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39"/>
  </p:notesMasterIdLst>
  <p:sldIdLst>
    <p:sldId id="256" r:id="rId2"/>
    <p:sldId id="351" r:id="rId3"/>
    <p:sldId id="352" r:id="rId4"/>
    <p:sldId id="353" r:id="rId5"/>
    <p:sldId id="275" r:id="rId6"/>
    <p:sldId id="354" r:id="rId7"/>
    <p:sldId id="257" r:id="rId8"/>
    <p:sldId id="258" r:id="rId9"/>
    <p:sldId id="347" r:id="rId10"/>
    <p:sldId id="348" r:id="rId11"/>
    <p:sldId id="355" r:id="rId12"/>
    <p:sldId id="424" r:id="rId13"/>
    <p:sldId id="428" r:id="rId14"/>
    <p:sldId id="261" r:id="rId15"/>
    <p:sldId id="262" r:id="rId16"/>
    <p:sldId id="429" r:id="rId17"/>
    <p:sldId id="263" r:id="rId18"/>
    <p:sldId id="356" r:id="rId19"/>
    <p:sldId id="422" r:id="rId20"/>
    <p:sldId id="430" r:id="rId21"/>
    <p:sldId id="357" r:id="rId22"/>
    <p:sldId id="361" r:id="rId23"/>
    <p:sldId id="366" r:id="rId24"/>
    <p:sldId id="407" r:id="rId25"/>
    <p:sldId id="390" r:id="rId26"/>
    <p:sldId id="267" r:id="rId27"/>
    <p:sldId id="389" r:id="rId28"/>
    <p:sldId id="362" r:id="rId29"/>
    <p:sldId id="268" r:id="rId30"/>
    <p:sldId id="391" r:id="rId31"/>
    <p:sldId id="411" r:id="rId32"/>
    <p:sldId id="392" r:id="rId33"/>
    <p:sldId id="395" r:id="rId34"/>
    <p:sldId id="396" r:id="rId35"/>
    <p:sldId id="397" r:id="rId36"/>
    <p:sldId id="398" r:id="rId37"/>
    <p:sldId id="294" r:id="rId38"/>
    <p:sldId id="295" r:id="rId39"/>
    <p:sldId id="401" r:id="rId40"/>
    <p:sldId id="444" r:id="rId41"/>
    <p:sldId id="410" r:id="rId42"/>
    <p:sldId id="402" r:id="rId43"/>
    <p:sldId id="393" r:id="rId44"/>
    <p:sldId id="270" r:id="rId45"/>
    <p:sldId id="277" r:id="rId46"/>
    <p:sldId id="297" r:id="rId47"/>
    <p:sldId id="302" r:id="rId48"/>
    <p:sldId id="303" r:id="rId49"/>
    <p:sldId id="403" r:id="rId50"/>
    <p:sldId id="394" r:id="rId51"/>
    <p:sldId id="271" r:id="rId52"/>
    <p:sldId id="406" r:id="rId53"/>
    <p:sldId id="405" r:id="rId54"/>
    <p:sldId id="404" r:id="rId55"/>
    <p:sldId id="412" r:id="rId56"/>
    <p:sldId id="423" r:id="rId57"/>
    <p:sldId id="272" r:id="rId58"/>
    <p:sldId id="298" r:id="rId59"/>
    <p:sldId id="299" r:id="rId60"/>
    <p:sldId id="300" r:id="rId61"/>
    <p:sldId id="363" r:id="rId62"/>
    <p:sldId id="415" r:id="rId63"/>
    <p:sldId id="349" r:id="rId64"/>
    <p:sldId id="342" r:id="rId65"/>
    <p:sldId id="350" r:id="rId66"/>
    <p:sldId id="345" r:id="rId67"/>
    <p:sldId id="413" r:id="rId68"/>
    <p:sldId id="442" r:id="rId69"/>
    <p:sldId id="443" r:id="rId70"/>
    <p:sldId id="408" r:id="rId71"/>
    <p:sldId id="409" r:id="rId72"/>
    <p:sldId id="312" r:id="rId73"/>
    <p:sldId id="365" r:id="rId74"/>
    <p:sldId id="414" r:id="rId75"/>
    <p:sldId id="273" r:id="rId76"/>
    <p:sldId id="313" r:id="rId77"/>
    <p:sldId id="314" r:id="rId78"/>
    <p:sldId id="367" r:id="rId79"/>
    <p:sldId id="418" r:id="rId80"/>
    <p:sldId id="368" r:id="rId81"/>
    <p:sldId id="417" r:id="rId82"/>
    <p:sldId id="416" r:id="rId83"/>
    <p:sldId id="274" r:id="rId84"/>
    <p:sldId id="419" r:id="rId85"/>
    <p:sldId id="421" r:id="rId86"/>
    <p:sldId id="286" r:id="rId87"/>
    <p:sldId id="287" r:id="rId88"/>
    <p:sldId id="317" r:id="rId89"/>
    <p:sldId id="329" r:id="rId90"/>
    <p:sldId id="431" r:id="rId91"/>
    <p:sldId id="318" r:id="rId92"/>
    <p:sldId id="322" r:id="rId93"/>
    <p:sldId id="323" r:id="rId94"/>
    <p:sldId id="324" r:id="rId95"/>
    <p:sldId id="330" r:id="rId96"/>
    <p:sldId id="331" r:id="rId97"/>
    <p:sldId id="336" r:id="rId98"/>
    <p:sldId id="337" r:id="rId99"/>
    <p:sldId id="358" r:id="rId100"/>
    <p:sldId id="371" r:id="rId101"/>
    <p:sldId id="433" r:id="rId102"/>
    <p:sldId id="434" r:id="rId103"/>
    <p:sldId id="375" r:id="rId104"/>
    <p:sldId id="373" r:id="rId105"/>
    <p:sldId id="374" r:id="rId106"/>
    <p:sldId id="435" r:id="rId107"/>
    <p:sldId id="376" r:id="rId108"/>
    <p:sldId id="377" r:id="rId109"/>
    <p:sldId id="436" r:id="rId110"/>
    <p:sldId id="378" r:id="rId111"/>
    <p:sldId id="450" r:id="rId112"/>
    <p:sldId id="359" r:id="rId113"/>
    <p:sldId id="380" r:id="rId114"/>
    <p:sldId id="437" r:id="rId115"/>
    <p:sldId id="438" r:id="rId116"/>
    <p:sldId id="382" r:id="rId117"/>
    <p:sldId id="383" r:id="rId118"/>
    <p:sldId id="384" r:id="rId119"/>
    <p:sldId id="439" r:id="rId120"/>
    <p:sldId id="385" r:id="rId121"/>
    <p:sldId id="386" r:id="rId122"/>
    <p:sldId id="387" r:id="rId123"/>
    <p:sldId id="440" r:id="rId124"/>
    <p:sldId id="388" r:id="rId125"/>
    <p:sldId id="432" r:id="rId126"/>
    <p:sldId id="399" r:id="rId127"/>
    <p:sldId id="441" r:id="rId128"/>
    <p:sldId id="340" r:id="rId129"/>
    <p:sldId id="346" r:id="rId130"/>
    <p:sldId id="315" r:id="rId131"/>
    <p:sldId id="445" r:id="rId132"/>
    <p:sldId id="446" r:id="rId133"/>
    <p:sldId id="447" r:id="rId134"/>
    <p:sldId id="448" r:id="rId135"/>
    <p:sldId id="449" r:id="rId136"/>
    <p:sldId id="328" r:id="rId137"/>
    <p:sldId id="289" r:id="rId138"/>
  </p:sldIdLst>
  <p:sldSz cx="9144000" cy="6858000" type="screen4x3"/>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Estilo medio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487" autoAdjust="0"/>
    <p:restoredTop sz="94660"/>
  </p:normalViewPr>
  <p:slideViewPr>
    <p:cSldViewPr>
      <p:cViewPr varScale="1">
        <p:scale>
          <a:sx n="108" d="100"/>
          <a:sy n="108" d="100"/>
        </p:scale>
        <p:origin x="1884" y="108"/>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4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encabezado"/>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s-CR"/>
          </a:p>
        </p:txBody>
      </p:sp>
      <p:sp>
        <p:nvSpPr>
          <p:cNvPr id="3" name="2 Marcador de fecha"/>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4E25F99-15DE-4AD6-B997-E01E07A45973}" type="datetimeFigureOut">
              <a:rPr lang="es-CR" smtClean="0"/>
              <a:t>16/1/2021</a:t>
            </a:fld>
            <a:endParaRPr lang="es-CR"/>
          </a:p>
        </p:txBody>
      </p:sp>
      <p:sp>
        <p:nvSpPr>
          <p:cNvPr id="4" name="3 Marcador de imagen de diapositiva"/>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s-CR"/>
          </a:p>
        </p:txBody>
      </p:sp>
      <p:sp>
        <p:nvSpPr>
          <p:cNvPr id="5" name="4 Marcador de notas"/>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R"/>
          </a:p>
        </p:txBody>
      </p:sp>
      <p:sp>
        <p:nvSpPr>
          <p:cNvPr id="6" name="5 Marcador de pie de página"/>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s-CR"/>
          </a:p>
        </p:txBody>
      </p:sp>
      <p:sp>
        <p:nvSpPr>
          <p:cNvPr id="7" name="6 Marcador de número de diapositiva"/>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95161D1-7CC8-42DA-84EB-990E2EFBD39D}" type="slidenum">
              <a:rPr lang="es-CR" smtClean="0"/>
              <a:t>‹Nº›</a:t>
            </a:fld>
            <a:endParaRPr lang="es-CR"/>
          </a:p>
        </p:txBody>
      </p:sp>
    </p:spTree>
    <p:extLst>
      <p:ext uri="{BB962C8B-B14F-4D97-AF65-F5344CB8AC3E}">
        <p14:creationId xmlns:p14="http://schemas.microsoft.com/office/powerpoint/2010/main" val="30440803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bg>
      <p:bgRef idx="1003">
        <a:schemeClr val="bg1"/>
      </p:bgRef>
    </p:bg>
    <p:spTree>
      <p:nvGrpSpPr>
        <p:cNvPr id="1" name=""/>
        <p:cNvGrpSpPr/>
        <p:nvPr/>
      </p:nvGrpSpPr>
      <p:grpSpPr>
        <a:xfrm>
          <a:off x="0" y="0"/>
          <a:ext cx="0" cy="0"/>
          <a:chOff x="0" y="0"/>
          <a:chExt cx="0" cy="0"/>
        </a:xfrm>
      </p:grpSpPr>
      <p:sp>
        <p:nvSpPr>
          <p:cNvPr id="12" name="11 Rectángulo"/>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13" name="12 Rectángulo redondeado"/>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9" name="8 Subtítulo"/>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s-ES"/>
              <a:t>Haga clic para modificar el estilo de subtítulo del patrón</a:t>
            </a:r>
            <a:endParaRPr kumimoji="0" lang="en-US"/>
          </a:p>
        </p:txBody>
      </p:sp>
      <p:sp>
        <p:nvSpPr>
          <p:cNvPr id="28" name="27 Marcador de fecha"/>
          <p:cNvSpPr>
            <a:spLocks noGrp="1"/>
          </p:cNvSpPr>
          <p:nvPr>
            <p:ph type="dt" sz="half" idx="10"/>
          </p:nvPr>
        </p:nvSpPr>
        <p:spPr/>
        <p:txBody>
          <a:bodyPr/>
          <a:lstStyle/>
          <a:p>
            <a:fld id="{7A847CFC-816F-41D0-AAC0-9BF4FEBC753E}" type="datetimeFigureOut">
              <a:rPr lang="es-ES" smtClean="0"/>
              <a:t>16/01/2021</a:t>
            </a:fld>
            <a:endParaRPr lang="es-ES"/>
          </a:p>
        </p:txBody>
      </p:sp>
      <p:sp>
        <p:nvSpPr>
          <p:cNvPr id="17" name="16 Marcador de pie de página"/>
          <p:cNvSpPr>
            <a:spLocks noGrp="1"/>
          </p:cNvSpPr>
          <p:nvPr>
            <p:ph type="ftr" sz="quarter" idx="11"/>
          </p:nvPr>
        </p:nvSpPr>
        <p:spPr/>
        <p:txBody>
          <a:bodyPr/>
          <a:lstStyle/>
          <a:p>
            <a:endParaRPr lang="es-ES"/>
          </a:p>
        </p:txBody>
      </p:sp>
      <p:sp>
        <p:nvSpPr>
          <p:cNvPr id="29" name="28 Marcador de número de diapositiva"/>
          <p:cNvSpPr>
            <a:spLocks noGrp="1"/>
          </p:cNvSpPr>
          <p:nvPr>
            <p:ph type="sldNum" sz="quarter" idx="12"/>
          </p:nvPr>
        </p:nvSpPr>
        <p:spPr/>
        <p:txBody>
          <a:bodyPr lIns="0" tIns="0" rIns="0" bIns="0">
            <a:noAutofit/>
          </a:bodyPr>
          <a:lstStyle>
            <a:lvl1pPr>
              <a:defRPr sz="1400">
                <a:solidFill>
                  <a:srgbClr val="FFFFFF"/>
                </a:solidFill>
              </a:defRPr>
            </a:lvl1pPr>
          </a:lstStyle>
          <a:p>
            <a:fld id="{132FADFE-3B8F-471C-ABF0-DBC7717ECBBC}" type="slidenum">
              <a:rPr lang="es-ES" smtClean="0"/>
              <a:t>‹Nº›</a:t>
            </a:fld>
            <a:endParaRPr lang="es-ES"/>
          </a:p>
        </p:txBody>
      </p:sp>
      <p:sp>
        <p:nvSpPr>
          <p:cNvPr id="7" name="6 Rectángulo"/>
          <p:cNvSpPr/>
          <p:nvPr/>
        </p:nvSpPr>
        <p:spPr>
          <a:xfrm>
            <a:off x="62931" y="1449303"/>
            <a:ext cx="9021537" cy="1527349"/>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9 Rectángulo"/>
          <p:cNvSpPr/>
          <p:nvPr/>
        </p:nvSpPr>
        <p:spPr>
          <a:xfrm>
            <a:off x="62931" y="1396720"/>
            <a:ext cx="9021537" cy="12058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10 Rectángulo"/>
          <p:cNvSpPr/>
          <p:nvPr/>
        </p:nvSpPr>
        <p:spPr>
          <a:xfrm>
            <a:off x="62931" y="2976649"/>
            <a:ext cx="9021537" cy="110532"/>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7 Título"/>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kumimoji="0" lang="es-ES"/>
              <a:t>Haga clic para modificar el estilo de título del patrón</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kumimoji="0" lang="es-ES"/>
              <a:t>Haga clic para modificar el estilo de título del patrón</a:t>
            </a:r>
            <a:endParaRPr kumimoji="0" lang="en-US"/>
          </a:p>
        </p:txBody>
      </p:sp>
      <p:sp>
        <p:nvSpPr>
          <p:cNvPr id="3" name="2 Marcador de texto vertical"/>
          <p:cNvSpPr>
            <a:spLocks noGrp="1"/>
          </p:cNvSpPr>
          <p:nvPr>
            <p:ph type="body" orient="vert" idx="1"/>
          </p:nvPr>
        </p:nvSpPr>
        <p:spPr/>
        <p:txBody>
          <a:bodyPr vert="eaVert"/>
          <a:lstStyle/>
          <a:p>
            <a:pPr lvl="0" eaLnBrk="1" latinLnBrk="0" hangingPunct="1"/>
            <a:r>
              <a:rPr lang="es-ES"/>
              <a:t>Haga clic para modificar el estilo de texto del patrón</a:t>
            </a:r>
          </a:p>
          <a:p>
            <a:pPr lvl="1" eaLnBrk="1" latinLnBrk="0" hangingPunct="1"/>
            <a:r>
              <a:rPr lang="es-ES"/>
              <a:t>Segundo nivel</a:t>
            </a:r>
          </a:p>
          <a:p>
            <a:pPr lvl="2" eaLnBrk="1" latinLnBrk="0" hangingPunct="1"/>
            <a:r>
              <a:rPr lang="es-ES"/>
              <a:t>Tercer nivel</a:t>
            </a:r>
          </a:p>
          <a:p>
            <a:pPr lvl="3" eaLnBrk="1" latinLnBrk="0" hangingPunct="1"/>
            <a:r>
              <a:rPr lang="es-ES"/>
              <a:t>Cuarto nivel</a:t>
            </a:r>
          </a:p>
          <a:p>
            <a:pPr lvl="4" eaLnBrk="1" latinLnBrk="0" hangingPunct="1"/>
            <a:r>
              <a:rPr lang="es-ES"/>
              <a:t>Quinto nivel</a:t>
            </a:r>
            <a:endParaRPr kumimoji="0" lang="en-US"/>
          </a:p>
        </p:txBody>
      </p:sp>
      <p:sp>
        <p:nvSpPr>
          <p:cNvPr id="4" name="3 Marcador de fecha"/>
          <p:cNvSpPr>
            <a:spLocks noGrp="1"/>
          </p:cNvSpPr>
          <p:nvPr>
            <p:ph type="dt" sz="half" idx="10"/>
          </p:nvPr>
        </p:nvSpPr>
        <p:spPr/>
        <p:txBody>
          <a:bodyPr/>
          <a:lstStyle/>
          <a:p>
            <a:fld id="{7A847CFC-816F-41D0-AAC0-9BF4FEBC753E}" type="datetimeFigureOut">
              <a:rPr lang="es-ES" smtClean="0"/>
              <a:t>16/01/2021</a:t>
            </a:fld>
            <a:endParaRPr lang="es-ES"/>
          </a:p>
        </p:txBody>
      </p:sp>
      <p:sp>
        <p:nvSpPr>
          <p:cNvPr id="5" name="4 Marcador de pie de página"/>
          <p:cNvSpPr>
            <a:spLocks noGrp="1"/>
          </p:cNvSpPr>
          <p:nvPr>
            <p:ph type="ftr" sz="quarter" idx="11"/>
          </p:nvPr>
        </p:nvSpPr>
        <p:spPr/>
        <p:txBody>
          <a:bodyPr/>
          <a:lstStyle/>
          <a:p>
            <a:endParaRPr lang="es-ES"/>
          </a:p>
        </p:txBody>
      </p:sp>
      <p:sp>
        <p:nvSpPr>
          <p:cNvPr id="6" name="5 Marcador de número de diapositiva"/>
          <p:cNvSpPr>
            <a:spLocks noGrp="1"/>
          </p:cNvSpPr>
          <p:nvPr>
            <p:ph type="sldNum" sz="quarter" idx="12"/>
          </p:nvPr>
        </p:nvSpPr>
        <p:spPr/>
        <p:txBody>
          <a:bodyPr/>
          <a:lstStyle/>
          <a:p>
            <a:fld id="{132FADFE-3B8F-471C-ABF0-DBC7717ECBBC}" type="slidenum">
              <a:rPr lang="es-ES" smtClean="0"/>
              <a:t>‹Nº›</a:t>
            </a:fld>
            <a:endParaRPr lang="es-E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629400" y="274641"/>
            <a:ext cx="2011680" cy="5851525"/>
          </a:xfrm>
        </p:spPr>
        <p:txBody>
          <a:bodyPr vert="eaVert"/>
          <a:lstStyle/>
          <a:p>
            <a:r>
              <a:rPr kumimoji="0" lang="es-ES"/>
              <a:t>Haga clic para modificar el estilo de título del patrón</a:t>
            </a:r>
            <a:endParaRPr kumimoji="0" lang="en-US"/>
          </a:p>
        </p:txBody>
      </p:sp>
      <p:sp>
        <p:nvSpPr>
          <p:cNvPr id="3" name="2 Marcador de texto vertical"/>
          <p:cNvSpPr>
            <a:spLocks noGrp="1"/>
          </p:cNvSpPr>
          <p:nvPr>
            <p:ph type="body" orient="vert" idx="1"/>
          </p:nvPr>
        </p:nvSpPr>
        <p:spPr>
          <a:xfrm>
            <a:off x="914400" y="274640"/>
            <a:ext cx="5562600" cy="5851525"/>
          </a:xfrm>
        </p:spPr>
        <p:txBody>
          <a:bodyPr vert="eaVert"/>
          <a:lstStyle/>
          <a:p>
            <a:pPr lvl="0" eaLnBrk="1" latinLnBrk="0" hangingPunct="1"/>
            <a:r>
              <a:rPr lang="es-ES"/>
              <a:t>Haga clic para modificar el estilo de texto del patrón</a:t>
            </a:r>
          </a:p>
          <a:p>
            <a:pPr lvl="1" eaLnBrk="1" latinLnBrk="0" hangingPunct="1"/>
            <a:r>
              <a:rPr lang="es-ES"/>
              <a:t>Segundo nivel</a:t>
            </a:r>
          </a:p>
          <a:p>
            <a:pPr lvl="2" eaLnBrk="1" latinLnBrk="0" hangingPunct="1"/>
            <a:r>
              <a:rPr lang="es-ES"/>
              <a:t>Tercer nivel</a:t>
            </a:r>
          </a:p>
          <a:p>
            <a:pPr lvl="3" eaLnBrk="1" latinLnBrk="0" hangingPunct="1"/>
            <a:r>
              <a:rPr lang="es-ES"/>
              <a:t>Cuarto nivel</a:t>
            </a:r>
          </a:p>
          <a:p>
            <a:pPr lvl="4" eaLnBrk="1" latinLnBrk="0" hangingPunct="1"/>
            <a:r>
              <a:rPr lang="es-ES"/>
              <a:t>Quinto nivel</a:t>
            </a:r>
            <a:endParaRPr kumimoji="0" lang="en-US"/>
          </a:p>
        </p:txBody>
      </p:sp>
      <p:sp>
        <p:nvSpPr>
          <p:cNvPr id="4" name="3 Marcador de fecha"/>
          <p:cNvSpPr>
            <a:spLocks noGrp="1"/>
          </p:cNvSpPr>
          <p:nvPr>
            <p:ph type="dt" sz="half" idx="10"/>
          </p:nvPr>
        </p:nvSpPr>
        <p:spPr/>
        <p:txBody>
          <a:bodyPr/>
          <a:lstStyle/>
          <a:p>
            <a:fld id="{7A847CFC-816F-41D0-AAC0-9BF4FEBC753E}" type="datetimeFigureOut">
              <a:rPr lang="es-ES" smtClean="0"/>
              <a:t>16/01/2021</a:t>
            </a:fld>
            <a:endParaRPr lang="es-ES"/>
          </a:p>
        </p:txBody>
      </p:sp>
      <p:sp>
        <p:nvSpPr>
          <p:cNvPr id="5" name="4 Marcador de pie de página"/>
          <p:cNvSpPr>
            <a:spLocks noGrp="1"/>
          </p:cNvSpPr>
          <p:nvPr>
            <p:ph type="ftr" sz="quarter" idx="11"/>
          </p:nvPr>
        </p:nvSpPr>
        <p:spPr/>
        <p:txBody>
          <a:bodyPr/>
          <a:lstStyle/>
          <a:p>
            <a:endParaRPr lang="es-ES"/>
          </a:p>
        </p:txBody>
      </p:sp>
      <p:sp>
        <p:nvSpPr>
          <p:cNvPr id="6" name="5 Marcador de número de diapositiva"/>
          <p:cNvSpPr>
            <a:spLocks noGrp="1"/>
          </p:cNvSpPr>
          <p:nvPr>
            <p:ph type="sldNum" sz="quarter" idx="12"/>
          </p:nvPr>
        </p:nvSpPr>
        <p:spPr/>
        <p:txBody>
          <a:bodyPr/>
          <a:lstStyle/>
          <a:p>
            <a:fld id="{132FADFE-3B8F-471C-ABF0-DBC7717ECBBC}" type="slidenum">
              <a:rPr lang="es-ES" smtClean="0"/>
              <a:t>‹Nº›</a:t>
            </a:fld>
            <a:endParaRPr lang="es-E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kumimoji="0" lang="es-ES"/>
              <a:t>Haga clic para modificar el estilo de título del patrón</a:t>
            </a:r>
            <a:endParaRPr kumimoji="0" lang="en-US"/>
          </a:p>
        </p:txBody>
      </p:sp>
      <p:sp>
        <p:nvSpPr>
          <p:cNvPr id="4" name="3 Marcador de fecha"/>
          <p:cNvSpPr>
            <a:spLocks noGrp="1"/>
          </p:cNvSpPr>
          <p:nvPr>
            <p:ph type="dt" sz="half" idx="10"/>
          </p:nvPr>
        </p:nvSpPr>
        <p:spPr/>
        <p:txBody>
          <a:bodyPr/>
          <a:lstStyle/>
          <a:p>
            <a:fld id="{7A847CFC-816F-41D0-AAC0-9BF4FEBC753E}" type="datetimeFigureOut">
              <a:rPr lang="es-ES" smtClean="0"/>
              <a:t>16/01/2021</a:t>
            </a:fld>
            <a:endParaRPr lang="es-ES"/>
          </a:p>
        </p:txBody>
      </p:sp>
      <p:sp>
        <p:nvSpPr>
          <p:cNvPr id="5" name="4 Marcador de pie de página"/>
          <p:cNvSpPr>
            <a:spLocks noGrp="1"/>
          </p:cNvSpPr>
          <p:nvPr>
            <p:ph type="ftr" sz="quarter" idx="11"/>
          </p:nvPr>
        </p:nvSpPr>
        <p:spPr/>
        <p:txBody>
          <a:bodyPr/>
          <a:lstStyle/>
          <a:p>
            <a:endParaRPr lang="es-ES"/>
          </a:p>
        </p:txBody>
      </p:sp>
      <p:sp>
        <p:nvSpPr>
          <p:cNvPr id="6" name="5 Marcador de número de diapositiva"/>
          <p:cNvSpPr>
            <a:spLocks noGrp="1"/>
          </p:cNvSpPr>
          <p:nvPr>
            <p:ph type="sldNum" sz="quarter" idx="12"/>
          </p:nvPr>
        </p:nvSpPr>
        <p:spPr/>
        <p:txBody>
          <a:bodyPr/>
          <a:lstStyle/>
          <a:p>
            <a:fld id="{132FADFE-3B8F-471C-ABF0-DBC7717ECBBC}" type="slidenum">
              <a:rPr lang="es-ES" smtClean="0"/>
              <a:t>‹Nº›</a:t>
            </a:fld>
            <a:endParaRPr lang="es-ES"/>
          </a:p>
        </p:txBody>
      </p:sp>
      <p:sp>
        <p:nvSpPr>
          <p:cNvPr id="8" name="7 Marcador de contenido"/>
          <p:cNvSpPr>
            <a:spLocks noGrp="1"/>
          </p:cNvSpPr>
          <p:nvPr>
            <p:ph sz="quarter" idx="1"/>
          </p:nvPr>
        </p:nvSpPr>
        <p:spPr>
          <a:xfrm>
            <a:off x="914400" y="1447800"/>
            <a:ext cx="7772400" cy="4572000"/>
          </a:xfrm>
        </p:spPr>
        <p:txBody>
          <a:bodyPr vert="horz"/>
          <a:lstStyle/>
          <a:p>
            <a:pPr lvl="0" eaLnBrk="1" latinLnBrk="0" hangingPunct="1"/>
            <a:r>
              <a:rPr lang="es-ES"/>
              <a:t>Haga clic para modificar el estilo de texto del patrón</a:t>
            </a:r>
          </a:p>
          <a:p>
            <a:pPr lvl="1" eaLnBrk="1" latinLnBrk="0" hangingPunct="1"/>
            <a:r>
              <a:rPr lang="es-ES"/>
              <a:t>Segundo nivel</a:t>
            </a:r>
          </a:p>
          <a:p>
            <a:pPr lvl="2" eaLnBrk="1" latinLnBrk="0" hangingPunct="1"/>
            <a:r>
              <a:rPr lang="es-ES"/>
              <a:t>Tercer nivel</a:t>
            </a:r>
          </a:p>
          <a:p>
            <a:pPr lvl="3" eaLnBrk="1" latinLnBrk="0" hangingPunct="1"/>
            <a:r>
              <a:rPr lang="es-ES"/>
              <a:t>Cuarto nivel</a:t>
            </a:r>
          </a:p>
          <a:p>
            <a:pPr lvl="4" eaLnBrk="1" latinLnBrk="0" hangingPunct="1"/>
            <a:r>
              <a:rPr lang="es-ES"/>
              <a:t>Quinto nivel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Encabezado de sección">
    <p:bg>
      <p:bgRef idx="1003">
        <a:schemeClr val="bg1"/>
      </p:bgRef>
    </p:bg>
    <p:spTree>
      <p:nvGrpSpPr>
        <p:cNvPr id="1" name=""/>
        <p:cNvGrpSpPr/>
        <p:nvPr/>
      </p:nvGrpSpPr>
      <p:grpSpPr>
        <a:xfrm>
          <a:off x="0" y="0"/>
          <a:ext cx="0" cy="0"/>
          <a:chOff x="0" y="0"/>
          <a:chExt cx="0" cy="0"/>
        </a:xfrm>
      </p:grpSpPr>
      <p:sp>
        <p:nvSpPr>
          <p:cNvPr id="11" name="10 Rectángulo"/>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10" name="9 Rectángulo redondeado"/>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 name="1 Título"/>
          <p:cNvSpPr>
            <a:spLocks noGrp="1"/>
          </p:cNvSpPr>
          <p:nvPr>
            <p:ph type="title"/>
          </p:nvPr>
        </p:nvSpPr>
        <p:spPr>
          <a:xfrm>
            <a:off x="722313" y="952500"/>
            <a:ext cx="7772400" cy="1362075"/>
          </a:xfrm>
        </p:spPr>
        <p:txBody>
          <a:bodyPr anchor="b" anchorCtr="0"/>
          <a:lstStyle>
            <a:lvl1pPr algn="l">
              <a:buNone/>
              <a:defRPr sz="4000" b="0" cap="none"/>
            </a:lvl1pPr>
          </a:lstStyle>
          <a:p>
            <a:r>
              <a:rPr kumimoji="0" lang="es-ES"/>
              <a:t>Haga clic para modificar el estilo de título del patrón</a:t>
            </a:r>
            <a:endParaRPr kumimoji="0" lang="en-US"/>
          </a:p>
        </p:txBody>
      </p:sp>
      <p:sp>
        <p:nvSpPr>
          <p:cNvPr id="3" name="2 Marcador de texto"/>
          <p:cNvSpPr>
            <a:spLocks noGrp="1"/>
          </p:cNvSpPr>
          <p:nvPr>
            <p:ph type="body" idx="1"/>
          </p:nvPr>
        </p:nvSpPr>
        <p:spPr>
          <a:xfrm>
            <a:off x="722313" y="2547938"/>
            <a:ext cx="7772400" cy="1338262"/>
          </a:xfrm>
        </p:spPr>
        <p:txBody>
          <a:bodyPr anchor="t" anchorCtr="0"/>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s-ES"/>
              <a:t>Haga clic para modificar el estilo de texto del patrón</a:t>
            </a:r>
          </a:p>
        </p:txBody>
      </p:sp>
      <p:sp>
        <p:nvSpPr>
          <p:cNvPr id="4" name="3 Marcador de fecha"/>
          <p:cNvSpPr>
            <a:spLocks noGrp="1"/>
          </p:cNvSpPr>
          <p:nvPr>
            <p:ph type="dt" sz="half" idx="10"/>
          </p:nvPr>
        </p:nvSpPr>
        <p:spPr/>
        <p:txBody>
          <a:bodyPr/>
          <a:lstStyle/>
          <a:p>
            <a:fld id="{7A847CFC-816F-41D0-AAC0-9BF4FEBC753E}" type="datetimeFigureOut">
              <a:rPr lang="es-ES" smtClean="0"/>
              <a:t>16/01/2021</a:t>
            </a:fld>
            <a:endParaRPr lang="es-ES"/>
          </a:p>
        </p:txBody>
      </p:sp>
      <p:sp>
        <p:nvSpPr>
          <p:cNvPr id="5" name="4 Marcador de pie de página"/>
          <p:cNvSpPr>
            <a:spLocks noGrp="1"/>
          </p:cNvSpPr>
          <p:nvPr>
            <p:ph type="ftr" sz="quarter" idx="11"/>
          </p:nvPr>
        </p:nvSpPr>
        <p:spPr>
          <a:xfrm>
            <a:off x="800100" y="6172200"/>
            <a:ext cx="4000500" cy="457200"/>
          </a:xfrm>
        </p:spPr>
        <p:txBody>
          <a:bodyPr/>
          <a:lstStyle/>
          <a:p>
            <a:endParaRPr lang="es-ES"/>
          </a:p>
        </p:txBody>
      </p:sp>
      <p:sp>
        <p:nvSpPr>
          <p:cNvPr id="7" name="6 Rectángulo"/>
          <p:cNvSpPr/>
          <p:nvPr/>
        </p:nvSpPr>
        <p:spPr>
          <a:xfrm flipV="1">
            <a:off x="69412" y="2376830"/>
            <a:ext cx="9013515" cy="9144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7 Rectángulo"/>
          <p:cNvSpPr/>
          <p:nvPr/>
        </p:nvSpPr>
        <p:spPr>
          <a:xfrm>
            <a:off x="69146" y="2341475"/>
            <a:ext cx="9013781" cy="4571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8 Rectángulo"/>
          <p:cNvSpPr/>
          <p:nvPr/>
        </p:nvSpPr>
        <p:spPr>
          <a:xfrm>
            <a:off x="68306" y="2468880"/>
            <a:ext cx="9014621" cy="45720"/>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6" name="5 Marcador de número de diapositiva"/>
          <p:cNvSpPr>
            <a:spLocks noGrp="1"/>
          </p:cNvSpPr>
          <p:nvPr>
            <p:ph type="sldNum" sz="quarter" idx="12"/>
          </p:nvPr>
        </p:nvSpPr>
        <p:spPr>
          <a:xfrm>
            <a:off x="146304" y="6208776"/>
            <a:ext cx="457200" cy="457200"/>
          </a:xfrm>
        </p:spPr>
        <p:txBody>
          <a:bodyPr/>
          <a:lstStyle/>
          <a:p>
            <a:fld id="{132FADFE-3B8F-471C-ABF0-DBC7717ECBBC}" type="slidenum">
              <a:rPr lang="es-ES" smtClean="0"/>
              <a:t>‹Nº›</a:t>
            </a:fld>
            <a:endParaRPr lang="es-ES"/>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kumimoji="0" lang="es-ES"/>
              <a:t>Haga clic para modificar el estilo de título del patrón</a:t>
            </a:r>
            <a:endParaRPr kumimoji="0" lang="en-US"/>
          </a:p>
        </p:txBody>
      </p:sp>
      <p:sp>
        <p:nvSpPr>
          <p:cNvPr id="5" name="4 Marcador de fecha"/>
          <p:cNvSpPr>
            <a:spLocks noGrp="1"/>
          </p:cNvSpPr>
          <p:nvPr>
            <p:ph type="dt" sz="half" idx="10"/>
          </p:nvPr>
        </p:nvSpPr>
        <p:spPr/>
        <p:txBody>
          <a:bodyPr/>
          <a:lstStyle/>
          <a:p>
            <a:fld id="{7A847CFC-816F-41D0-AAC0-9BF4FEBC753E}" type="datetimeFigureOut">
              <a:rPr lang="es-ES" smtClean="0"/>
              <a:t>16/01/2021</a:t>
            </a:fld>
            <a:endParaRPr lang="es-ES"/>
          </a:p>
        </p:txBody>
      </p:sp>
      <p:sp>
        <p:nvSpPr>
          <p:cNvPr id="6" name="5 Marcador de pie de página"/>
          <p:cNvSpPr>
            <a:spLocks noGrp="1"/>
          </p:cNvSpPr>
          <p:nvPr>
            <p:ph type="ftr" sz="quarter" idx="11"/>
          </p:nvPr>
        </p:nvSpPr>
        <p:spPr/>
        <p:txBody>
          <a:bodyPr/>
          <a:lstStyle/>
          <a:p>
            <a:endParaRPr lang="es-ES"/>
          </a:p>
        </p:txBody>
      </p:sp>
      <p:sp>
        <p:nvSpPr>
          <p:cNvPr id="7" name="6 Marcador de número de diapositiva"/>
          <p:cNvSpPr>
            <a:spLocks noGrp="1"/>
          </p:cNvSpPr>
          <p:nvPr>
            <p:ph type="sldNum" sz="quarter" idx="12"/>
          </p:nvPr>
        </p:nvSpPr>
        <p:spPr/>
        <p:txBody>
          <a:bodyPr/>
          <a:lstStyle/>
          <a:p>
            <a:fld id="{132FADFE-3B8F-471C-ABF0-DBC7717ECBBC}" type="slidenum">
              <a:rPr lang="es-ES" smtClean="0"/>
              <a:t>‹Nº›</a:t>
            </a:fld>
            <a:endParaRPr lang="es-ES"/>
          </a:p>
        </p:txBody>
      </p:sp>
      <p:sp>
        <p:nvSpPr>
          <p:cNvPr id="9" name="8 Marcador de contenido"/>
          <p:cNvSpPr>
            <a:spLocks noGrp="1"/>
          </p:cNvSpPr>
          <p:nvPr>
            <p:ph sz="quarter" idx="1"/>
          </p:nvPr>
        </p:nvSpPr>
        <p:spPr>
          <a:xfrm>
            <a:off x="914400" y="1447800"/>
            <a:ext cx="3749040" cy="4572000"/>
          </a:xfrm>
        </p:spPr>
        <p:txBody>
          <a:bodyPr vert="horz"/>
          <a:lstStyle/>
          <a:p>
            <a:pPr lvl="0" eaLnBrk="1" latinLnBrk="0" hangingPunct="1"/>
            <a:r>
              <a:rPr lang="es-ES"/>
              <a:t>Haga clic para modificar el estilo de texto del patrón</a:t>
            </a:r>
          </a:p>
          <a:p>
            <a:pPr lvl="1" eaLnBrk="1" latinLnBrk="0" hangingPunct="1"/>
            <a:r>
              <a:rPr lang="es-ES"/>
              <a:t>Segundo nivel</a:t>
            </a:r>
          </a:p>
          <a:p>
            <a:pPr lvl="2" eaLnBrk="1" latinLnBrk="0" hangingPunct="1"/>
            <a:r>
              <a:rPr lang="es-ES"/>
              <a:t>Tercer nivel</a:t>
            </a:r>
          </a:p>
          <a:p>
            <a:pPr lvl="3" eaLnBrk="1" latinLnBrk="0" hangingPunct="1"/>
            <a:r>
              <a:rPr lang="es-ES"/>
              <a:t>Cuarto nivel</a:t>
            </a:r>
          </a:p>
          <a:p>
            <a:pPr lvl="4" eaLnBrk="1" latinLnBrk="0" hangingPunct="1"/>
            <a:r>
              <a:rPr lang="es-ES"/>
              <a:t>Quinto nivel</a:t>
            </a:r>
            <a:endParaRPr kumimoji="0" lang="en-US"/>
          </a:p>
        </p:txBody>
      </p:sp>
      <p:sp>
        <p:nvSpPr>
          <p:cNvPr id="11" name="10 Marcador de contenido"/>
          <p:cNvSpPr>
            <a:spLocks noGrp="1"/>
          </p:cNvSpPr>
          <p:nvPr>
            <p:ph sz="quarter" idx="2"/>
          </p:nvPr>
        </p:nvSpPr>
        <p:spPr>
          <a:xfrm>
            <a:off x="4933950" y="1447800"/>
            <a:ext cx="3749040" cy="4572000"/>
          </a:xfrm>
        </p:spPr>
        <p:txBody>
          <a:bodyPr vert="horz"/>
          <a:lstStyle/>
          <a:p>
            <a:pPr lvl="0" eaLnBrk="1" latinLnBrk="0" hangingPunct="1"/>
            <a:r>
              <a:rPr lang="es-ES"/>
              <a:t>Haga clic para modificar el estilo de texto del patrón</a:t>
            </a:r>
          </a:p>
          <a:p>
            <a:pPr lvl="1" eaLnBrk="1" latinLnBrk="0" hangingPunct="1"/>
            <a:r>
              <a:rPr lang="es-ES"/>
              <a:t>Segundo nivel</a:t>
            </a:r>
          </a:p>
          <a:p>
            <a:pPr lvl="2" eaLnBrk="1" latinLnBrk="0" hangingPunct="1"/>
            <a:r>
              <a:rPr lang="es-ES"/>
              <a:t>Tercer nivel</a:t>
            </a:r>
          </a:p>
          <a:p>
            <a:pPr lvl="3" eaLnBrk="1" latinLnBrk="0" hangingPunct="1"/>
            <a:r>
              <a:rPr lang="es-ES"/>
              <a:t>Cuarto nivel</a:t>
            </a:r>
          </a:p>
          <a:p>
            <a:pPr lvl="4" eaLnBrk="1" latinLnBrk="0" hangingPunct="1"/>
            <a:r>
              <a:rPr lang="es-ES"/>
              <a:t>Quinto nivel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914400" y="273050"/>
            <a:ext cx="7772400" cy="1143000"/>
          </a:xfrm>
        </p:spPr>
        <p:txBody>
          <a:bodyPr anchor="b" anchorCtr="0"/>
          <a:lstStyle>
            <a:lvl1pPr>
              <a:defRPr/>
            </a:lvl1pPr>
          </a:lstStyle>
          <a:p>
            <a:r>
              <a:rPr kumimoji="0" lang="es-ES"/>
              <a:t>Haga clic para modificar el estilo de título del patrón</a:t>
            </a:r>
            <a:endParaRPr kumimoji="0" lang="en-US"/>
          </a:p>
        </p:txBody>
      </p:sp>
      <p:sp>
        <p:nvSpPr>
          <p:cNvPr id="3" name="2 Marcador de texto"/>
          <p:cNvSpPr>
            <a:spLocks noGrp="1"/>
          </p:cNvSpPr>
          <p:nvPr>
            <p:ph type="body" idx="1"/>
          </p:nvPr>
        </p:nvSpPr>
        <p:spPr>
          <a:xfrm>
            <a:off x="914400" y="1447800"/>
            <a:ext cx="3733800" cy="762000"/>
          </a:xfrm>
          <a:noFill/>
          <a:ln w="12700" cap="sq" cmpd="sng" algn="ctr">
            <a:noFill/>
            <a:prstDash val="solid"/>
          </a:ln>
        </p:spPr>
        <p:txBody>
          <a:bodyPr lIns="91440" anchor="b" anchorCtr="0">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es-ES"/>
              <a:t>Haga clic para modificar el estilo de texto del patrón</a:t>
            </a:r>
          </a:p>
        </p:txBody>
      </p:sp>
      <p:sp>
        <p:nvSpPr>
          <p:cNvPr id="4" name="3 Marcador de texto"/>
          <p:cNvSpPr>
            <a:spLocks noGrp="1"/>
          </p:cNvSpPr>
          <p:nvPr>
            <p:ph type="body" sz="half" idx="3"/>
          </p:nvPr>
        </p:nvSpPr>
        <p:spPr>
          <a:xfrm>
            <a:off x="4953000" y="1447800"/>
            <a:ext cx="3733800" cy="762000"/>
          </a:xfrm>
          <a:noFill/>
          <a:ln w="12700" cap="sq" cmpd="sng" algn="ctr">
            <a:noFill/>
            <a:prstDash val="solid"/>
          </a:ln>
        </p:spPr>
        <p:txBody>
          <a:bodyPr lIns="91440" anchor="b" anchorCtr="0">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es-ES"/>
              <a:t>Haga clic para modificar el estilo de texto del patrón</a:t>
            </a:r>
          </a:p>
        </p:txBody>
      </p:sp>
      <p:sp>
        <p:nvSpPr>
          <p:cNvPr id="7" name="6 Marcador de fecha"/>
          <p:cNvSpPr>
            <a:spLocks noGrp="1"/>
          </p:cNvSpPr>
          <p:nvPr>
            <p:ph type="dt" sz="half" idx="10"/>
          </p:nvPr>
        </p:nvSpPr>
        <p:spPr/>
        <p:txBody>
          <a:bodyPr/>
          <a:lstStyle/>
          <a:p>
            <a:fld id="{7A847CFC-816F-41D0-AAC0-9BF4FEBC753E}" type="datetimeFigureOut">
              <a:rPr lang="es-ES" smtClean="0"/>
              <a:t>16/01/2021</a:t>
            </a:fld>
            <a:endParaRPr lang="es-ES"/>
          </a:p>
        </p:txBody>
      </p:sp>
      <p:sp>
        <p:nvSpPr>
          <p:cNvPr id="8" name="7 Marcador de pie de página"/>
          <p:cNvSpPr>
            <a:spLocks noGrp="1"/>
          </p:cNvSpPr>
          <p:nvPr>
            <p:ph type="ftr" sz="quarter" idx="11"/>
          </p:nvPr>
        </p:nvSpPr>
        <p:spPr/>
        <p:txBody>
          <a:bodyPr/>
          <a:lstStyle/>
          <a:p>
            <a:endParaRPr lang="es-ES"/>
          </a:p>
        </p:txBody>
      </p:sp>
      <p:sp>
        <p:nvSpPr>
          <p:cNvPr id="9" name="8 Marcador de número de diapositiva"/>
          <p:cNvSpPr>
            <a:spLocks noGrp="1"/>
          </p:cNvSpPr>
          <p:nvPr>
            <p:ph type="sldNum" sz="quarter" idx="12"/>
          </p:nvPr>
        </p:nvSpPr>
        <p:spPr/>
        <p:txBody>
          <a:bodyPr/>
          <a:lstStyle/>
          <a:p>
            <a:fld id="{132FADFE-3B8F-471C-ABF0-DBC7717ECBBC}" type="slidenum">
              <a:rPr lang="es-ES" smtClean="0"/>
              <a:t>‹Nº›</a:t>
            </a:fld>
            <a:endParaRPr lang="es-ES"/>
          </a:p>
        </p:txBody>
      </p:sp>
      <p:sp>
        <p:nvSpPr>
          <p:cNvPr id="11" name="10 Marcador de contenido"/>
          <p:cNvSpPr>
            <a:spLocks noGrp="1"/>
          </p:cNvSpPr>
          <p:nvPr>
            <p:ph sz="half" idx="2"/>
          </p:nvPr>
        </p:nvSpPr>
        <p:spPr>
          <a:xfrm>
            <a:off x="914400" y="2247900"/>
            <a:ext cx="3733800" cy="3886200"/>
          </a:xfrm>
        </p:spPr>
        <p:txBody>
          <a:bodyPr vert="horz"/>
          <a:lstStyle/>
          <a:p>
            <a:pPr lvl="0" eaLnBrk="1" latinLnBrk="0" hangingPunct="1"/>
            <a:r>
              <a:rPr lang="es-ES"/>
              <a:t>Haga clic para modificar el estilo de texto del patrón</a:t>
            </a:r>
          </a:p>
          <a:p>
            <a:pPr lvl="1" eaLnBrk="1" latinLnBrk="0" hangingPunct="1"/>
            <a:r>
              <a:rPr lang="es-ES"/>
              <a:t>Segundo nivel</a:t>
            </a:r>
          </a:p>
          <a:p>
            <a:pPr lvl="2" eaLnBrk="1" latinLnBrk="0" hangingPunct="1"/>
            <a:r>
              <a:rPr lang="es-ES"/>
              <a:t>Tercer nivel</a:t>
            </a:r>
          </a:p>
          <a:p>
            <a:pPr lvl="3" eaLnBrk="1" latinLnBrk="0" hangingPunct="1"/>
            <a:r>
              <a:rPr lang="es-ES"/>
              <a:t>Cuarto nivel</a:t>
            </a:r>
          </a:p>
          <a:p>
            <a:pPr lvl="4" eaLnBrk="1" latinLnBrk="0" hangingPunct="1"/>
            <a:r>
              <a:rPr lang="es-ES"/>
              <a:t>Quinto nivel</a:t>
            </a:r>
            <a:endParaRPr kumimoji="0" lang="en-US"/>
          </a:p>
        </p:txBody>
      </p:sp>
      <p:sp>
        <p:nvSpPr>
          <p:cNvPr id="13" name="12 Marcador de contenido"/>
          <p:cNvSpPr>
            <a:spLocks noGrp="1"/>
          </p:cNvSpPr>
          <p:nvPr>
            <p:ph sz="half" idx="4"/>
          </p:nvPr>
        </p:nvSpPr>
        <p:spPr>
          <a:xfrm>
            <a:off x="4953000" y="2247900"/>
            <a:ext cx="3733800" cy="3886200"/>
          </a:xfrm>
        </p:spPr>
        <p:txBody>
          <a:bodyPr vert="horz"/>
          <a:lstStyle/>
          <a:p>
            <a:pPr lvl="0" eaLnBrk="1" latinLnBrk="0" hangingPunct="1"/>
            <a:r>
              <a:rPr lang="es-ES"/>
              <a:t>Haga clic para modificar el estilo de texto del patrón</a:t>
            </a:r>
          </a:p>
          <a:p>
            <a:pPr lvl="1" eaLnBrk="1" latinLnBrk="0" hangingPunct="1"/>
            <a:r>
              <a:rPr lang="es-ES"/>
              <a:t>Segundo nivel</a:t>
            </a:r>
          </a:p>
          <a:p>
            <a:pPr lvl="2" eaLnBrk="1" latinLnBrk="0" hangingPunct="1"/>
            <a:r>
              <a:rPr lang="es-ES"/>
              <a:t>Tercer nivel</a:t>
            </a:r>
          </a:p>
          <a:p>
            <a:pPr lvl="3" eaLnBrk="1" latinLnBrk="0" hangingPunct="1"/>
            <a:r>
              <a:rPr lang="es-ES"/>
              <a:t>Cuarto nivel</a:t>
            </a:r>
          </a:p>
          <a:p>
            <a:pPr lvl="4" eaLnBrk="1" latinLnBrk="0" hangingPunct="1"/>
            <a:r>
              <a:rPr lang="es-ES"/>
              <a:t>Quinto nivel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kumimoji="0" lang="es-ES"/>
              <a:t>Haga clic para modificar el estilo de título del patrón</a:t>
            </a:r>
            <a:endParaRPr kumimoji="0" lang="en-US"/>
          </a:p>
        </p:txBody>
      </p:sp>
      <p:sp>
        <p:nvSpPr>
          <p:cNvPr id="3" name="2 Marcador de fecha"/>
          <p:cNvSpPr>
            <a:spLocks noGrp="1"/>
          </p:cNvSpPr>
          <p:nvPr>
            <p:ph type="dt" sz="half" idx="10"/>
          </p:nvPr>
        </p:nvSpPr>
        <p:spPr/>
        <p:txBody>
          <a:bodyPr/>
          <a:lstStyle/>
          <a:p>
            <a:fld id="{7A847CFC-816F-41D0-AAC0-9BF4FEBC753E}" type="datetimeFigureOut">
              <a:rPr lang="es-ES" smtClean="0"/>
              <a:t>16/01/2021</a:t>
            </a:fld>
            <a:endParaRPr lang="es-ES"/>
          </a:p>
        </p:txBody>
      </p:sp>
      <p:sp>
        <p:nvSpPr>
          <p:cNvPr id="4" name="3 Marcador de pie de página"/>
          <p:cNvSpPr>
            <a:spLocks noGrp="1"/>
          </p:cNvSpPr>
          <p:nvPr>
            <p:ph type="ftr" sz="quarter" idx="11"/>
          </p:nvPr>
        </p:nvSpPr>
        <p:spPr/>
        <p:txBody>
          <a:bodyPr/>
          <a:lstStyle/>
          <a:p>
            <a:endParaRPr lang="es-ES"/>
          </a:p>
        </p:txBody>
      </p:sp>
      <p:sp>
        <p:nvSpPr>
          <p:cNvPr id="5" name="4 Marcador de número de diapositiva"/>
          <p:cNvSpPr>
            <a:spLocks noGrp="1"/>
          </p:cNvSpPr>
          <p:nvPr>
            <p:ph type="sldNum" sz="quarter" idx="12"/>
          </p:nvPr>
        </p:nvSpPr>
        <p:spPr/>
        <p:txBody>
          <a:bodyPr/>
          <a:lstStyle/>
          <a:p>
            <a:fld id="{132FADFE-3B8F-471C-ABF0-DBC7717ECBBC}" type="slidenum">
              <a:rPr lang="es-ES" smtClean="0"/>
              <a:t>‹Nº›</a:t>
            </a:fld>
            <a:endParaRPr lang="es-E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1 Marcador de fecha"/>
          <p:cNvSpPr>
            <a:spLocks noGrp="1"/>
          </p:cNvSpPr>
          <p:nvPr>
            <p:ph type="dt" sz="half" idx="10"/>
          </p:nvPr>
        </p:nvSpPr>
        <p:spPr/>
        <p:txBody>
          <a:bodyPr/>
          <a:lstStyle/>
          <a:p>
            <a:fld id="{7A847CFC-816F-41D0-AAC0-9BF4FEBC753E}" type="datetimeFigureOut">
              <a:rPr lang="es-ES" smtClean="0"/>
              <a:t>16/01/2021</a:t>
            </a:fld>
            <a:endParaRPr lang="es-ES"/>
          </a:p>
        </p:txBody>
      </p:sp>
      <p:sp>
        <p:nvSpPr>
          <p:cNvPr id="3" name="2 Marcador de pie de página"/>
          <p:cNvSpPr>
            <a:spLocks noGrp="1"/>
          </p:cNvSpPr>
          <p:nvPr>
            <p:ph type="ftr" sz="quarter" idx="11"/>
          </p:nvPr>
        </p:nvSpPr>
        <p:spPr/>
        <p:txBody>
          <a:bodyPr/>
          <a:lstStyle/>
          <a:p>
            <a:endParaRPr lang="es-ES"/>
          </a:p>
        </p:txBody>
      </p:sp>
      <p:sp>
        <p:nvSpPr>
          <p:cNvPr id="4" name="3 Marcador de número de diapositiva"/>
          <p:cNvSpPr>
            <a:spLocks noGrp="1"/>
          </p:cNvSpPr>
          <p:nvPr>
            <p:ph type="sldNum" sz="quarter" idx="12"/>
          </p:nvPr>
        </p:nvSpPr>
        <p:spPr/>
        <p:txBody>
          <a:bodyPr/>
          <a:lstStyle/>
          <a:p>
            <a:fld id="{132FADFE-3B8F-471C-ABF0-DBC7717ECBBC}" type="slidenum">
              <a:rPr lang="es-ES" smtClean="0"/>
              <a:t>‹Nº›</a:t>
            </a:fld>
            <a:endParaRPr lang="es-E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8" name="7 Rectángulo"/>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useBgFill="1">
        <p:nvSpPr>
          <p:cNvPr id="9" name="8 Rectángulo redondeado"/>
          <p:cNvSpPr/>
          <p:nvPr/>
        </p:nvSpPr>
        <p:spPr>
          <a:xfrm>
            <a:off x="64008" y="69755"/>
            <a:ext cx="9013372" cy="6693408"/>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 name="1 Título"/>
          <p:cNvSpPr>
            <a:spLocks noGrp="1"/>
          </p:cNvSpPr>
          <p:nvPr>
            <p:ph type="title"/>
          </p:nvPr>
        </p:nvSpPr>
        <p:spPr>
          <a:xfrm>
            <a:off x="914400" y="273050"/>
            <a:ext cx="7772400" cy="1143000"/>
          </a:xfrm>
        </p:spPr>
        <p:txBody>
          <a:bodyPr anchor="b" anchorCtr="0"/>
          <a:lstStyle>
            <a:lvl1pPr algn="l">
              <a:buNone/>
              <a:defRPr sz="4000" b="0"/>
            </a:lvl1pPr>
          </a:lstStyle>
          <a:p>
            <a:r>
              <a:rPr kumimoji="0" lang="es-ES"/>
              <a:t>Haga clic para modificar el estilo de título del patrón</a:t>
            </a:r>
            <a:endParaRPr kumimoji="0" lang="en-US"/>
          </a:p>
        </p:txBody>
      </p:sp>
      <p:sp>
        <p:nvSpPr>
          <p:cNvPr id="3" name="2 Marcador de texto"/>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eaLnBrk="1" latinLnBrk="0" hangingPunct="1"/>
            <a:r>
              <a:rPr kumimoji="0" lang="es-ES"/>
              <a:t>Haga clic para modificar el estilo de texto del patrón</a:t>
            </a:r>
          </a:p>
        </p:txBody>
      </p:sp>
      <p:sp>
        <p:nvSpPr>
          <p:cNvPr id="5" name="4 Marcador de fecha"/>
          <p:cNvSpPr>
            <a:spLocks noGrp="1"/>
          </p:cNvSpPr>
          <p:nvPr>
            <p:ph type="dt" sz="half" idx="10"/>
          </p:nvPr>
        </p:nvSpPr>
        <p:spPr/>
        <p:txBody>
          <a:bodyPr/>
          <a:lstStyle/>
          <a:p>
            <a:fld id="{7A847CFC-816F-41D0-AAC0-9BF4FEBC753E}" type="datetimeFigureOut">
              <a:rPr lang="es-ES" smtClean="0"/>
              <a:t>16/01/2021</a:t>
            </a:fld>
            <a:endParaRPr lang="es-ES"/>
          </a:p>
        </p:txBody>
      </p:sp>
      <p:sp>
        <p:nvSpPr>
          <p:cNvPr id="6" name="5 Marcador de pie de página"/>
          <p:cNvSpPr>
            <a:spLocks noGrp="1"/>
          </p:cNvSpPr>
          <p:nvPr>
            <p:ph type="ftr" sz="quarter" idx="11"/>
          </p:nvPr>
        </p:nvSpPr>
        <p:spPr/>
        <p:txBody>
          <a:bodyPr/>
          <a:lstStyle/>
          <a:p>
            <a:endParaRPr lang="es-ES"/>
          </a:p>
        </p:txBody>
      </p:sp>
      <p:sp>
        <p:nvSpPr>
          <p:cNvPr id="7" name="6 Marcador de número de diapositiva"/>
          <p:cNvSpPr>
            <a:spLocks noGrp="1"/>
          </p:cNvSpPr>
          <p:nvPr>
            <p:ph type="sldNum" sz="quarter" idx="12"/>
          </p:nvPr>
        </p:nvSpPr>
        <p:spPr/>
        <p:txBody>
          <a:bodyPr/>
          <a:lstStyle/>
          <a:p>
            <a:fld id="{132FADFE-3B8F-471C-ABF0-DBC7717ECBBC}" type="slidenum">
              <a:rPr lang="es-ES" smtClean="0"/>
              <a:t>‹Nº›</a:t>
            </a:fld>
            <a:endParaRPr lang="es-ES"/>
          </a:p>
        </p:txBody>
      </p:sp>
      <p:sp>
        <p:nvSpPr>
          <p:cNvPr id="11" name="10 Marcador de contenido"/>
          <p:cNvSpPr>
            <a:spLocks noGrp="1"/>
          </p:cNvSpPr>
          <p:nvPr>
            <p:ph sz="quarter" idx="1"/>
          </p:nvPr>
        </p:nvSpPr>
        <p:spPr>
          <a:xfrm>
            <a:off x="2971800" y="1600200"/>
            <a:ext cx="5715000" cy="4495800"/>
          </a:xfrm>
        </p:spPr>
        <p:txBody>
          <a:bodyPr vert="horz"/>
          <a:lstStyle/>
          <a:p>
            <a:pPr lvl="0" eaLnBrk="1" latinLnBrk="0" hangingPunct="1"/>
            <a:r>
              <a:rPr lang="es-ES"/>
              <a:t>Haga clic para modificar el estilo de texto del patrón</a:t>
            </a:r>
          </a:p>
          <a:p>
            <a:pPr lvl="1" eaLnBrk="1" latinLnBrk="0" hangingPunct="1"/>
            <a:r>
              <a:rPr lang="es-ES"/>
              <a:t>Segundo nivel</a:t>
            </a:r>
          </a:p>
          <a:p>
            <a:pPr lvl="2" eaLnBrk="1" latinLnBrk="0" hangingPunct="1"/>
            <a:r>
              <a:rPr lang="es-ES"/>
              <a:t>Tercer nivel</a:t>
            </a:r>
          </a:p>
          <a:p>
            <a:pPr lvl="3" eaLnBrk="1" latinLnBrk="0" hangingPunct="1"/>
            <a:r>
              <a:rPr lang="es-ES"/>
              <a:t>Cuarto nivel</a:t>
            </a:r>
          </a:p>
          <a:p>
            <a:pPr lvl="4" eaLnBrk="1" latinLnBrk="0" hangingPunct="1"/>
            <a:r>
              <a:rPr lang="es-ES"/>
              <a:t>Quinto nivel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914400" y="4900550"/>
            <a:ext cx="7315200" cy="522288"/>
          </a:xfrm>
        </p:spPr>
        <p:txBody>
          <a:bodyPr anchor="ctr">
            <a:noAutofit/>
          </a:bodyPr>
          <a:lstStyle>
            <a:lvl1pPr algn="l">
              <a:buNone/>
              <a:defRPr sz="2800" b="0"/>
            </a:lvl1pPr>
          </a:lstStyle>
          <a:p>
            <a:r>
              <a:rPr kumimoji="0" lang="es-ES"/>
              <a:t>Haga clic para modificar el estilo de título del patrón</a:t>
            </a:r>
            <a:endParaRPr kumimoji="0" lang="en-US"/>
          </a:p>
        </p:txBody>
      </p:sp>
      <p:sp>
        <p:nvSpPr>
          <p:cNvPr id="4" name="3 Marcador de texto"/>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eaLnBrk="1" latinLnBrk="0" hangingPunct="1"/>
            <a:r>
              <a:rPr kumimoji="0" lang="es-ES"/>
              <a:t>Haga clic para modificar el estilo de texto del patrón</a:t>
            </a:r>
          </a:p>
        </p:txBody>
      </p:sp>
      <p:sp>
        <p:nvSpPr>
          <p:cNvPr id="5" name="4 Marcador de fecha"/>
          <p:cNvSpPr>
            <a:spLocks noGrp="1"/>
          </p:cNvSpPr>
          <p:nvPr>
            <p:ph type="dt" sz="half" idx="10"/>
          </p:nvPr>
        </p:nvSpPr>
        <p:spPr/>
        <p:txBody>
          <a:bodyPr/>
          <a:lstStyle/>
          <a:p>
            <a:fld id="{7A847CFC-816F-41D0-AAC0-9BF4FEBC753E}" type="datetimeFigureOut">
              <a:rPr lang="es-ES" smtClean="0"/>
              <a:t>16/01/2021</a:t>
            </a:fld>
            <a:endParaRPr lang="es-ES"/>
          </a:p>
        </p:txBody>
      </p:sp>
      <p:sp>
        <p:nvSpPr>
          <p:cNvPr id="6" name="5 Marcador de pie de página"/>
          <p:cNvSpPr>
            <a:spLocks noGrp="1"/>
          </p:cNvSpPr>
          <p:nvPr>
            <p:ph type="ftr" sz="quarter" idx="11"/>
          </p:nvPr>
        </p:nvSpPr>
        <p:spPr>
          <a:xfrm>
            <a:off x="914400" y="6172200"/>
            <a:ext cx="3886200" cy="457200"/>
          </a:xfrm>
        </p:spPr>
        <p:txBody>
          <a:bodyPr/>
          <a:lstStyle/>
          <a:p>
            <a:endParaRPr lang="es-ES"/>
          </a:p>
        </p:txBody>
      </p:sp>
      <p:sp>
        <p:nvSpPr>
          <p:cNvPr id="7" name="6 Marcador de número de diapositiva"/>
          <p:cNvSpPr>
            <a:spLocks noGrp="1"/>
          </p:cNvSpPr>
          <p:nvPr>
            <p:ph type="sldNum" sz="quarter" idx="12"/>
          </p:nvPr>
        </p:nvSpPr>
        <p:spPr>
          <a:xfrm>
            <a:off x="146304" y="6208776"/>
            <a:ext cx="457200" cy="457200"/>
          </a:xfrm>
        </p:spPr>
        <p:txBody>
          <a:bodyPr/>
          <a:lstStyle/>
          <a:p>
            <a:fld id="{132FADFE-3B8F-471C-ABF0-DBC7717ECBBC}" type="slidenum">
              <a:rPr lang="es-ES" smtClean="0"/>
              <a:t>‹Nº›</a:t>
            </a:fld>
            <a:endParaRPr lang="es-ES"/>
          </a:p>
        </p:txBody>
      </p:sp>
      <p:sp>
        <p:nvSpPr>
          <p:cNvPr id="11" name="10 Rectángulo"/>
          <p:cNvSpPr/>
          <p:nvPr/>
        </p:nvSpPr>
        <p:spPr>
          <a:xfrm flipV="1">
            <a:off x="68307" y="4683555"/>
            <a:ext cx="9006840" cy="9144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11 Rectángulo"/>
          <p:cNvSpPr/>
          <p:nvPr/>
        </p:nvSpPr>
        <p:spPr>
          <a:xfrm>
            <a:off x="68508" y="4650474"/>
            <a:ext cx="9006639" cy="4571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12 Rectángulo"/>
          <p:cNvSpPr/>
          <p:nvPr/>
        </p:nvSpPr>
        <p:spPr>
          <a:xfrm>
            <a:off x="68510" y="4773224"/>
            <a:ext cx="9006637" cy="4880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 name="2 Marcador de posición de imagen"/>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lstStyle>
            <a:lvl1pPr marL="0" indent="0">
              <a:buNone/>
              <a:defRPr sz="3200"/>
            </a:lvl1pPr>
          </a:lstStyle>
          <a:p>
            <a:r>
              <a:rPr kumimoji="0" lang="es-ES"/>
              <a:t>Haga clic en el icono para agregar una imagen</a:t>
            </a:r>
            <a:endParaRPr kumimoji="0"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8 Rectángulo"/>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8" name="7 Rectángulo redondeado"/>
          <p:cNvSpPr/>
          <p:nvPr/>
        </p:nvSpPr>
        <p:spPr>
          <a:xfrm>
            <a:off x="64008" y="69755"/>
            <a:ext cx="9013372" cy="6693408"/>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2" name="21 Marcador de título"/>
          <p:cNvSpPr>
            <a:spLocks noGrp="1"/>
          </p:cNvSpPr>
          <p:nvPr>
            <p:ph type="title"/>
          </p:nvPr>
        </p:nvSpPr>
        <p:spPr>
          <a:xfrm>
            <a:off x="914400" y="274638"/>
            <a:ext cx="7772400" cy="1143000"/>
          </a:xfrm>
          <a:prstGeom prst="rect">
            <a:avLst/>
          </a:prstGeom>
        </p:spPr>
        <p:txBody>
          <a:bodyPr bIns="91440" anchor="b" anchorCtr="0">
            <a:normAutofit/>
          </a:bodyPr>
          <a:lstStyle/>
          <a:p>
            <a:r>
              <a:rPr kumimoji="0" lang="es-ES"/>
              <a:t>Haga clic para modificar el estilo de título del patrón</a:t>
            </a:r>
            <a:endParaRPr kumimoji="0" lang="en-US"/>
          </a:p>
        </p:txBody>
      </p:sp>
      <p:sp>
        <p:nvSpPr>
          <p:cNvPr id="13" name="12 Marcador de texto"/>
          <p:cNvSpPr>
            <a:spLocks noGrp="1"/>
          </p:cNvSpPr>
          <p:nvPr>
            <p:ph type="body" idx="1"/>
          </p:nvPr>
        </p:nvSpPr>
        <p:spPr>
          <a:xfrm>
            <a:off x="914400" y="1447800"/>
            <a:ext cx="7772400" cy="4572000"/>
          </a:xfrm>
          <a:prstGeom prst="rect">
            <a:avLst/>
          </a:prstGeom>
        </p:spPr>
        <p:txBody>
          <a:bodyPr>
            <a:normAutofit/>
          </a:bodyPr>
          <a:lstStyle/>
          <a:p>
            <a:pPr lvl="0" eaLnBrk="1" latinLnBrk="0" hangingPunct="1"/>
            <a:r>
              <a:rPr kumimoji="0" lang="es-ES"/>
              <a:t>Haga clic para modificar el estilo de texto del patrón</a:t>
            </a:r>
          </a:p>
          <a:p>
            <a:pPr lvl="1" eaLnBrk="1" latinLnBrk="0" hangingPunct="1"/>
            <a:r>
              <a:rPr kumimoji="0" lang="es-ES"/>
              <a:t>Segundo nivel</a:t>
            </a:r>
          </a:p>
          <a:p>
            <a:pPr lvl="2" eaLnBrk="1" latinLnBrk="0" hangingPunct="1"/>
            <a:r>
              <a:rPr kumimoji="0" lang="es-ES"/>
              <a:t>Tercer nivel</a:t>
            </a:r>
          </a:p>
          <a:p>
            <a:pPr lvl="3" eaLnBrk="1" latinLnBrk="0" hangingPunct="1"/>
            <a:r>
              <a:rPr kumimoji="0" lang="es-ES"/>
              <a:t>Cuarto nivel</a:t>
            </a:r>
          </a:p>
          <a:p>
            <a:pPr lvl="4" eaLnBrk="1" latinLnBrk="0" hangingPunct="1"/>
            <a:r>
              <a:rPr kumimoji="0" lang="es-ES"/>
              <a:t>Quinto nivel</a:t>
            </a:r>
            <a:endParaRPr kumimoji="0" lang="en-US"/>
          </a:p>
        </p:txBody>
      </p:sp>
      <p:sp>
        <p:nvSpPr>
          <p:cNvPr id="14" name="13 Marcador de fecha"/>
          <p:cNvSpPr>
            <a:spLocks noGrp="1"/>
          </p:cNvSpPr>
          <p:nvPr>
            <p:ph type="dt" sz="half" idx="2"/>
          </p:nvPr>
        </p:nvSpPr>
        <p:spPr>
          <a:xfrm>
            <a:off x="6172200" y="6191250"/>
            <a:ext cx="2476500" cy="476250"/>
          </a:xfrm>
          <a:prstGeom prst="rect">
            <a:avLst/>
          </a:prstGeom>
        </p:spPr>
        <p:txBody>
          <a:bodyPr anchor="ctr" anchorCtr="0"/>
          <a:lstStyle>
            <a:lvl1pPr algn="r" eaLnBrk="1" latinLnBrk="0" hangingPunct="1">
              <a:defRPr kumimoji="0" sz="1400">
                <a:solidFill>
                  <a:schemeClr val="tx2"/>
                </a:solidFill>
              </a:defRPr>
            </a:lvl1pPr>
          </a:lstStyle>
          <a:p>
            <a:fld id="{7A847CFC-816F-41D0-AAC0-9BF4FEBC753E}" type="datetimeFigureOut">
              <a:rPr lang="es-ES" smtClean="0"/>
              <a:t>16/01/2021</a:t>
            </a:fld>
            <a:endParaRPr lang="es-ES"/>
          </a:p>
        </p:txBody>
      </p:sp>
      <p:sp>
        <p:nvSpPr>
          <p:cNvPr id="3" name="2 Marcador de pie de página"/>
          <p:cNvSpPr>
            <a:spLocks noGrp="1"/>
          </p:cNvSpPr>
          <p:nvPr>
            <p:ph type="ftr" sz="quarter" idx="3"/>
          </p:nvPr>
        </p:nvSpPr>
        <p:spPr>
          <a:xfrm>
            <a:off x="914400" y="6172200"/>
            <a:ext cx="3962400" cy="457200"/>
          </a:xfrm>
          <a:prstGeom prst="rect">
            <a:avLst/>
          </a:prstGeom>
        </p:spPr>
        <p:txBody>
          <a:bodyPr anchor="ctr" anchorCtr="0"/>
          <a:lstStyle>
            <a:lvl1pPr eaLnBrk="1" latinLnBrk="0" hangingPunct="1">
              <a:defRPr kumimoji="0" sz="1400">
                <a:solidFill>
                  <a:schemeClr val="tx2"/>
                </a:solidFill>
              </a:defRPr>
            </a:lvl1pPr>
          </a:lstStyle>
          <a:p>
            <a:endParaRPr lang="es-ES"/>
          </a:p>
        </p:txBody>
      </p:sp>
      <p:sp>
        <p:nvSpPr>
          <p:cNvPr id="23" name="22 Marcador de número de diapositiva"/>
          <p:cNvSpPr>
            <a:spLocks noGrp="1"/>
          </p:cNvSpPr>
          <p:nvPr>
            <p:ph type="sldNum" sz="quarter" idx="4"/>
          </p:nvPr>
        </p:nvSpPr>
        <p:spPr>
          <a:xfrm>
            <a:off x="146304" y="6210300"/>
            <a:ext cx="457200" cy="457200"/>
          </a:xfrm>
          <a:prstGeom prst="ellipse">
            <a:avLst/>
          </a:prstGeom>
          <a:solidFill>
            <a:schemeClr val="accent1"/>
          </a:solidFill>
        </p:spPr>
        <p:txBody>
          <a:bodyPr wrap="none" lIns="0" tIns="0" rIns="0" bIns="0" anchor="ctr" anchorCtr="1">
            <a:noAutofit/>
          </a:bodyPr>
          <a:lstStyle>
            <a:lvl1pPr algn="ctr" eaLnBrk="1" latinLnBrk="0" hangingPunct="1">
              <a:defRPr kumimoji="0" sz="1400">
                <a:solidFill>
                  <a:srgbClr val="FFFFFF"/>
                </a:solidFill>
                <a:latin typeface="+mj-lt"/>
                <a:ea typeface="+mj-ea"/>
                <a:cs typeface="+mj-cs"/>
              </a:defRPr>
            </a:lvl1pPr>
          </a:lstStyle>
          <a:p>
            <a:fld id="{132FADFE-3B8F-471C-ABF0-DBC7717ECBBC}" type="slidenum">
              <a:rPr lang="es-ES" smtClean="0"/>
              <a:t>‹Nº›</a:t>
            </a:fld>
            <a:endParaRPr lang="es-E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rtl="0" eaLnBrk="1" latinLnBrk="0" hangingPunct="1">
        <a:spcBef>
          <a:spcPct val="0"/>
        </a:spcBef>
        <a:buNone/>
        <a:defRPr kumimoji="0" sz="4000" kern="1200">
          <a:solidFill>
            <a:schemeClr val="tx2"/>
          </a:solidFill>
          <a:latin typeface="+mj-lt"/>
          <a:ea typeface="+mj-ea"/>
          <a:cs typeface="+mj-cs"/>
        </a:defRPr>
      </a:lvl1pPr>
    </p:titleStyle>
    <p:bodyStyle>
      <a:lvl1pPr marL="274320" indent="-274320" algn="l" rtl="0" eaLnBrk="1" latinLnBrk="0" hangingPunct="1">
        <a:spcBef>
          <a:spcPts val="580"/>
        </a:spcBef>
        <a:buClr>
          <a:schemeClr val="accent1"/>
        </a:buClr>
        <a:buSzPct val="85000"/>
        <a:buFont typeface="Wingdings 2"/>
        <a:buChar char=""/>
        <a:defRPr kumimoji="0" sz="2600" kern="1200">
          <a:solidFill>
            <a:schemeClr val="tx1"/>
          </a:solidFill>
          <a:latin typeface="+mn-lt"/>
          <a:ea typeface="+mn-ea"/>
          <a:cs typeface="+mn-cs"/>
        </a:defRPr>
      </a:lvl1pPr>
      <a:lvl2pPr marL="548640" indent="-228600" algn="l" rtl="0" eaLnBrk="1" latinLnBrk="0" hangingPunct="1">
        <a:spcBef>
          <a:spcPts val="370"/>
        </a:spcBef>
        <a:buClr>
          <a:schemeClr val="accent2"/>
        </a:buClr>
        <a:buSzPct val="85000"/>
        <a:buFont typeface="Wingdings 2"/>
        <a:buChar char=""/>
        <a:defRPr kumimoji="0" sz="2400" kern="1200">
          <a:solidFill>
            <a:schemeClr val="tx1"/>
          </a:solidFill>
          <a:latin typeface="+mn-lt"/>
          <a:ea typeface="+mn-ea"/>
          <a:cs typeface="+mn-cs"/>
        </a:defRPr>
      </a:lvl2pPr>
      <a:lvl3pPr marL="822960" indent="-228600" algn="l" rtl="0" eaLnBrk="1" latinLnBrk="0" hangingPunct="1">
        <a:spcBef>
          <a:spcPts val="370"/>
        </a:spcBef>
        <a:buClr>
          <a:schemeClr val="accent1">
            <a:tint val="60000"/>
          </a:schemeClr>
        </a:buClr>
        <a:buSzPct val="8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ts val="370"/>
        </a:spcBef>
        <a:buClr>
          <a:schemeClr val="accent3"/>
        </a:buClr>
        <a:buSzPct val="80000"/>
        <a:buFont typeface="Wingdings 2"/>
        <a:buChar char=""/>
        <a:defRPr kumimoji="0" sz="2000" kern="1200">
          <a:solidFill>
            <a:schemeClr val="tx1"/>
          </a:solidFill>
          <a:latin typeface="+mn-lt"/>
          <a:ea typeface="+mn-ea"/>
          <a:cs typeface="+mn-cs"/>
        </a:defRPr>
      </a:lvl4pPr>
      <a:lvl5pPr marL="1371600" indent="-228600" algn="l" rtl="0" eaLnBrk="1" latinLnBrk="0" hangingPunct="1">
        <a:spcBef>
          <a:spcPts val="370"/>
        </a:spcBef>
        <a:buClr>
          <a:schemeClr val="accent3"/>
        </a:buClr>
        <a:buFontTx/>
        <a:buChar char="o"/>
        <a:defRPr kumimoji="0"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1000.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250.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1070.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1080.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1100.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300.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1120.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340.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1140.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1160.png"/><Relationship Id="rId2" Type="http://schemas.openxmlformats.org/officeDocument/2006/relationships/image" Target="../media/image51.png"/><Relationship Id="rId1" Type="http://schemas.openxmlformats.org/officeDocument/2006/relationships/slideLayout" Target="../slideLayouts/slideLayout2.xml"/><Relationship Id="rId6" Type="http://schemas.openxmlformats.org/officeDocument/2006/relationships/image" Target="../media/image119.png"/><Relationship Id="rId5" Type="http://schemas.openxmlformats.org/officeDocument/2006/relationships/image" Target="../media/image1180.png"/><Relationship Id="rId4" Type="http://schemas.openxmlformats.org/officeDocument/2006/relationships/image" Target="../media/image1170.png"/></Relationships>
</file>

<file path=ppt/slides/_rels/slide128.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1121.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130.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150.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124.jpeg"/><Relationship Id="rId2" Type="http://schemas.openxmlformats.org/officeDocument/2006/relationships/image" Target="../media/image1181.png"/><Relationship Id="rId1" Type="http://schemas.openxmlformats.org/officeDocument/2006/relationships/slideLayout" Target="../slideLayouts/slideLayout2.xml"/><Relationship Id="rId4" Type="http://schemas.openxmlformats.org/officeDocument/2006/relationships/image" Target="../media/image125.jpeg"/></Relationships>
</file>

<file path=ppt/slides/_rels/slide136.xml.rels><?xml version="1.0" encoding="UTF-8" standalone="yes"?>
<Relationships xmlns="http://schemas.openxmlformats.org/package/2006/relationships"><Relationship Id="rId3" Type="http://schemas.openxmlformats.org/officeDocument/2006/relationships/image" Target="../media/image127.jpeg"/><Relationship Id="rId2" Type="http://schemas.openxmlformats.org/officeDocument/2006/relationships/image" Target="../media/image126.jpe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128.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30.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1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8" Type="http://schemas.openxmlformats.org/officeDocument/2006/relationships/image" Target="../media/image321.png"/><Relationship Id="rId3" Type="http://schemas.openxmlformats.org/officeDocument/2006/relationships/image" Target="../media/image271.png"/><Relationship Id="rId7" Type="http://schemas.openxmlformats.org/officeDocument/2006/relationships/image" Target="../media/image310.png"/><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1.png"/></Relationships>
</file>

<file path=ppt/slides/_rels/slide36.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5" Type="http://schemas.openxmlformats.org/officeDocument/2006/relationships/image" Target="../media/image39.jpeg"/><Relationship Id="rId4" Type="http://schemas.openxmlformats.org/officeDocument/2006/relationships/image" Target="../media/image38.png"/></Relationships>
</file>

<file path=ppt/slides/_rels/slide3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39.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1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4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4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4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5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6.png"/><Relationship Id="rId1" Type="http://schemas.openxmlformats.org/officeDocument/2006/relationships/slideLayout" Target="../slideLayouts/slideLayout2.xml"/><Relationship Id="rId4" Type="http://schemas.openxmlformats.org/officeDocument/2006/relationships/image" Target="../media/image47.jpeg"/></Relationships>
</file>

<file path=ppt/slides/_rels/slide4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130.png"/><Relationship Id="rId1" Type="http://schemas.openxmlformats.org/officeDocument/2006/relationships/slideLayout" Target="../slideLayouts/slideLayout2.xml"/><Relationship Id="rId5" Type="http://schemas.openxmlformats.org/officeDocument/2006/relationships/image" Target="../media/image50.jpeg"/><Relationship Id="rId4" Type="http://schemas.openxmlformats.org/officeDocument/2006/relationships/image" Target="../media/image49.jpeg"/></Relationships>
</file>

<file path=ppt/slides/_rels/slide47.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image" Target="../media/image51.png"/><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4.png"/><Relationship Id="rId10" Type="http://schemas.openxmlformats.org/officeDocument/2006/relationships/image" Target="../media/image59.png"/><Relationship Id="rId4" Type="http://schemas.openxmlformats.org/officeDocument/2006/relationships/image" Target="../media/image53.png"/><Relationship Id="rId9" Type="http://schemas.openxmlformats.org/officeDocument/2006/relationships/image" Target="../media/image58.png"/></Relationships>
</file>

<file path=ppt/slides/_rels/slide48.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image" Target="../media/image51.png"/><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4.png"/><Relationship Id="rId10" Type="http://schemas.openxmlformats.org/officeDocument/2006/relationships/image" Target="../media/image59.png"/><Relationship Id="rId4" Type="http://schemas.openxmlformats.org/officeDocument/2006/relationships/image" Target="../media/image53.png"/><Relationship Id="rId9" Type="http://schemas.openxmlformats.org/officeDocument/2006/relationships/image" Target="../media/image58.png"/></Relationships>
</file>

<file path=ppt/slides/_rels/slide49.xml.rels><?xml version="1.0" encoding="UTF-8" standalone="yes"?>
<Relationships xmlns="http://schemas.openxmlformats.org/package/2006/relationships"><Relationship Id="rId2" Type="http://schemas.openxmlformats.org/officeDocument/2006/relationships/image" Target="../media/image51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2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61.png"/><Relationship Id="rId1" Type="http://schemas.openxmlformats.org/officeDocument/2006/relationships/slideLayout" Target="../slideLayouts/slideLayout2.xml"/><Relationship Id="rId5" Type="http://schemas.openxmlformats.org/officeDocument/2006/relationships/image" Target="../media/image62.png"/><Relationship Id="rId4" Type="http://schemas.openxmlformats.org/officeDocument/2006/relationships/image" Target="../media/image60.jpeg"/></Relationships>
</file>

<file path=ppt/slides/_rels/slide52.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55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7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631.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630.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image" Target="../media/image67.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72.gif"/><Relationship Id="rId2" Type="http://schemas.openxmlformats.org/officeDocument/2006/relationships/image" Target="../media/image71.jpe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 Id="rId4" Type="http://schemas.openxmlformats.org/officeDocument/2006/relationships/image" Target="../media/image77.jpeg"/></Relationships>
</file>

<file path=ppt/slides/_rels/slide66.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image" Target="../media/image78.jpe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jpe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82.jpe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image" Target="../media/image10.gif"/><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841.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850.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image" Target="../media/image85.jpe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90.gif"/><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image" Target="../media/image92.png"/><Relationship Id="rId1" Type="http://schemas.openxmlformats.org/officeDocument/2006/relationships/slideLayout" Target="../slideLayouts/slideLayout2.xml"/><Relationship Id="rId4" Type="http://schemas.openxmlformats.org/officeDocument/2006/relationships/image" Target="../media/image93.png"/></Relationships>
</file>

<file path=ppt/slides/_rels/slide87.xml.rels><?xml version="1.0" encoding="UTF-8" standalone="yes"?>
<Relationships xmlns="http://schemas.openxmlformats.org/package/2006/relationships"><Relationship Id="rId3" Type="http://schemas.openxmlformats.org/officeDocument/2006/relationships/image" Target="../media/image760.png"/><Relationship Id="rId2" Type="http://schemas.openxmlformats.org/officeDocument/2006/relationships/image" Target="../media/image930.png"/><Relationship Id="rId1" Type="http://schemas.openxmlformats.org/officeDocument/2006/relationships/slideLayout" Target="../slideLayouts/slideLayout2.xml"/><Relationship Id="rId4" Type="http://schemas.openxmlformats.org/officeDocument/2006/relationships/image" Target="../media/image940.png"/></Relationships>
</file>

<file path=ppt/slides/_rels/slide88.xml.rels><?xml version="1.0" encoding="UTF-8" standalone="yes"?>
<Relationships xmlns="http://schemas.openxmlformats.org/package/2006/relationships"><Relationship Id="rId3" Type="http://schemas.openxmlformats.org/officeDocument/2006/relationships/image" Target="../media/image94.gif"/><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7.png"/><Relationship Id="rId1" Type="http://schemas.openxmlformats.org/officeDocument/2006/relationships/slideLayout" Target="../slideLayouts/slideLayout2.xml"/><Relationship Id="rId4" Type="http://schemas.openxmlformats.org/officeDocument/2006/relationships/image" Target="../media/image97.jpe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5" Type="http://schemas.openxmlformats.org/officeDocument/2006/relationships/image" Target="../media/image99.jpeg"/><Relationship Id="rId4" Type="http://schemas.openxmlformats.org/officeDocument/2006/relationships/image" Target="../media/image38.png"/></Relationships>
</file>

<file path=ppt/slides/_rels/slide93.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gif"/><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102.jpeg"/><Relationship Id="rId2"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960.png"/><Relationship Id="rId5" Type="http://schemas.openxmlformats.org/officeDocument/2006/relationships/image" Target="../media/image810.png"/><Relationship Id="rId4" Type="http://schemas.openxmlformats.org/officeDocument/2006/relationships/image" Target="../media/image800.png"/></Relationships>
</file>

<file path=ppt/slides/_rels/slide95.xml.rels><?xml version="1.0" encoding="UTF-8" standalone="yes"?>
<Relationships xmlns="http://schemas.openxmlformats.org/package/2006/relationships"><Relationship Id="rId3" Type="http://schemas.openxmlformats.org/officeDocument/2006/relationships/image" Target="../media/image830.png"/><Relationship Id="rId2" Type="http://schemas.openxmlformats.org/officeDocument/2006/relationships/image" Target="../media/image103.jpeg"/><Relationship Id="rId1" Type="http://schemas.openxmlformats.org/officeDocument/2006/relationships/slideLayout" Target="../slideLayouts/slideLayout2.xml"/><Relationship Id="rId6" Type="http://schemas.openxmlformats.org/officeDocument/2006/relationships/image" Target="../media/image980.png"/><Relationship Id="rId5" Type="http://schemas.openxmlformats.org/officeDocument/2006/relationships/image" Target="../media/image840.png"/><Relationship Id="rId4" Type="http://schemas.openxmlformats.org/officeDocument/2006/relationships/image" Target="../media/image38.png"/></Relationships>
</file>

<file path=ppt/slides/_rels/slide96.xml.rels><?xml version="1.0" encoding="UTF-8" standalone="yes"?>
<Relationships xmlns="http://schemas.openxmlformats.org/package/2006/relationships"><Relationship Id="rId3" Type="http://schemas.openxmlformats.org/officeDocument/2006/relationships/image" Target="../media/image104.gif"/><Relationship Id="rId2" Type="http://schemas.openxmlformats.org/officeDocument/2006/relationships/image" Target="../media/image106.png"/><Relationship Id="rId1" Type="http://schemas.openxmlformats.org/officeDocument/2006/relationships/slideLayout" Target="../slideLayouts/slideLayout2.xml"/><Relationship Id="rId4" Type="http://schemas.openxmlformats.org/officeDocument/2006/relationships/image" Target="../media/image105.png"/></Relationships>
</file>

<file path=ppt/slides/_rels/slide97.xml.rels><?xml version="1.0" encoding="UTF-8" standalone="yes"?>
<Relationships xmlns="http://schemas.openxmlformats.org/package/2006/relationships"><Relationship Id="rId3" Type="http://schemas.openxmlformats.org/officeDocument/2006/relationships/image" Target="../media/image102.jpeg"/><Relationship Id="rId2"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860.png"/><Relationship Id="rId5" Type="http://schemas.openxmlformats.org/officeDocument/2006/relationships/image" Target="../media/image810.png"/><Relationship Id="rId4" Type="http://schemas.openxmlformats.org/officeDocument/2006/relationships/image" Target="../media/image109.png"/></Relationships>
</file>

<file path=ppt/slides/_rels/slide9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103.jpeg"/><Relationship Id="rId1" Type="http://schemas.openxmlformats.org/officeDocument/2006/relationships/slideLayout" Target="../slideLayouts/slideLayout2.xml"/><Relationship Id="rId6" Type="http://schemas.openxmlformats.org/officeDocument/2006/relationships/image" Target="../media/image880.png"/><Relationship Id="rId5" Type="http://schemas.openxmlformats.org/officeDocument/2006/relationships/image" Target="../media/image110.png"/><Relationship Id="rId4" Type="http://schemas.openxmlformats.org/officeDocument/2006/relationships/image" Target="../media/image840.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Subtítulo"/>
          <p:cNvSpPr>
            <a:spLocks noGrp="1"/>
          </p:cNvSpPr>
          <p:nvPr>
            <p:ph type="subTitle" idx="1"/>
          </p:nvPr>
        </p:nvSpPr>
        <p:spPr>
          <a:xfrm>
            <a:off x="2195736" y="5661248"/>
            <a:ext cx="6400800" cy="1024136"/>
          </a:xfrm>
        </p:spPr>
        <p:txBody>
          <a:bodyPr>
            <a:normAutofit/>
          </a:bodyPr>
          <a:lstStyle/>
          <a:p>
            <a:pPr algn="r"/>
            <a:r>
              <a:rPr lang="es-CR" sz="3600" dirty="0"/>
              <a:t>Oscar Centeno Mora</a:t>
            </a:r>
          </a:p>
        </p:txBody>
      </p:sp>
      <p:sp>
        <p:nvSpPr>
          <p:cNvPr id="2" name="1 Título"/>
          <p:cNvSpPr>
            <a:spLocks noGrp="1"/>
          </p:cNvSpPr>
          <p:nvPr>
            <p:ph type="ctrTitle"/>
          </p:nvPr>
        </p:nvSpPr>
        <p:spPr>
          <a:xfrm>
            <a:off x="467544" y="1556792"/>
            <a:ext cx="7772400" cy="1254001"/>
          </a:xfrm>
        </p:spPr>
        <p:txBody>
          <a:bodyPr/>
          <a:lstStyle/>
          <a:p>
            <a:r>
              <a:rPr lang="es-CR" dirty="0"/>
              <a:t>Prueba de Hipótesis</a:t>
            </a:r>
          </a:p>
        </p:txBody>
      </p:sp>
    </p:spTree>
    <p:extLst>
      <p:ext uri="{BB962C8B-B14F-4D97-AF65-F5344CB8AC3E}">
        <p14:creationId xmlns:p14="http://schemas.microsoft.com/office/powerpoint/2010/main" val="855515480"/>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sz="quarter" idx="1"/>
          </p:nvPr>
        </p:nvSpPr>
        <p:spPr>
          <a:xfrm>
            <a:off x="107504" y="1124744"/>
            <a:ext cx="6639980" cy="5544616"/>
          </a:xfrm>
        </p:spPr>
        <p:txBody>
          <a:bodyPr>
            <a:normAutofit/>
          </a:bodyPr>
          <a:lstStyle/>
          <a:p>
            <a:pPr algn="just"/>
            <a:r>
              <a:rPr lang="es-CR" dirty="0"/>
              <a:t>Estimación: es un pensamiento o un resultado </a:t>
            </a:r>
            <a:r>
              <a:rPr lang="es-CR" i="1" dirty="0"/>
              <a:t>post datos</a:t>
            </a:r>
            <a:r>
              <a:rPr lang="es-CR" dirty="0"/>
              <a:t>.</a:t>
            </a:r>
          </a:p>
          <a:p>
            <a:pPr algn="just"/>
            <a:endParaRPr lang="es-CR" dirty="0"/>
          </a:p>
          <a:p>
            <a:pPr algn="just"/>
            <a:r>
              <a:rPr lang="es-CR" dirty="0"/>
              <a:t>Prueba de hipótesis: es un pensamiento </a:t>
            </a:r>
            <a:r>
              <a:rPr lang="es-CR" i="1" dirty="0"/>
              <a:t>pre datos</a:t>
            </a:r>
            <a:r>
              <a:rPr lang="es-CR" dirty="0"/>
              <a:t>.</a:t>
            </a:r>
          </a:p>
          <a:p>
            <a:pPr algn="just"/>
            <a:endParaRPr lang="es-CR" dirty="0"/>
          </a:p>
          <a:p>
            <a:pPr algn="just"/>
            <a:r>
              <a:rPr lang="es-CR" dirty="0"/>
              <a:t>Mientras que la estimación supone conocer un determinado resultado a partir de la información, la prueba de hipótesis busca corroborar la suposición de cierto hecho, utilizando datos. </a:t>
            </a:r>
          </a:p>
          <a:p>
            <a:pPr algn="just"/>
            <a:endParaRPr lang="es-CR" dirty="0"/>
          </a:p>
          <a:p>
            <a:pPr algn="just"/>
            <a:r>
              <a:rPr lang="es-CR" dirty="0"/>
              <a:t>La estimación no supone una suposición previa del evento, la prueba de hipótesis sí.</a:t>
            </a:r>
          </a:p>
          <a:p>
            <a:pPr algn="just"/>
            <a:endParaRPr lang="es-CR" dirty="0"/>
          </a:p>
          <a:p>
            <a:endParaRPr lang="es-CR" dirty="0"/>
          </a:p>
        </p:txBody>
      </p:sp>
      <p:sp>
        <p:nvSpPr>
          <p:cNvPr id="4" name="1 Título"/>
          <p:cNvSpPr>
            <a:spLocks noGrp="1"/>
          </p:cNvSpPr>
          <p:nvPr>
            <p:ph type="title"/>
          </p:nvPr>
        </p:nvSpPr>
        <p:spPr>
          <a:xfrm>
            <a:off x="35496" y="44624"/>
            <a:ext cx="9036495" cy="936104"/>
          </a:xfrm>
        </p:spPr>
        <p:txBody>
          <a:bodyPr>
            <a:normAutofit fontScale="90000"/>
          </a:bodyPr>
          <a:lstStyle/>
          <a:p>
            <a:pPr algn="ctr"/>
            <a:r>
              <a:rPr lang="es-CR" dirty="0"/>
              <a:t>Diferencia: estimación y prueba de hipótesis</a:t>
            </a:r>
          </a:p>
        </p:txBody>
      </p:sp>
      <p:pic>
        <p:nvPicPr>
          <p:cNvPr id="2050" name="Picture 2" descr="C:\Users\oscar.centeno\Desktop\imgre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2280" y="1772816"/>
            <a:ext cx="1656185" cy="1656185"/>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descr="C:\Users\oscar.centeno\Desktop\image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91748" y="4293096"/>
            <a:ext cx="1457247" cy="1548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386614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4843F86-59C3-45F6-8764-4E0C9AF709B2}"/>
              </a:ext>
            </a:extLst>
          </p:cNvPr>
          <p:cNvSpPr>
            <a:spLocks noGrp="1"/>
          </p:cNvSpPr>
          <p:nvPr>
            <p:ph sz="quarter" idx="1"/>
          </p:nvPr>
        </p:nvSpPr>
        <p:spPr/>
        <p:txBody>
          <a:bodyPr/>
          <a:lstStyle/>
          <a:p>
            <a:endParaRPr lang="en-US"/>
          </a:p>
        </p:txBody>
      </p:sp>
      <p:sp>
        <p:nvSpPr>
          <p:cNvPr id="4" name="Title 1">
            <a:extLst>
              <a:ext uri="{FF2B5EF4-FFF2-40B4-BE49-F238E27FC236}">
                <a16:creationId xmlns:a16="http://schemas.microsoft.com/office/drawing/2014/main" id="{1622DDD7-DEAE-438F-82EF-51E35CF94EB8}"/>
              </a:ext>
            </a:extLst>
          </p:cNvPr>
          <p:cNvSpPr>
            <a:spLocks noGrp="1"/>
          </p:cNvSpPr>
          <p:nvPr>
            <p:ph type="title"/>
          </p:nvPr>
        </p:nvSpPr>
        <p:spPr>
          <a:xfrm>
            <a:off x="107504" y="44624"/>
            <a:ext cx="9036496" cy="792088"/>
          </a:xfrm>
        </p:spPr>
        <p:txBody>
          <a:bodyPr>
            <a:normAutofit/>
          </a:bodyPr>
          <a:lstStyle/>
          <a:p>
            <a:pPr algn="ctr"/>
            <a:r>
              <a:rPr lang="es-CR" dirty="0"/>
              <a:t>Prueba de Hipótesis: unilateral </a:t>
            </a:r>
            <a:endParaRPr lang="en-US" dirty="0"/>
          </a:p>
        </p:txBody>
      </p:sp>
      <p:pic>
        <p:nvPicPr>
          <p:cNvPr id="6" name="Picture 2" descr="Imagen relacionada">
            <a:extLst>
              <a:ext uri="{FF2B5EF4-FFF2-40B4-BE49-F238E27FC236}">
                <a16:creationId xmlns:a16="http://schemas.microsoft.com/office/drawing/2014/main" id="{122663CF-ABD0-4773-B04C-9BF5936347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980728"/>
            <a:ext cx="9144000" cy="5904656"/>
          </a:xfrm>
          <a:prstGeom prst="rect">
            <a:avLst/>
          </a:prstGeom>
          <a:noFill/>
          <a:extLst>
            <a:ext uri="{909E8E84-426E-40DD-AFC4-6F175D3DCCD1}">
              <a14:hiddenFill xmlns:a14="http://schemas.microsoft.com/office/drawing/2010/main">
                <a:solidFill>
                  <a:srgbClr val="FFFFFF"/>
                </a:solidFill>
              </a14:hiddenFill>
            </a:ext>
          </a:extLst>
        </p:spPr>
      </p:pic>
      <p:sp>
        <p:nvSpPr>
          <p:cNvPr id="5" name="Elipse 4">
            <a:extLst>
              <a:ext uri="{FF2B5EF4-FFF2-40B4-BE49-F238E27FC236}">
                <a16:creationId xmlns:a16="http://schemas.microsoft.com/office/drawing/2014/main" id="{72A30872-89BA-4244-8FCA-C640B130BCAD}"/>
              </a:ext>
            </a:extLst>
          </p:cNvPr>
          <p:cNvSpPr/>
          <p:nvPr/>
        </p:nvSpPr>
        <p:spPr>
          <a:xfrm>
            <a:off x="7236296" y="3248980"/>
            <a:ext cx="864096" cy="1368152"/>
          </a:xfrm>
          <a:prstGeom prst="ellipse">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0073676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AA447C2-B111-44F9-B2C6-E6170811DBD1}"/>
                  </a:ext>
                </a:extLst>
              </p:cNvPr>
              <p:cNvSpPr>
                <a:spLocks noGrp="1"/>
              </p:cNvSpPr>
              <p:nvPr>
                <p:ph sz="quarter" idx="1"/>
              </p:nvPr>
            </p:nvSpPr>
            <p:spPr>
              <a:xfrm>
                <a:off x="179512" y="792088"/>
                <a:ext cx="7772400" cy="6065912"/>
              </a:xfrm>
            </p:spPr>
            <p:txBody>
              <a:bodyPr>
                <a:normAutofit fontScale="92500" lnSpcReduction="10000"/>
              </a:bodyPr>
              <a:lstStyle/>
              <a:p>
                <a:pPr marL="514350" lvl="0" indent="-514350">
                  <a:buFont typeface="+mj-lt"/>
                  <a:buAutoNum type="arabicPeriod"/>
                </a:pPr>
                <a:r>
                  <a:rPr lang="es-CR" dirty="0"/>
                  <a:t>Datos.</a:t>
                </a:r>
                <a:endParaRPr lang="en-US" dirty="0"/>
              </a:p>
              <a:p>
                <a:pPr marL="514350" lvl="0" indent="-514350">
                  <a:buFont typeface="+mj-lt"/>
                  <a:buAutoNum type="arabicPeriod"/>
                </a:pPr>
                <a:r>
                  <a:rPr lang="es-CR" dirty="0"/>
                  <a:t>Supuestos.</a:t>
                </a:r>
                <a:endParaRPr lang="en-US" dirty="0"/>
              </a:p>
              <a:p>
                <a:pPr marL="514350" lvl="0" indent="-514350">
                  <a:buFont typeface="+mj-lt"/>
                  <a:buAutoNum type="arabicPeriod"/>
                </a:pPr>
                <a:r>
                  <a:rPr lang="es-CR" dirty="0"/>
                  <a:t>Hipótesis.</a:t>
                </a:r>
                <a:endParaRPr lang="en-US" dirty="0"/>
              </a:p>
              <a:p>
                <a:pPr marL="514350" lvl="0" indent="-514350">
                  <a:buFont typeface="+mj-lt"/>
                  <a:buAutoNum type="arabicPeriod"/>
                </a:pPr>
                <a:r>
                  <a:rPr lang="es-CR" dirty="0"/>
                  <a:t>Estadística de prueba.</a:t>
                </a:r>
                <a:endParaRPr lang="en-US" dirty="0"/>
              </a:p>
              <a:p>
                <a:pPr marL="514350" lvl="0" indent="-514350">
                  <a:buFont typeface="+mj-lt"/>
                  <a:buAutoNum type="arabicPeriod"/>
                </a:pPr>
                <a:r>
                  <a:rPr lang="es-CR" dirty="0"/>
                  <a:t>Distribución de la Estadística de prueba.</a:t>
                </a:r>
                <a:endParaRPr lang="en-US" dirty="0"/>
              </a:p>
              <a:p>
                <a:pPr marL="514350" lvl="0" indent="-514350">
                  <a:buFont typeface="+mj-lt"/>
                  <a:buAutoNum type="arabicPeriod"/>
                </a:pPr>
                <a:r>
                  <a:rPr lang="es-CR" dirty="0"/>
                  <a:t>Regla de decisión.</a:t>
                </a:r>
                <a:endParaRPr lang="en-US" dirty="0"/>
              </a:p>
              <a:p>
                <a:pPr marL="777240" lvl="1" indent="-457200">
                  <a:buFont typeface="+mj-lt"/>
                  <a:buAutoNum type="alphaLcPeriod"/>
                </a:pPr>
                <a:r>
                  <a:rPr lang="es-CR" sz="2200" dirty="0"/>
                  <a:t>Valor calculado vs. valor teórico de la distribución.</a:t>
                </a:r>
                <a:endParaRPr lang="en-US" sz="2200" dirty="0"/>
              </a:p>
              <a:p>
                <a:pPr marL="777240" lvl="1" indent="-457200">
                  <a:buFont typeface="+mj-lt"/>
                  <a:buAutoNum type="alphaLcPeriod"/>
                </a:pPr>
                <a:r>
                  <a:rPr lang="es-CR" sz="2200" dirty="0"/>
                  <a:t>Valor de </a:t>
                </a:r>
                <a14:m>
                  <m:oMath xmlns:m="http://schemas.openxmlformats.org/officeDocument/2006/math">
                    <m:r>
                      <a:rPr lang="es-CR" sz="2200" i="1">
                        <a:latin typeface="Cambria Math" panose="02040503050406030204" pitchFamily="18" charset="0"/>
                      </a:rPr>
                      <m:t>𝑝</m:t>
                    </m:r>
                  </m:oMath>
                </a14:m>
                <a:r>
                  <a:rPr lang="es-CR" sz="2200" dirty="0"/>
                  <a:t> o la significancia (</a:t>
                </a:r>
                <a:r>
                  <a:rPr lang="es-CR" sz="2200" i="1" dirty="0"/>
                  <a:t>p-</a:t>
                </a:r>
                <a:r>
                  <a:rPr lang="es-CR" sz="2200" i="1" dirty="0" err="1"/>
                  <a:t>value</a:t>
                </a:r>
                <a:r>
                  <a:rPr lang="es-CR" sz="2200" dirty="0"/>
                  <a:t>). </a:t>
                </a:r>
                <a:endParaRPr lang="en-US" sz="2200" dirty="0"/>
              </a:p>
              <a:p>
                <a:pPr marL="514350" lvl="0" indent="-514350">
                  <a:buFont typeface="+mj-lt"/>
                  <a:buAutoNum type="arabicPeriod"/>
                </a:pPr>
                <a:r>
                  <a:rPr lang="es-CR" dirty="0"/>
                  <a:t>Cálculo de la estadística de prueba.</a:t>
                </a:r>
                <a:endParaRPr lang="en-US" dirty="0"/>
              </a:p>
              <a:p>
                <a:pPr marL="514350" lvl="0" indent="-514350">
                  <a:buFont typeface="+mj-lt"/>
                  <a:buAutoNum type="arabicPeriod"/>
                </a:pPr>
                <a:r>
                  <a:rPr lang="es-CR" dirty="0"/>
                  <a:t>Decisión estadística.</a:t>
                </a:r>
                <a:endParaRPr lang="en-US" dirty="0"/>
              </a:p>
              <a:p>
                <a:pPr marL="777240" lvl="1" indent="-457200">
                  <a:buFont typeface="+mj-lt"/>
                  <a:buAutoNum type="alphaLcPeriod"/>
                </a:pPr>
                <a:r>
                  <a:rPr lang="es-CR" sz="2200" dirty="0"/>
                  <a:t>Valor calculado vs. valor teórico de la distribución.</a:t>
                </a:r>
                <a:endParaRPr lang="en-US" sz="2200" dirty="0"/>
              </a:p>
              <a:p>
                <a:pPr marL="777240" lvl="1" indent="-457200">
                  <a:buFont typeface="+mj-lt"/>
                  <a:buAutoNum type="alphaLcPeriod"/>
                </a:pPr>
                <a:r>
                  <a:rPr lang="es-CR" sz="2200" dirty="0"/>
                  <a:t>Valor de </a:t>
                </a:r>
                <a14:m>
                  <m:oMath xmlns:m="http://schemas.openxmlformats.org/officeDocument/2006/math">
                    <m:r>
                      <a:rPr lang="es-CR" sz="2200" i="1">
                        <a:latin typeface="Cambria Math" panose="02040503050406030204" pitchFamily="18" charset="0"/>
                      </a:rPr>
                      <m:t>𝑝</m:t>
                    </m:r>
                  </m:oMath>
                </a14:m>
                <a:r>
                  <a:rPr lang="es-CR" sz="2200" dirty="0"/>
                  <a:t> o la significancia (</a:t>
                </a:r>
                <a:r>
                  <a:rPr lang="es-CR" sz="2200" i="1" dirty="0"/>
                  <a:t>p-</a:t>
                </a:r>
                <a:r>
                  <a:rPr lang="es-CR" sz="2200" i="1" dirty="0" err="1"/>
                  <a:t>value</a:t>
                </a:r>
                <a:r>
                  <a:rPr lang="es-CR" sz="2200" dirty="0"/>
                  <a:t>).</a:t>
                </a:r>
                <a:endParaRPr lang="en-US" sz="2200" dirty="0"/>
              </a:p>
              <a:p>
                <a:pPr marL="514350" lvl="0" indent="-514350">
                  <a:buFont typeface="+mj-lt"/>
                  <a:buAutoNum type="arabicPeriod"/>
                </a:pPr>
                <a:r>
                  <a:rPr lang="es-CR" dirty="0"/>
                  <a:t>Conclusión.</a:t>
                </a:r>
                <a:endParaRPr lang="en-US" dirty="0"/>
              </a:p>
              <a:p>
                <a:pPr marL="777240" lvl="1" indent="-457200">
                  <a:buFont typeface="+mj-lt"/>
                  <a:buAutoNum type="alphaLcPeriod"/>
                </a:pPr>
                <a:r>
                  <a:rPr lang="es-CR" sz="2200" dirty="0"/>
                  <a:t>Conclusión estadística.</a:t>
                </a:r>
                <a:endParaRPr lang="en-US" sz="2200" dirty="0"/>
              </a:p>
              <a:p>
                <a:pPr marL="777240" lvl="1" indent="-457200">
                  <a:buFont typeface="+mj-lt"/>
                  <a:buAutoNum type="alphaLcPeriod"/>
                </a:pPr>
                <a:r>
                  <a:rPr lang="es-CR" sz="2200" dirty="0"/>
                  <a:t>Conclusión del problema.</a:t>
                </a:r>
                <a:endParaRPr lang="en-US" sz="2200" dirty="0"/>
              </a:p>
              <a:p>
                <a:endParaRPr lang="en-US" dirty="0"/>
              </a:p>
            </p:txBody>
          </p:sp>
        </mc:Choice>
        <mc:Fallback xmlns="">
          <p:sp>
            <p:nvSpPr>
              <p:cNvPr id="3" name="Content Placeholder 2">
                <a:extLst>
                  <a:ext uri="{FF2B5EF4-FFF2-40B4-BE49-F238E27FC236}">
                    <a16:creationId xmlns:a16="http://schemas.microsoft.com/office/drawing/2014/main" id="{1AA447C2-B111-44F9-B2C6-E6170811DBD1}"/>
                  </a:ext>
                </a:extLst>
              </p:cNvPr>
              <p:cNvSpPr>
                <a:spLocks noGrp="1" noRot="1" noChangeAspect="1" noMove="1" noResize="1" noEditPoints="1" noAdjustHandles="1" noChangeArrowheads="1" noChangeShapeType="1" noTextEdit="1"/>
              </p:cNvSpPr>
              <p:nvPr>
                <p:ph sz="quarter" idx="1"/>
              </p:nvPr>
            </p:nvSpPr>
            <p:spPr>
              <a:xfrm>
                <a:off x="179512" y="792088"/>
                <a:ext cx="7772400" cy="6065912"/>
              </a:xfrm>
              <a:blipFill>
                <a:blip r:embed="rId2"/>
                <a:stretch>
                  <a:fillRect l="-706" t="-1307"/>
                </a:stretch>
              </a:blipFill>
            </p:spPr>
            <p:txBody>
              <a:bodyPr/>
              <a:lstStyle/>
              <a:p>
                <a:r>
                  <a:rPr lang="en-US">
                    <a:noFill/>
                  </a:rPr>
                  <a:t> </a:t>
                </a:r>
              </a:p>
            </p:txBody>
          </p:sp>
        </mc:Fallback>
      </mc:AlternateContent>
      <p:sp>
        <p:nvSpPr>
          <p:cNvPr id="5" name="Title 1">
            <a:extLst>
              <a:ext uri="{FF2B5EF4-FFF2-40B4-BE49-F238E27FC236}">
                <a16:creationId xmlns:a16="http://schemas.microsoft.com/office/drawing/2014/main" id="{374A9122-EF11-44EC-AF94-9B38CFB4E4D6}"/>
              </a:ext>
            </a:extLst>
          </p:cNvPr>
          <p:cNvSpPr txBox="1">
            <a:spLocks/>
          </p:cNvSpPr>
          <p:nvPr/>
        </p:nvSpPr>
        <p:spPr>
          <a:xfrm>
            <a:off x="0" y="44624"/>
            <a:ext cx="9144000" cy="792088"/>
          </a:xfrm>
          <a:prstGeom prst="rect">
            <a:avLst/>
          </a:prstGeom>
        </p:spPr>
        <p:txBody>
          <a:bodyPr bIns="91440" anchor="b" anchorCtr="0">
            <a:normAutofit/>
          </a:bodyPr>
          <a:lstStyle>
            <a:lvl1pPr algn="l" rtl="0" eaLnBrk="1" latinLnBrk="0" hangingPunct="1">
              <a:spcBef>
                <a:spcPct val="0"/>
              </a:spcBef>
              <a:buNone/>
              <a:defRPr kumimoji="0" sz="4000" kern="1200">
                <a:solidFill>
                  <a:schemeClr val="tx2"/>
                </a:solidFill>
                <a:latin typeface="+mj-lt"/>
                <a:ea typeface="+mj-ea"/>
                <a:cs typeface="+mj-cs"/>
              </a:defRPr>
            </a:lvl1pPr>
          </a:lstStyle>
          <a:p>
            <a:pPr algn="ctr"/>
            <a:r>
              <a:rPr lang="es-CR" dirty="0"/>
              <a:t>Prueba de Hipótesis: bilateral</a:t>
            </a:r>
            <a:endParaRPr lang="en-US" dirty="0"/>
          </a:p>
        </p:txBody>
      </p:sp>
      <p:cxnSp>
        <p:nvCxnSpPr>
          <p:cNvPr id="8" name="Straight Connector 7">
            <a:extLst>
              <a:ext uri="{FF2B5EF4-FFF2-40B4-BE49-F238E27FC236}">
                <a16:creationId xmlns:a16="http://schemas.microsoft.com/office/drawing/2014/main" id="{E932219F-8A78-40F9-90AE-C8F9691864A8}"/>
              </a:ext>
            </a:extLst>
          </p:cNvPr>
          <p:cNvCxnSpPr>
            <a:cxnSpLocks/>
          </p:cNvCxnSpPr>
          <p:nvPr/>
        </p:nvCxnSpPr>
        <p:spPr>
          <a:xfrm>
            <a:off x="179512" y="836712"/>
            <a:ext cx="6624736" cy="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0" name="Straight Connector 9">
            <a:extLst>
              <a:ext uri="{FF2B5EF4-FFF2-40B4-BE49-F238E27FC236}">
                <a16:creationId xmlns:a16="http://schemas.microsoft.com/office/drawing/2014/main" id="{A7E1804C-4B62-4E66-B09B-52414A80B490}"/>
              </a:ext>
            </a:extLst>
          </p:cNvPr>
          <p:cNvCxnSpPr>
            <a:cxnSpLocks/>
          </p:cNvCxnSpPr>
          <p:nvPr/>
        </p:nvCxnSpPr>
        <p:spPr>
          <a:xfrm>
            <a:off x="179512" y="3861048"/>
            <a:ext cx="6624736" cy="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 name="Straight Connector 10">
            <a:extLst>
              <a:ext uri="{FF2B5EF4-FFF2-40B4-BE49-F238E27FC236}">
                <a16:creationId xmlns:a16="http://schemas.microsoft.com/office/drawing/2014/main" id="{1B8916BF-5CFD-40B0-860B-5C01E3880356}"/>
              </a:ext>
            </a:extLst>
          </p:cNvPr>
          <p:cNvCxnSpPr>
            <a:cxnSpLocks/>
          </p:cNvCxnSpPr>
          <p:nvPr/>
        </p:nvCxnSpPr>
        <p:spPr>
          <a:xfrm>
            <a:off x="179512" y="5373216"/>
            <a:ext cx="6624736" cy="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2" name="Straight Connector 11">
            <a:extLst>
              <a:ext uri="{FF2B5EF4-FFF2-40B4-BE49-F238E27FC236}">
                <a16:creationId xmlns:a16="http://schemas.microsoft.com/office/drawing/2014/main" id="{B9B59E3E-1AC0-4BAF-955F-89819E303173}"/>
              </a:ext>
            </a:extLst>
          </p:cNvPr>
          <p:cNvCxnSpPr>
            <a:cxnSpLocks/>
          </p:cNvCxnSpPr>
          <p:nvPr/>
        </p:nvCxnSpPr>
        <p:spPr>
          <a:xfrm flipV="1">
            <a:off x="179512" y="6309320"/>
            <a:ext cx="6624736" cy="72008"/>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4" name="Right Brace 13">
            <a:extLst>
              <a:ext uri="{FF2B5EF4-FFF2-40B4-BE49-F238E27FC236}">
                <a16:creationId xmlns:a16="http://schemas.microsoft.com/office/drawing/2014/main" id="{D27A1882-E804-4FC7-98C7-2E269B445F91}"/>
              </a:ext>
            </a:extLst>
          </p:cNvPr>
          <p:cNvSpPr/>
          <p:nvPr/>
        </p:nvSpPr>
        <p:spPr>
          <a:xfrm>
            <a:off x="6732240" y="908720"/>
            <a:ext cx="283568" cy="2880320"/>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5" name="Right Brace 14">
            <a:extLst>
              <a:ext uri="{FF2B5EF4-FFF2-40B4-BE49-F238E27FC236}">
                <a16:creationId xmlns:a16="http://schemas.microsoft.com/office/drawing/2014/main" id="{F4AF43F3-058A-4611-8ED7-AC35A09551BE}"/>
              </a:ext>
            </a:extLst>
          </p:cNvPr>
          <p:cNvSpPr/>
          <p:nvPr/>
        </p:nvSpPr>
        <p:spPr>
          <a:xfrm>
            <a:off x="6741168" y="3933056"/>
            <a:ext cx="279104" cy="1368152"/>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6" name="Right Brace 15">
            <a:extLst>
              <a:ext uri="{FF2B5EF4-FFF2-40B4-BE49-F238E27FC236}">
                <a16:creationId xmlns:a16="http://schemas.microsoft.com/office/drawing/2014/main" id="{1C7CE372-C924-4BD2-BB1E-9A3D1BDF143B}"/>
              </a:ext>
            </a:extLst>
          </p:cNvPr>
          <p:cNvSpPr/>
          <p:nvPr/>
        </p:nvSpPr>
        <p:spPr>
          <a:xfrm>
            <a:off x="6732240" y="5445224"/>
            <a:ext cx="274640" cy="792088"/>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6" name="Rectangle: Rounded Corners 25">
            <a:extLst>
              <a:ext uri="{FF2B5EF4-FFF2-40B4-BE49-F238E27FC236}">
                <a16:creationId xmlns:a16="http://schemas.microsoft.com/office/drawing/2014/main" id="{4BD780F1-55AB-4F62-9113-838C5D343B0E}"/>
              </a:ext>
            </a:extLst>
          </p:cNvPr>
          <p:cNvSpPr/>
          <p:nvPr/>
        </p:nvSpPr>
        <p:spPr>
          <a:xfrm>
            <a:off x="7092280" y="1916832"/>
            <a:ext cx="1944216" cy="792088"/>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Delimitación de la PH</a:t>
            </a:r>
            <a:endParaRPr lang="en-US" dirty="0"/>
          </a:p>
        </p:txBody>
      </p:sp>
      <p:sp>
        <p:nvSpPr>
          <p:cNvPr id="27" name="Rectangle: Rounded Corners 26">
            <a:extLst>
              <a:ext uri="{FF2B5EF4-FFF2-40B4-BE49-F238E27FC236}">
                <a16:creationId xmlns:a16="http://schemas.microsoft.com/office/drawing/2014/main" id="{FA87DB50-18ED-4493-B53C-D530392E5126}"/>
              </a:ext>
            </a:extLst>
          </p:cNvPr>
          <p:cNvSpPr/>
          <p:nvPr/>
        </p:nvSpPr>
        <p:spPr>
          <a:xfrm>
            <a:off x="7092280" y="4221088"/>
            <a:ext cx="1944216" cy="792088"/>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Resolución de la PH</a:t>
            </a:r>
            <a:endParaRPr lang="en-US" dirty="0"/>
          </a:p>
        </p:txBody>
      </p:sp>
      <p:sp>
        <p:nvSpPr>
          <p:cNvPr id="28" name="Rectangle: Rounded Corners 27">
            <a:extLst>
              <a:ext uri="{FF2B5EF4-FFF2-40B4-BE49-F238E27FC236}">
                <a16:creationId xmlns:a16="http://schemas.microsoft.com/office/drawing/2014/main" id="{D065F11A-3C9F-4F0D-A46C-2737B794D4F2}"/>
              </a:ext>
            </a:extLst>
          </p:cNvPr>
          <p:cNvSpPr/>
          <p:nvPr/>
        </p:nvSpPr>
        <p:spPr>
          <a:xfrm>
            <a:off x="7092280" y="5445224"/>
            <a:ext cx="1944216" cy="792088"/>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Conclusión de la PH</a:t>
            </a:r>
            <a:endParaRPr lang="en-US" dirty="0"/>
          </a:p>
        </p:txBody>
      </p:sp>
    </p:spTree>
    <p:extLst>
      <p:ext uri="{BB962C8B-B14F-4D97-AF65-F5344CB8AC3E}">
        <p14:creationId xmlns:p14="http://schemas.microsoft.com/office/powerpoint/2010/main" val="3863130111"/>
      </p:ext>
    </p:extLst>
  </p:cSld>
  <p:clrMapOvr>
    <a:masterClrMapping/>
  </p:clrMapOvr>
  <p:transition spd="slow">
    <p:wipe/>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AA447C2-B111-44F9-B2C6-E6170811DBD1}"/>
                  </a:ext>
                </a:extLst>
              </p:cNvPr>
              <p:cNvSpPr>
                <a:spLocks noGrp="1"/>
              </p:cNvSpPr>
              <p:nvPr>
                <p:ph sz="quarter" idx="1"/>
              </p:nvPr>
            </p:nvSpPr>
            <p:spPr>
              <a:xfrm>
                <a:off x="179512" y="792088"/>
                <a:ext cx="7772400" cy="6065912"/>
              </a:xfrm>
            </p:spPr>
            <p:txBody>
              <a:bodyPr>
                <a:normAutofit fontScale="92500" lnSpcReduction="10000"/>
              </a:bodyPr>
              <a:lstStyle/>
              <a:p>
                <a:pPr marL="514350" lvl="0" indent="-514350">
                  <a:buFont typeface="+mj-lt"/>
                  <a:buAutoNum type="arabicPeriod"/>
                </a:pPr>
                <a:r>
                  <a:rPr lang="es-CR" dirty="0"/>
                  <a:t>Datos.</a:t>
                </a:r>
                <a:endParaRPr lang="en-US" dirty="0"/>
              </a:p>
              <a:p>
                <a:pPr marL="514350" lvl="0" indent="-514350">
                  <a:buFont typeface="+mj-lt"/>
                  <a:buAutoNum type="arabicPeriod"/>
                </a:pPr>
                <a:r>
                  <a:rPr lang="es-CR" dirty="0"/>
                  <a:t>Supuestos.</a:t>
                </a:r>
                <a:endParaRPr lang="en-US" dirty="0"/>
              </a:p>
              <a:p>
                <a:pPr marL="514350" lvl="0" indent="-514350">
                  <a:buFont typeface="+mj-lt"/>
                  <a:buAutoNum type="arabicPeriod"/>
                </a:pPr>
                <a:r>
                  <a:rPr lang="es-CR" dirty="0"/>
                  <a:t>Hipótesis.</a:t>
                </a:r>
                <a:endParaRPr lang="en-US" dirty="0"/>
              </a:p>
              <a:p>
                <a:pPr marL="514350" lvl="0" indent="-514350">
                  <a:buFont typeface="+mj-lt"/>
                  <a:buAutoNum type="arabicPeriod"/>
                </a:pPr>
                <a:r>
                  <a:rPr lang="es-CR" dirty="0"/>
                  <a:t>Estadística de prueba.</a:t>
                </a:r>
                <a:endParaRPr lang="en-US" dirty="0"/>
              </a:p>
              <a:p>
                <a:pPr marL="514350" lvl="0" indent="-514350">
                  <a:buFont typeface="+mj-lt"/>
                  <a:buAutoNum type="arabicPeriod"/>
                </a:pPr>
                <a:r>
                  <a:rPr lang="es-CR" dirty="0"/>
                  <a:t>Distribución de la Estadística de prueba.</a:t>
                </a:r>
                <a:endParaRPr lang="en-US" dirty="0"/>
              </a:p>
              <a:p>
                <a:pPr marL="514350" lvl="0" indent="-514350">
                  <a:buFont typeface="+mj-lt"/>
                  <a:buAutoNum type="arabicPeriod"/>
                </a:pPr>
                <a:r>
                  <a:rPr lang="es-CR" dirty="0"/>
                  <a:t>Regla de decisión.</a:t>
                </a:r>
                <a:endParaRPr lang="en-US" dirty="0"/>
              </a:p>
              <a:p>
                <a:pPr marL="777240" lvl="1" indent="-457200">
                  <a:buFont typeface="+mj-lt"/>
                  <a:buAutoNum type="alphaLcPeriod"/>
                </a:pPr>
                <a:r>
                  <a:rPr lang="es-CR" sz="2200" dirty="0"/>
                  <a:t>Valor calculado vs. valor teórico de la distribución.</a:t>
                </a:r>
                <a:endParaRPr lang="en-US" sz="2200" dirty="0"/>
              </a:p>
              <a:p>
                <a:pPr marL="777240" lvl="1" indent="-457200">
                  <a:buFont typeface="+mj-lt"/>
                  <a:buAutoNum type="alphaLcPeriod"/>
                </a:pPr>
                <a:r>
                  <a:rPr lang="es-CR" sz="2200" dirty="0"/>
                  <a:t>Valor de </a:t>
                </a:r>
                <a14:m>
                  <m:oMath xmlns:m="http://schemas.openxmlformats.org/officeDocument/2006/math">
                    <m:r>
                      <a:rPr lang="es-CR" sz="2200" i="1">
                        <a:latin typeface="Cambria Math" panose="02040503050406030204" pitchFamily="18" charset="0"/>
                      </a:rPr>
                      <m:t>𝑝</m:t>
                    </m:r>
                  </m:oMath>
                </a14:m>
                <a:r>
                  <a:rPr lang="es-CR" sz="2200" dirty="0"/>
                  <a:t> o la significancia (</a:t>
                </a:r>
                <a:r>
                  <a:rPr lang="es-CR" sz="2200" i="1" dirty="0"/>
                  <a:t>p-</a:t>
                </a:r>
                <a:r>
                  <a:rPr lang="es-CR" sz="2200" i="1" dirty="0" err="1"/>
                  <a:t>value</a:t>
                </a:r>
                <a:r>
                  <a:rPr lang="es-CR" sz="2200" dirty="0"/>
                  <a:t>). </a:t>
                </a:r>
                <a:endParaRPr lang="en-US" sz="2200" dirty="0"/>
              </a:p>
              <a:p>
                <a:pPr marL="514350" lvl="0" indent="-514350">
                  <a:buFont typeface="+mj-lt"/>
                  <a:buAutoNum type="arabicPeriod"/>
                </a:pPr>
                <a:r>
                  <a:rPr lang="es-CR" dirty="0"/>
                  <a:t>Cálculo de la estadística de prueba.</a:t>
                </a:r>
                <a:endParaRPr lang="en-US" dirty="0"/>
              </a:p>
              <a:p>
                <a:pPr marL="514350" lvl="0" indent="-514350">
                  <a:buFont typeface="+mj-lt"/>
                  <a:buAutoNum type="arabicPeriod"/>
                </a:pPr>
                <a:r>
                  <a:rPr lang="es-CR" dirty="0"/>
                  <a:t>Decisión estadística.</a:t>
                </a:r>
                <a:endParaRPr lang="en-US" dirty="0"/>
              </a:p>
              <a:p>
                <a:pPr marL="777240" lvl="1" indent="-457200">
                  <a:buFont typeface="+mj-lt"/>
                  <a:buAutoNum type="alphaLcPeriod"/>
                </a:pPr>
                <a:r>
                  <a:rPr lang="es-CR" sz="2200" dirty="0"/>
                  <a:t>Valor calculado vs. valor teórico de la distribución.</a:t>
                </a:r>
                <a:endParaRPr lang="en-US" sz="2200" dirty="0"/>
              </a:p>
              <a:p>
                <a:pPr marL="777240" lvl="1" indent="-457200">
                  <a:buFont typeface="+mj-lt"/>
                  <a:buAutoNum type="alphaLcPeriod"/>
                </a:pPr>
                <a:r>
                  <a:rPr lang="es-CR" sz="2200" dirty="0"/>
                  <a:t>Valor de </a:t>
                </a:r>
                <a14:m>
                  <m:oMath xmlns:m="http://schemas.openxmlformats.org/officeDocument/2006/math">
                    <m:r>
                      <a:rPr lang="es-CR" sz="2200" i="1">
                        <a:latin typeface="Cambria Math" panose="02040503050406030204" pitchFamily="18" charset="0"/>
                      </a:rPr>
                      <m:t>𝑝</m:t>
                    </m:r>
                  </m:oMath>
                </a14:m>
                <a:r>
                  <a:rPr lang="es-CR" sz="2200" dirty="0"/>
                  <a:t> o la significancia (</a:t>
                </a:r>
                <a:r>
                  <a:rPr lang="es-CR" sz="2200" i="1" dirty="0"/>
                  <a:t>p-</a:t>
                </a:r>
                <a:r>
                  <a:rPr lang="es-CR" sz="2200" i="1" dirty="0" err="1"/>
                  <a:t>value</a:t>
                </a:r>
                <a:r>
                  <a:rPr lang="es-CR" sz="2200" dirty="0"/>
                  <a:t>).</a:t>
                </a:r>
                <a:endParaRPr lang="en-US" sz="2200" dirty="0"/>
              </a:p>
              <a:p>
                <a:pPr marL="514350" lvl="0" indent="-514350">
                  <a:buFont typeface="+mj-lt"/>
                  <a:buAutoNum type="arabicPeriod"/>
                </a:pPr>
                <a:r>
                  <a:rPr lang="es-CR" dirty="0"/>
                  <a:t>Conclusión.</a:t>
                </a:r>
                <a:endParaRPr lang="en-US" dirty="0"/>
              </a:p>
              <a:p>
                <a:pPr marL="777240" lvl="1" indent="-457200">
                  <a:buFont typeface="+mj-lt"/>
                  <a:buAutoNum type="alphaLcPeriod"/>
                </a:pPr>
                <a:r>
                  <a:rPr lang="es-CR" sz="2200" dirty="0"/>
                  <a:t>Conclusión estadística.</a:t>
                </a:r>
                <a:endParaRPr lang="en-US" sz="2200" dirty="0"/>
              </a:p>
              <a:p>
                <a:pPr marL="777240" lvl="1" indent="-457200">
                  <a:buFont typeface="+mj-lt"/>
                  <a:buAutoNum type="alphaLcPeriod"/>
                </a:pPr>
                <a:r>
                  <a:rPr lang="es-CR" sz="2200" dirty="0"/>
                  <a:t>Conclusión del problema.</a:t>
                </a:r>
                <a:endParaRPr lang="en-US" sz="2200" dirty="0"/>
              </a:p>
              <a:p>
                <a:endParaRPr lang="en-US" dirty="0"/>
              </a:p>
            </p:txBody>
          </p:sp>
        </mc:Choice>
        <mc:Fallback xmlns="">
          <p:sp>
            <p:nvSpPr>
              <p:cNvPr id="3" name="Content Placeholder 2">
                <a:extLst>
                  <a:ext uri="{FF2B5EF4-FFF2-40B4-BE49-F238E27FC236}">
                    <a16:creationId xmlns:a16="http://schemas.microsoft.com/office/drawing/2014/main" id="{1AA447C2-B111-44F9-B2C6-E6170811DBD1}"/>
                  </a:ext>
                </a:extLst>
              </p:cNvPr>
              <p:cNvSpPr>
                <a:spLocks noGrp="1" noRot="1" noChangeAspect="1" noMove="1" noResize="1" noEditPoints="1" noAdjustHandles="1" noChangeArrowheads="1" noChangeShapeType="1" noTextEdit="1"/>
              </p:cNvSpPr>
              <p:nvPr>
                <p:ph sz="quarter" idx="1"/>
              </p:nvPr>
            </p:nvSpPr>
            <p:spPr>
              <a:xfrm>
                <a:off x="179512" y="792088"/>
                <a:ext cx="7772400" cy="6065912"/>
              </a:xfrm>
              <a:blipFill>
                <a:blip r:embed="rId2"/>
                <a:stretch>
                  <a:fillRect l="-706" t="-1307"/>
                </a:stretch>
              </a:blipFill>
            </p:spPr>
            <p:txBody>
              <a:bodyPr/>
              <a:lstStyle/>
              <a:p>
                <a:r>
                  <a:rPr lang="en-US">
                    <a:noFill/>
                  </a:rPr>
                  <a:t> </a:t>
                </a:r>
              </a:p>
            </p:txBody>
          </p:sp>
        </mc:Fallback>
      </mc:AlternateContent>
      <p:sp>
        <p:nvSpPr>
          <p:cNvPr id="5" name="Title 1">
            <a:extLst>
              <a:ext uri="{FF2B5EF4-FFF2-40B4-BE49-F238E27FC236}">
                <a16:creationId xmlns:a16="http://schemas.microsoft.com/office/drawing/2014/main" id="{374A9122-EF11-44EC-AF94-9B38CFB4E4D6}"/>
              </a:ext>
            </a:extLst>
          </p:cNvPr>
          <p:cNvSpPr txBox="1">
            <a:spLocks/>
          </p:cNvSpPr>
          <p:nvPr/>
        </p:nvSpPr>
        <p:spPr>
          <a:xfrm>
            <a:off x="0" y="44624"/>
            <a:ext cx="9144000" cy="792088"/>
          </a:xfrm>
          <a:prstGeom prst="rect">
            <a:avLst/>
          </a:prstGeom>
        </p:spPr>
        <p:txBody>
          <a:bodyPr bIns="91440" anchor="b" anchorCtr="0">
            <a:normAutofit/>
          </a:bodyPr>
          <a:lstStyle>
            <a:lvl1pPr algn="l" rtl="0" eaLnBrk="1" latinLnBrk="0" hangingPunct="1">
              <a:spcBef>
                <a:spcPct val="0"/>
              </a:spcBef>
              <a:buNone/>
              <a:defRPr kumimoji="0" sz="4000" kern="1200">
                <a:solidFill>
                  <a:schemeClr val="tx2"/>
                </a:solidFill>
                <a:latin typeface="+mj-lt"/>
                <a:ea typeface="+mj-ea"/>
                <a:cs typeface="+mj-cs"/>
              </a:defRPr>
            </a:lvl1pPr>
          </a:lstStyle>
          <a:p>
            <a:pPr algn="ctr"/>
            <a:r>
              <a:rPr lang="es-CR" dirty="0"/>
              <a:t>Prueba de Hipótesis: bilateral</a:t>
            </a:r>
            <a:endParaRPr lang="en-US" dirty="0"/>
          </a:p>
        </p:txBody>
      </p:sp>
      <p:cxnSp>
        <p:nvCxnSpPr>
          <p:cNvPr id="8" name="Straight Connector 7">
            <a:extLst>
              <a:ext uri="{FF2B5EF4-FFF2-40B4-BE49-F238E27FC236}">
                <a16:creationId xmlns:a16="http://schemas.microsoft.com/office/drawing/2014/main" id="{E932219F-8A78-40F9-90AE-C8F9691864A8}"/>
              </a:ext>
            </a:extLst>
          </p:cNvPr>
          <p:cNvCxnSpPr>
            <a:cxnSpLocks/>
          </p:cNvCxnSpPr>
          <p:nvPr/>
        </p:nvCxnSpPr>
        <p:spPr>
          <a:xfrm>
            <a:off x="179512" y="836712"/>
            <a:ext cx="6624736" cy="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0" name="Straight Connector 9">
            <a:extLst>
              <a:ext uri="{FF2B5EF4-FFF2-40B4-BE49-F238E27FC236}">
                <a16:creationId xmlns:a16="http://schemas.microsoft.com/office/drawing/2014/main" id="{A7E1804C-4B62-4E66-B09B-52414A80B490}"/>
              </a:ext>
            </a:extLst>
          </p:cNvPr>
          <p:cNvCxnSpPr>
            <a:cxnSpLocks/>
          </p:cNvCxnSpPr>
          <p:nvPr/>
        </p:nvCxnSpPr>
        <p:spPr>
          <a:xfrm>
            <a:off x="179512" y="3861048"/>
            <a:ext cx="6624736" cy="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4" name="Right Brace 13">
            <a:extLst>
              <a:ext uri="{FF2B5EF4-FFF2-40B4-BE49-F238E27FC236}">
                <a16:creationId xmlns:a16="http://schemas.microsoft.com/office/drawing/2014/main" id="{D27A1882-E804-4FC7-98C7-2E269B445F91}"/>
              </a:ext>
            </a:extLst>
          </p:cNvPr>
          <p:cNvSpPr/>
          <p:nvPr/>
        </p:nvSpPr>
        <p:spPr>
          <a:xfrm>
            <a:off x="6732240" y="908720"/>
            <a:ext cx="283568" cy="2880320"/>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6" name="Rectangle: Rounded Corners 25">
            <a:extLst>
              <a:ext uri="{FF2B5EF4-FFF2-40B4-BE49-F238E27FC236}">
                <a16:creationId xmlns:a16="http://schemas.microsoft.com/office/drawing/2014/main" id="{4BD780F1-55AB-4F62-9113-838C5D343B0E}"/>
              </a:ext>
            </a:extLst>
          </p:cNvPr>
          <p:cNvSpPr/>
          <p:nvPr/>
        </p:nvSpPr>
        <p:spPr>
          <a:xfrm>
            <a:off x="7092280" y="1916832"/>
            <a:ext cx="1944216" cy="792088"/>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Delimitación de la PH</a:t>
            </a:r>
            <a:endParaRPr lang="en-US" dirty="0"/>
          </a:p>
        </p:txBody>
      </p:sp>
    </p:spTree>
    <p:extLst>
      <p:ext uri="{BB962C8B-B14F-4D97-AF65-F5344CB8AC3E}">
        <p14:creationId xmlns:p14="http://schemas.microsoft.com/office/powerpoint/2010/main" val="4025966285"/>
      </p:ext>
    </p:extLst>
  </p:cSld>
  <p:clrMapOvr>
    <a:masterClrMapping/>
  </p:clrMapOvr>
  <p:transition spd="slow">
    <p:wipe/>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66B1568-2AB9-4265-AA93-1EA4C412D5DE}"/>
                  </a:ext>
                </a:extLst>
              </p:cNvPr>
              <p:cNvSpPr>
                <a:spLocks noGrp="1"/>
              </p:cNvSpPr>
              <p:nvPr>
                <p:ph sz="quarter" idx="1"/>
              </p:nvPr>
            </p:nvSpPr>
            <p:spPr>
              <a:xfrm>
                <a:off x="251520" y="1447800"/>
                <a:ext cx="8784976" cy="5149552"/>
              </a:xfrm>
            </p:spPr>
            <p:txBody>
              <a:bodyPr>
                <a:normAutofit lnSpcReduction="10000"/>
              </a:bodyPr>
              <a:lstStyle/>
              <a:p>
                <a:pPr marL="0" lvl="0" indent="0">
                  <a:buNone/>
                </a:pPr>
                <a:r>
                  <a:rPr lang="es-CR" u="sng" dirty="0"/>
                  <a:t>1. Datos</a:t>
                </a:r>
                <a:r>
                  <a:rPr lang="es-CR" dirty="0"/>
                  <a:t>: cuantitativos, con escala de razón, se trabaja con el promedio (</a:t>
                </a:r>
                <a14:m>
                  <m:oMath xmlns:m="http://schemas.openxmlformats.org/officeDocument/2006/math">
                    <m:acc>
                      <m:accPr>
                        <m:chr m:val="̅"/>
                        <m:ctrlPr>
                          <a:rPr lang="es-CR" i="1">
                            <a:latin typeface="Cambria Math" panose="02040503050406030204" pitchFamily="18" charset="0"/>
                          </a:rPr>
                        </m:ctrlPr>
                      </m:accPr>
                      <m:e>
                        <m:r>
                          <a:rPr lang="es-CR" i="1">
                            <a:latin typeface="Cambria Math"/>
                          </a:rPr>
                          <m:t>𝑥</m:t>
                        </m:r>
                      </m:e>
                    </m:acc>
                  </m:oMath>
                </a14:m>
                <a:r>
                  <a:rPr lang="es-CR" dirty="0"/>
                  <a:t>).</a:t>
                </a:r>
              </a:p>
              <a:p>
                <a:pPr marL="0" lvl="0" indent="0">
                  <a:buNone/>
                </a:pPr>
                <a:r>
                  <a:rPr lang="es-CR" u="sng" dirty="0"/>
                  <a:t>2. Supuestos</a:t>
                </a:r>
                <a:r>
                  <a:rPr lang="es-CR" dirty="0"/>
                  <a:t>: </a:t>
                </a:r>
                <a:r>
                  <a:rPr lang="es-CR" sz="2400" dirty="0"/>
                  <a:t>a partir de un muestreo probabilístico, los datos se distribuyen como una normal de parámetros </a:t>
                </a:r>
                <a14:m>
                  <m:oMath xmlns:m="http://schemas.openxmlformats.org/officeDocument/2006/math">
                    <m:r>
                      <a:rPr lang="es-CR" sz="2400" i="1">
                        <a:latin typeface="Cambria Math"/>
                      </a:rPr>
                      <m:t>𝑁</m:t>
                    </m:r>
                    <m:r>
                      <a:rPr lang="es-CR" sz="2400" i="1">
                        <a:latin typeface="Cambria Math"/>
                      </a:rPr>
                      <m:t>(</m:t>
                    </m:r>
                    <m:r>
                      <a:rPr lang="es-CR" sz="2400" i="1">
                        <a:latin typeface="Cambria Math"/>
                      </a:rPr>
                      <m:t>𝜇</m:t>
                    </m:r>
                    <m:r>
                      <a:rPr lang="es-CR" sz="2400" i="1">
                        <a:latin typeface="Cambria Math"/>
                      </a:rPr>
                      <m:t>,</m:t>
                    </m:r>
                    <m:r>
                      <a:rPr lang="es-CR" sz="2400" i="1">
                        <a:latin typeface="Cambria Math"/>
                      </a:rPr>
                      <m:t>𝜎</m:t>
                    </m:r>
                    <m:r>
                      <a:rPr lang="es-CR" sz="2400" i="1">
                        <a:latin typeface="Cambria Math"/>
                      </a:rPr>
                      <m:t>)</m:t>
                    </m:r>
                  </m:oMath>
                </a14:m>
                <a:r>
                  <a:rPr lang="es-CR" sz="2400" dirty="0"/>
                  <a:t>, y además suponemos la variancia o el parámetro de variabilidad </a:t>
                </a:r>
                <a14:m>
                  <m:oMath xmlns:m="http://schemas.openxmlformats.org/officeDocument/2006/math">
                    <m:r>
                      <a:rPr lang="es-CR" sz="2400" i="1">
                        <a:latin typeface="Cambria Math"/>
                      </a:rPr>
                      <m:t>𝜎</m:t>
                    </m:r>
                  </m:oMath>
                </a14:m>
                <a:r>
                  <a:rPr lang="es-CR" sz="2400" dirty="0"/>
                  <a:t> es conocido. </a:t>
                </a:r>
              </a:p>
              <a:p>
                <a:pPr marL="0" lvl="0" indent="0">
                  <a:buNone/>
                </a:pPr>
                <a:r>
                  <a:rPr lang="es-CR" u="sng" dirty="0"/>
                  <a:t>3. Hipótesis</a:t>
                </a:r>
                <a:r>
                  <a:rPr lang="es-CR" dirty="0"/>
                  <a:t>: </a:t>
                </a:r>
                <a14:m>
                  <m:oMath xmlns:m="http://schemas.openxmlformats.org/officeDocument/2006/math">
                    <m:d>
                      <m:dPr>
                        <m:begChr m:val="{"/>
                        <m:endChr m:val=""/>
                        <m:ctrlPr>
                          <a:rPr lang="es-CR" i="1">
                            <a:latin typeface="Cambria Math" panose="02040503050406030204" pitchFamily="18" charset="0"/>
                          </a:rPr>
                        </m:ctrlPr>
                      </m:dPr>
                      <m:e>
                        <m:eqArr>
                          <m:eqArrPr>
                            <m:ctrlPr>
                              <a:rPr lang="es-CR" i="1">
                                <a:latin typeface="Cambria Math" panose="02040503050406030204" pitchFamily="18" charset="0"/>
                              </a:rPr>
                            </m:ctrlPr>
                          </m:eqArrPr>
                          <m:e>
                            <m:sSub>
                              <m:sSubPr>
                                <m:ctrlPr>
                                  <a:rPr lang="es-CR" i="1">
                                    <a:latin typeface="Cambria Math" panose="02040503050406030204" pitchFamily="18" charset="0"/>
                                  </a:rPr>
                                </m:ctrlPr>
                              </m:sSubPr>
                              <m:e>
                                <m:r>
                                  <a:rPr lang="es-CR" i="1">
                                    <a:latin typeface="Cambria Math"/>
                                  </a:rPr>
                                  <m:t>𝐻</m:t>
                                </m:r>
                              </m:e>
                              <m:sub>
                                <m:r>
                                  <a:rPr lang="es-CR" i="1">
                                    <a:latin typeface="Cambria Math"/>
                                  </a:rPr>
                                  <m:t>0</m:t>
                                </m:r>
                              </m:sub>
                            </m:sSub>
                            <m:r>
                              <a:rPr lang="es-CR" i="1">
                                <a:latin typeface="Cambria Math"/>
                              </a:rPr>
                              <m:t>: </m:t>
                            </m:r>
                            <m:r>
                              <a:rPr lang="es-CR" i="1">
                                <a:latin typeface="Cambria Math"/>
                              </a:rPr>
                              <m:t>𝜇</m:t>
                            </m:r>
                            <m:r>
                              <a:rPr lang="es-CR" i="1">
                                <a:latin typeface="Cambria Math"/>
                              </a:rPr>
                              <m:t>≤15</m:t>
                            </m:r>
                          </m:e>
                          <m:e>
                            <m:sSub>
                              <m:sSubPr>
                                <m:ctrlPr>
                                  <a:rPr lang="es-CR" i="1">
                                    <a:latin typeface="Cambria Math" panose="02040503050406030204" pitchFamily="18" charset="0"/>
                                  </a:rPr>
                                </m:ctrlPr>
                              </m:sSubPr>
                              <m:e>
                                <m:r>
                                  <a:rPr lang="es-CR" i="1">
                                    <a:latin typeface="Cambria Math"/>
                                  </a:rPr>
                                  <m:t>𝐻</m:t>
                                </m:r>
                              </m:e>
                              <m:sub>
                                <m:r>
                                  <a:rPr lang="es-CR" i="1">
                                    <a:latin typeface="Cambria Math"/>
                                  </a:rPr>
                                  <m:t>𝐴</m:t>
                                </m:r>
                              </m:sub>
                            </m:sSub>
                            <m:r>
                              <a:rPr lang="es-CR" i="1">
                                <a:latin typeface="Cambria Math"/>
                              </a:rPr>
                              <m:t>:</m:t>
                            </m:r>
                            <m:r>
                              <a:rPr lang="es-CR" i="1">
                                <a:latin typeface="Cambria Math"/>
                              </a:rPr>
                              <m:t>𝜇</m:t>
                            </m:r>
                            <m:r>
                              <a:rPr lang="es-CR" i="1">
                                <a:latin typeface="Cambria Math"/>
                              </a:rPr>
                              <m:t>&gt;15</m:t>
                            </m:r>
                          </m:e>
                        </m:eqArr>
                      </m:e>
                    </m:d>
                  </m:oMath>
                </a14:m>
                <a:endParaRPr lang="es-CR" dirty="0"/>
              </a:p>
              <a:p>
                <a:pPr marL="0" lvl="0" indent="0">
                  <a:buNone/>
                </a:pPr>
                <a:r>
                  <a:rPr lang="es-CR" u="sng" dirty="0"/>
                  <a:t>4. Estadística de prueba</a:t>
                </a:r>
                <a:r>
                  <a:rPr lang="es-CR" dirty="0"/>
                  <a:t>: </a:t>
                </a:r>
                <a14:m>
                  <m:oMath xmlns:m="http://schemas.openxmlformats.org/officeDocument/2006/math">
                    <m:sSub>
                      <m:sSubPr>
                        <m:ctrlPr>
                          <a:rPr lang="es-CR" i="1">
                            <a:latin typeface="Cambria Math" panose="02040503050406030204" pitchFamily="18" charset="0"/>
                          </a:rPr>
                        </m:ctrlPr>
                      </m:sSubPr>
                      <m:e>
                        <m:r>
                          <a:rPr lang="es-CR" i="1">
                            <a:latin typeface="Cambria Math"/>
                          </a:rPr>
                          <m:t>𝑧</m:t>
                        </m:r>
                      </m:e>
                      <m:sub>
                        <m:r>
                          <a:rPr lang="es-CR" i="1">
                            <a:latin typeface="Cambria Math"/>
                          </a:rPr>
                          <m:t>𝑐</m:t>
                        </m:r>
                      </m:sub>
                    </m:sSub>
                    <m:r>
                      <a:rPr lang="es-CR" i="1">
                        <a:latin typeface="Cambria Math"/>
                      </a:rPr>
                      <m:t>=</m:t>
                    </m:r>
                    <m:f>
                      <m:fPr>
                        <m:ctrlPr>
                          <a:rPr lang="es-CR" i="1">
                            <a:latin typeface="Cambria Math" panose="02040503050406030204" pitchFamily="18" charset="0"/>
                          </a:rPr>
                        </m:ctrlPr>
                      </m:fPr>
                      <m:num>
                        <m:acc>
                          <m:accPr>
                            <m:chr m:val="̅"/>
                            <m:ctrlPr>
                              <a:rPr lang="es-CR" i="1">
                                <a:latin typeface="Cambria Math" panose="02040503050406030204" pitchFamily="18" charset="0"/>
                              </a:rPr>
                            </m:ctrlPr>
                          </m:accPr>
                          <m:e>
                            <m:r>
                              <a:rPr lang="es-CR" i="1">
                                <a:latin typeface="Cambria Math"/>
                              </a:rPr>
                              <m:t>𝑥</m:t>
                            </m:r>
                          </m:e>
                        </m:acc>
                        <m:r>
                          <a:rPr lang="es-CR" i="1">
                            <a:latin typeface="Cambria Math"/>
                          </a:rPr>
                          <m:t>−</m:t>
                        </m:r>
                        <m:r>
                          <a:rPr lang="es-CR" i="1">
                            <a:latin typeface="Cambria Math"/>
                          </a:rPr>
                          <m:t>𝜇</m:t>
                        </m:r>
                      </m:num>
                      <m:den>
                        <m:r>
                          <a:rPr lang="es-CR" i="1">
                            <a:latin typeface="Cambria Math"/>
                          </a:rPr>
                          <m:t>𝜎</m:t>
                        </m:r>
                        <m:r>
                          <a:rPr lang="es-CR" i="1">
                            <a:latin typeface="Cambria Math"/>
                          </a:rPr>
                          <m:t>/</m:t>
                        </m:r>
                        <m:rad>
                          <m:radPr>
                            <m:degHide m:val="on"/>
                            <m:ctrlPr>
                              <a:rPr lang="es-CR" i="1">
                                <a:latin typeface="Cambria Math" panose="02040503050406030204" pitchFamily="18" charset="0"/>
                              </a:rPr>
                            </m:ctrlPr>
                          </m:radPr>
                          <m:deg/>
                          <m:e>
                            <m:r>
                              <a:rPr lang="es-CR" i="1">
                                <a:latin typeface="Cambria Math"/>
                              </a:rPr>
                              <m:t>𝑛</m:t>
                            </m:r>
                          </m:e>
                        </m:rad>
                      </m:den>
                    </m:f>
                  </m:oMath>
                </a14:m>
                <a:endParaRPr lang="es-CR" dirty="0"/>
              </a:p>
              <a:p>
                <a:pPr marL="0" lvl="0" indent="0">
                  <a:buNone/>
                </a:pPr>
                <a:r>
                  <a:rPr lang="es-CR" u="sng" dirty="0"/>
                  <a:t>5. Distribución de la Estadística de prueba</a:t>
                </a:r>
                <a:r>
                  <a:rPr lang="es-CR" dirty="0"/>
                  <a:t>: la distribución asociada a la estadística de prueba sigue una función normal estándar:</a:t>
                </a:r>
              </a:p>
              <a:p>
                <a:pPr marL="0" indent="0">
                  <a:buNone/>
                </a:pPr>
                <a14:m>
                  <m:oMathPara xmlns:m="http://schemas.openxmlformats.org/officeDocument/2006/math">
                    <m:oMathParaPr>
                      <m:jc m:val="centerGroup"/>
                    </m:oMathParaPr>
                    <m:oMath xmlns:m="http://schemas.openxmlformats.org/officeDocument/2006/math">
                      <m:sSub>
                        <m:sSubPr>
                          <m:ctrlPr>
                            <a:rPr lang="es-CR" i="1">
                              <a:latin typeface="Cambria Math" panose="02040503050406030204" pitchFamily="18" charset="0"/>
                            </a:rPr>
                          </m:ctrlPr>
                        </m:sSubPr>
                        <m:e>
                          <m:r>
                            <a:rPr lang="es-CR" i="1">
                              <a:latin typeface="Cambria Math"/>
                            </a:rPr>
                            <m:t>𝑧</m:t>
                          </m:r>
                        </m:e>
                        <m:sub>
                          <m:r>
                            <a:rPr lang="es-CR" i="1">
                              <a:latin typeface="Cambria Math"/>
                            </a:rPr>
                            <m:t>𝑐</m:t>
                          </m:r>
                        </m:sub>
                      </m:sSub>
                      <m:r>
                        <a:rPr lang="es-CR" i="1">
                          <a:latin typeface="Cambria Math"/>
                        </a:rPr>
                        <m:t>=</m:t>
                      </m:r>
                      <m:f>
                        <m:fPr>
                          <m:ctrlPr>
                            <a:rPr lang="es-CR" i="1">
                              <a:latin typeface="Cambria Math" panose="02040503050406030204" pitchFamily="18" charset="0"/>
                            </a:rPr>
                          </m:ctrlPr>
                        </m:fPr>
                        <m:num>
                          <m:acc>
                            <m:accPr>
                              <m:chr m:val="̅"/>
                              <m:ctrlPr>
                                <a:rPr lang="es-CR" i="1">
                                  <a:latin typeface="Cambria Math" panose="02040503050406030204" pitchFamily="18" charset="0"/>
                                </a:rPr>
                              </m:ctrlPr>
                            </m:accPr>
                            <m:e>
                              <m:r>
                                <a:rPr lang="es-CR" i="1">
                                  <a:latin typeface="Cambria Math"/>
                                </a:rPr>
                                <m:t>𝑥</m:t>
                              </m:r>
                            </m:e>
                          </m:acc>
                          <m:r>
                            <a:rPr lang="es-CR" i="1">
                              <a:latin typeface="Cambria Math"/>
                            </a:rPr>
                            <m:t>−</m:t>
                          </m:r>
                          <m:r>
                            <a:rPr lang="es-CR" i="1">
                              <a:latin typeface="Cambria Math"/>
                            </a:rPr>
                            <m:t>𝜇</m:t>
                          </m:r>
                        </m:num>
                        <m:den>
                          <m:r>
                            <a:rPr lang="es-CR" i="1">
                              <a:latin typeface="Cambria Math"/>
                            </a:rPr>
                            <m:t>𝜎</m:t>
                          </m:r>
                          <m:r>
                            <a:rPr lang="es-CR" i="1">
                              <a:latin typeface="Cambria Math"/>
                            </a:rPr>
                            <m:t>/</m:t>
                          </m:r>
                          <m:rad>
                            <m:radPr>
                              <m:degHide m:val="on"/>
                              <m:ctrlPr>
                                <a:rPr lang="es-CR" i="1">
                                  <a:latin typeface="Cambria Math" panose="02040503050406030204" pitchFamily="18" charset="0"/>
                                </a:rPr>
                              </m:ctrlPr>
                            </m:radPr>
                            <m:deg/>
                            <m:e>
                              <m:r>
                                <a:rPr lang="es-CR" i="1">
                                  <a:latin typeface="Cambria Math"/>
                                </a:rPr>
                                <m:t>𝑛</m:t>
                              </m:r>
                            </m:e>
                          </m:rad>
                        </m:den>
                      </m:f>
                      <m:r>
                        <a:rPr lang="es-CR" i="1">
                          <a:latin typeface="Cambria Math"/>
                        </a:rPr>
                        <m:t>~</m:t>
                      </m:r>
                      <m:r>
                        <a:rPr lang="es-CR" i="1">
                          <a:latin typeface="Cambria Math"/>
                        </a:rPr>
                        <m:t>𝑁</m:t>
                      </m:r>
                      <m:r>
                        <a:rPr lang="es-CR" i="1">
                          <a:latin typeface="Cambria Math"/>
                        </a:rPr>
                        <m:t>(0,1)</m:t>
                      </m:r>
                    </m:oMath>
                  </m:oMathPara>
                </a14:m>
                <a:endParaRPr lang="es-CR" dirty="0"/>
              </a:p>
              <a:p>
                <a:endParaRPr lang="en-US" dirty="0"/>
              </a:p>
            </p:txBody>
          </p:sp>
        </mc:Choice>
        <mc:Fallback xmlns="">
          <p:sp>
            <p:nvSpPr>
              <p:cNvPr id="3" name="Content Placeholder 2">
                <a:extLst>
                  <a:ext uri="{FF2B5EF4-FFF2-40B4-BE49-F238E27FC236}">
                    <a16:creationId xmlns:a16="http://schemas.microsoft.com/office/drawing/2014/main" id="{466B1568-2AB9-4265-AA93-1EA4C412D5DE}"/>
                  </a:ext>
                </a:extLst>
              </p:cNvPr>
              <p:cNvSpPr>
                <a:spLocks noGrp="1" noRot="1" noChangeAspect="1" noMove="1" noResize="1" noEditPoints="1" noAdjustHandles="1" noChangeArrowheads="1" noChangeShapeType="1" noTextEdit="1"/>
              </p:cNvSpPr>
              <p:nvPr>
                <p:ph sz="quarter" idx="1"/>
              </p:nvPr>
            </p:nvSpPr>
            <p:spPr>
              <a:xfrm>
                <a:off x="251520" y="1447800"/>
                <a:ext cx="8784976" cy="5149552"/>
              </a:xfrm>
              <a:blipFill>
                <a:blip r:embed="rId2"/>
                <a:stretch>
                  <a:fillRect l="-1249" t="-1659" r="-1110"/>
                </a:stretch>
              </a:blipFill>
            </p:spPr>
            <p:txBody>
              <a:bodyPr/>
              <a:lstStyle/>
              <a:p>
                <a:r>
                  <a:rPr lang="en-US">
                    <a:noFill/>
                  </a:rPr>
                  <a:t> </a:t>
                </a:r>
              </a:p>
            </p:txBody>
          </p:sp>
        </mc:Fallback>
      </mc:AlternateContent>
      <p:sp>
        <p:nvSpPr>
          <p:cNvPr id="4" name="Title 1">
            <a:extLst>
              <a:ext uri="{FF2B5EF4-FFF2-40B4-BE49-F238E27FC236}">
                <a16:creationId xmlns:a16="http://schemas.microsoft.com/office/drawing/2014/main" id="{D1007BE3-BBD7-42C7-87A4-B09AB85D1F26}"/>
              </a:ext>
            </a:extLst>
          </p:cNvPr>
          <p:cNvSpPr txBox="1">
            <a:spLocks/>
          </p:cNvSpPr>
          <p:nvPr/>
        </p:nvSpPr>
        <p:spPr>
          <a:xfrm>
            <a:off x="0" y="44624"/>
            <a:ext cx="9144000" cy="792088"/>
          </a:xfrm>
          <a:prstGeom prst="rect">
            <a:avLst/>
          </a:prstGeom>
        </p:spPr>
        <p:txBody>
          <a:bodyPr bIns="91440" anchor="b" anchorCtr="0">
            <a:normAutofit/>
          </a:bodyPr>
          <a:lstStyle>
            <a:lvl1pPr algn="l" rtl="0" eaLnBrk="1" latinLnBrk="0" hangingPunct="1">
              <a:spcBef>
                <a:spcPct val="0"/>
              </a:spcBef>
              <a:buNone/>
              <a:defRPr kumimoji="0" sz="4000" kern="1200">
                <a:solidFill>
                  <a:schemeClr val="tx2"/>
                </a:solidFill>
                <a:latin typeface="+mj-lt"/>
                <a:ea typeface="+mj-ea"/>
                <a:cs typeface="+mj-cs"/>
              </a:defRPr>
            </a:lvl1pPr>
          </a:lstStyle>
          <a:p>
            <a:pPr algn="ctr"/>
            <a:r>
              <a:rPr lang="es-CR" dirty="0"/>
              <a:t>Prueba de Hipótesis: unilateral (D)</a:t>
            </a:r>
            <a:endParaRPr lang="en-US" dirty="0"/>
          </a:p>
        </p:txBody>
      </p:sp>
    </p:spTree>
    <p:extLst>
      <p:ext uri="{BB962C8B-B14F-4D97-AF65-F5344CB8AC3E}">
        <p14:creationId xmlns:p14="http://schemas.microsoft.com/office/powerpoint/2010/main" val="655750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animEffect transition="in" filter="fade">
                                      <p:cBhvr>
                                        <p:cTn id="30"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284A16F-295D-4749-AAD3-35FB596A5871}"/>
                  </a:ext>
                </a:extLst>
              </p:cNvPr>
              <p:cNvSpPr>
                <a:spLocks noGrp="1"/>
              </p:cNvSpPr>
              <p:nvPr>
                <p:ph sz="quarter" idx="1"/>
              </p:nvPr>
            </p:nvSpPr>
            <p:spPr>
              <a:xfrm>
                <a:off x="179512" y="980728"/>
                <a:ext cx="8856984" cy="5760640"/>
              </a:xfrm>
            </p:spPr>
            <p:txBody>
              <a:bodyPr>
                <a:normAutofit fontScale="92500" lnSpcReduction="10000"/>
              </a:bodyPr>
              <a:lstStyle/>
              <a:p>
                <a:pPr marL="0" lvl="0" indent="0">
                  <a:buNone/>
                </a:pPr>
                <a:r>
                  <a:rPr lang="es-CR" sz="2800" u="sng" dirty="0"/>
                  <a:t>6. Regla de decisión</a:t>
                </a:r>
                <a:r>
                  <a:rPr lang="es-CR" sz="2800" dirty="0"/>
                  <a:t>: </a:t>
                </a:r>
              </a:p>
              <a:p>
                <a:pPr marL="0" lvl="0" indent="0">
                  <a:buNone/>
                </a:pPr>
                <a:endParaRPr lang="es-CR" sz="2400" dirty="0"/>
              </a:p>
              <a:p>
                <a:pPr marL="320040" lvl="1" indent="0">
                  <a:buNone/>
                </a:pPr>
                <a:r>
                  <a:rPr lang="es-CR" dirty="0"/>
                  <a:t>a. Valor calculado vs. valor teórico de la distribución</a:t>
                </a:r>
                <a:endParaRPr lang="es-CR" sz="2000" dirty="0"/>
              </a:p>
              <a:p>
                <a:endParaRPr lang="en-US" dirty="0"/>
              </a:p>
              <a:p>
                <a:endParaRPr lang="en-US" dirty="0"/>
              </a:p>
              <a:p>
                <a:endParaRPr lang="en-US" dirty="0"/>
              </a:p>
              <a:p>
                <a:endParaRPr lang="en-US" dirty="0"/>
              </a:p>
              <a:p>
                <a:endParaRPr lang="en-US" dirty="0"/>
              </a:p>
              <a:p>
                <a:endParaRPr lang="en-US" dirty="0"/>
              </a:p>
              <a:p>
                <a:endParaRPr lang="en-US" dirty="0"/>
              </a:p>
              <a:p>
                <a:pPr marL="0" indent="0">
                  <a:buNone/>
                </a:pPr>
                <a:r>
                  <a:rPr lang="es-CR" dirty="0"/>
                  <a:t>Si la estadística </a:t>
                </a:r>
                <a14:m>
                  <m:oMath xmlns:m="http://schemas.openxmlformats.org/officeDocument/2006/math">
                    <m:sSub>
                      <m:sSubPr>
                        <m:ctrlPr>
                          <a:rPr lang="es-CR" i="1">
                            <a:latin typeface="Cambria Math" panose="02040503050406030204" pitchFamily="18" charset="0"/>
                          </a:rPr>
                        </m:ctrlPr>
                      </m:sSubPr>
                      <m:e>
                        <m:r>
                          <a:rPr lang="es-CR" i="1">
                            <a:latin typeface="Cambria Math"/>
                          </a:rPr>
                          <m:t>𝑧</m:t>
                        </m:r>
                      </m:e>
                      <m:sub>
                        <m:r>
                          <a:rPr lang="es-CR" i="1">
                            <a:latin typeface="Cambria Math"/>
                          </a:rPr>
                          <m:t>𝑐</m:t>
                        </m:r>
                      </m:sub>
                    </m:sSub>
                  </m:oMath>
                </a14:m>
                <a:r>
                  <a:rPr lang="es-CR" dirty="0"/>
                  <a:t> se ubica entre </a:t>
                </a:r>
                <a14:m>
                  <m:oMath xmlns:m="http://schemas.openxmlformats.org/officeDocument/2006/math">
                    <m:r>
                      <a:rPr lang="es-CR" i="1">
                        <a:latin typeface="Cambria Math"/>
                      </a:rPr>
                      <m:t>]−∞;1.645]</m:t>
                    </m:r>
                  </m:oMath>
                </a14:m>
                <a:r>
                  <a:rPr lang="es-CR" dirty="0"/>
                  <a:t>, entonces caemos en la zona de No rechazo, y no podemos rechazar </a:t>
                </a:r>
                <a14:m>
                  <m:oMath xmlns:m="http://schemas.openxmlformats.org/officeDocument/2006/math">
                    <m:sSub>
                      <m:sSubPr>
                        <m:ctrlPr>
                          <a:rPr lang="es-CR" i="1">
                            <a:latin typeface="Cambria Math" panose="02040503050406030204" pitchFamily="18" charset="0"/>
                          </a:rPr>
                        </m:ctrlPr>
                      </m:sSubPr>
                      <m:e>
                        <m:r>
                          <a:rPr lang="es-CR" i="1">
                            <a:latin typeface="Cambria Math"/>
                          </a:rPr>
                          <m:t>𝐻</m:t>
                        </m:r>
                      </m:e>
                      <m:sub>
                        <m:r>
                          <a:rPr lang="es-CR" i="1">
                            <a:latin typeface="Cambria Math"/>
                          </a:rPr>
                          <m:t>0</m:t>
                        </m:r>
                      </m:sub>
                    </m:sSub>
                  </m:oMath>
                </a14:m>
                <a:r>
                  <a:rPr lang="es-CR" dirty="0"/>
                  <a:t>, y permanecemos momentáneamente con </a:t>
                </a:r>
                <a14:m>
                  <m:oMath xmlns:m="http://schemas.openxmlformats.org/officeDocument/2006/math">
                    <m:sSub>
                      <m:sSubPr>
                        <m:ctrlPr>
                          <a:rPr lang="es-CR" i="1">
                            <a:latin typeface="Cambria Math" panose="02040503050406030204" pitchFamily="18" charset="0"/>
                          </a:rPr>
                        </m:ctrlPr>
                      </m:sSubPr>
                      <m:e>
                        <m:r>
                          <a:rPr lang="es-CR" i="1">
                            <a:latin typeface="Cambria Math"/>
                          </a:rPr>
                          <m:t>𝐻</m:t>
                        </m:r>
                      </m:e>
                      <m:sub>
                        <m:r>
                          <a:rPr lang="es-CR" i="1">
                            <a:latin typeface="Cambria Math"/>
                          </a:rPr>
                          <m:t>0</m:t>
                        </m:r>
                      </m:sub>
                    </m:sSub>
                  </m:oMath>
                </a14:m>
                <a:r>
                  <a:rPr lang="es-CR" dirty="0"/>
                  <a:t>. Caso contrario, si la estadística </a:t>
                </a:r>
                <a14:m>
                  <m:oMath xmlns:m="http://schemas.openxmlformats.org/officeDocument/2006/math">
                    <m:sSub>
                      <m:sSubPr>
                        <m:ctrlPr>
                          <a:rPr lang="es-CR" i="1">
                            <a:latin typeface="Cambria Math" panose="02040503050406030204" pitchFamily="18" charset="0"/>
                          </a:rPr>
                        </m:ctrlPr>
                      </m:sSubPr>
                      <m:e>
                        <m:r>
                          <a:rPr lang="es-CR" i="1">
                            <a:latin typeface="Cambria Math"/>
                          </a:rPr>
                          <m:t>𝑧</m:t>
                        </m:r>
                      </m:e>
                      <m:sub>
                        <m:r>
                          <a:rPr lang="es-CR" i="1">
                            <a:latin typeface="Cambria Math"/>
                          </a:rPr>
                          <m:t>𝑐</m:t>
                        </m:r>
                      </m:sub>
                    </m:sSub>
                  </m:oMath>
                </a14:m>
                <a:r>
                  <a:rPr lang="es-CR" dirty="0"/>
                  <a:t> se ubica entre </a:t>
                </a:r>
                <a14:m>
                  <m:oMath xmlns:m="http://schemas.openxmlformats.org/officeDocument/2006/math">
                    <m:r>
                      <a:rPr lang="es-CR" i="1">
                        <a:latin typeface="Cambria Math"/>
                      </a:rPr>
                      <m:t>[1.645;+∞[</m:t>
                    </m:r>
                  </m:oMath>
                </a14:m>
                <a:r>
                  <a:rPr lang="es-CR" dirty="0"/>
                  <a:t>, entonces rechazamos la </a:t>
                </a:r>
                <a14:m>
                  <m:oMath xmlns:m="http://schemas.openxmlformats.org/officeDocument/2006/math">
                    <m:sSub>
                      <m:sSubPr>
                        <m:ctrlPr>
                          <a:rPr lang="es-CR" i="1">
                            <a:latin typeface="Cambria Math" panose="02040503050406030204" pitchFamily="18" charset="0"/>
                          </a:rPr>
                        </m:ctrlPr>
                      </m:sSubPr>
                      <m:e>
                        <m:r>
                          <a:rPr lang="es-CR" i="1">
                            <a:latin typeface="Cambria Math"/>
                          </a:rPr>
                          <m:t>𝐻</m:t>
                        </m:r>
                      </m:e>
                      <m:sub>
                        <m:r>
                          <a:rPr lang="es-CR" i="1">
                            <a:latin typeface="Cambria Math"/>
                          </a:rPr>
                          <m:t>0</m:t>
                        </m:r>
                      </m:sub>
                    </m:sSub>
                  </m:oMath>
                </a14:m>
                <a:r>
                  <a:rPr lang="es-CR" dirty="0"/>
                  <a:t> y aceptamos </a:t>
                </a:r>
                <a14:m>
                  <m:oMath xmlns:m="http://schemas.openxmlformats.org/officeDocument/2006/math">
                    <m:sSub>
                      <m:sSubPr>
                        <m:ctrlPr>
                          <a:rPr lang="es-CR" i="1">
                            <a:latin typeface="Cambria Math" panose="02040503050406030204" pitchFamily="18" charset="0"/>
                          </a:rPr>
                        </m:ctrlPr>
                      </m:sSubPr>
                      <m:e>
                        <m:r>
                          <a:rPr lang="es-CR" i="1">
                            <a:latin typeface="Cambria Math"/>
                          </a:rPr>
                          <m:t>𝐻</m:t>
                        </m:r>
                      </m:e>
                      <m:sub>
                        <m:r>
                          <a:rPr lang="es-CR" i="1">
                            <a:latin typeface="Cambria Math"/>
                          </a:rPr>
                          <m:t>𝐴</m:t>
                        </m:r>
                      </m:sub>
                    </m:sSub>
                  </m:oMath>
                </a14:m>
                <a:r>
                  <a:rPr lang="es-CR" dirty="0"/>
                  <a:t>. </a:t>
                </a:r>
              </a:p>
              <a:p>
                <a:endParaRPr lang="en-US" dirty="0"/>
              </a:p>
            </p:txBody>
          </p:sp>
        </mc:Choice>
        <mc:Fallback xmlns="">
          <p:sp>
            <p:nvSpPr>
              <p:cNvPr id="3" name="Content Placeholder 2">
                <a:extLst>
                  <a:ext uri="{FF2B5EF4-FFF2-40B4-BE49-F238E27FC236}">
                    <a16:creationId xmlns:a16="http://schemas.microsoft.com/office/drawing/2014/main" id="{8284A16F-295D-4749-AAD3-35FB596A5871}"/>
                  </a:ext>
                </a:extLst>
              </p:cNvPr>
              <p:cNvSpPr>
                <a:spLocks noGrp="1" noRot="1" noChangeAspect="1" noMove="1" noResize="1" noEditPoints="1" noAdjustHandles="1" noChangeArrowheads="1" noChangeShapeType="1" noTextEdit="1"/>
              </p:cNvSpPr>
              <p:nvPr>
                <p:ph sz="quarter" idx="1"/>
              </p:nvPr>
            </p:nvSpPr>
            <p:spPr>
              <a:xfrm>
                <a:off x="179512" y="980728"/>
                <a:ext cx="8856984" cy="5760640"/>
              </a:xfrm>
              <a:blipFill>
                <a:blip r:embed="rId2"/>
                <a:stretch>
                  <a:fillRect l="-1239" t="-1376"/>
                </a:stretch>
              </a:blipFill>
            </p:spPr>
            <p:txBody>
              <a:bodyPr/>
              <a:lstStyle/>
              <a:p>
                <a:r>
                  <a:rPr lang="en-US">
                    <a:noFill/>
                  </a:rPr>
                  <a:t> </a:t>
                </a:r>
              </a:p>
            </p:txBody>
          </p:sp>
        </mc:Fallback>
      </mc:AlternateContent>
      <p:sp>
        <p:nvSpPr>
          <p:cNvPr id="4" name="Title 1">
            <a:extLst>
              <a:ext uri="{FF2B5EF4-FFF2-40B4-BE49-F238E27FC236}">
                <a16:creationId xmlns:a16="http://schemas.microsoft.com/office/drawing/2014/main" id="{D1007BE3-BBD7-42C7-87A4-B09AB85D1F26}"/>
              </a:ext>
            </a:extLst>
          </p:cNvPr>
          <p:cNvSpPr txBox="1">
            <a:spLocks/>
          </p:cNvSpPr>
          <p:nvPr/>
        </p:nvSpPr>
        <p:spPr>
          <a:xfrm>
            <a:off x="0" y="44624"/>
            <a:ext cx="9144000" cy="792088"/>
          </a:xfrm>
          <a:prstGeom prst="rect">
            <a:avLst/>
          </a:prstGeom>
        </p:spPr>
        <p:txBody>
          <a:bodyPr bIns="91440" anchor="b" anchorCtr="0">
            <a:normAutofit/>
          </a:bodyPr>
          <a:lstStyle>
            <a:lvl1pPr algn="l" rtl="0" eaLnBrk="1" latinLnBrk="0" hangingPunct="1">
              <a:spcBef>
                <a:spcPct val="0"/>
              </a:spcBef>
              <a:buNone/>
              <a:defRPr kumimoji="0" sz="4000" kern="1200">
                <a:solidFill>
                  <a:schemeClr val="tx2"/>
                </a:solidFill>
                <a:latin typeface="+mj-lt"/>
                <a:ea typeface="+mj-ea"/>
                <a:cs typeface="+mj-cs"/>
              </a:defRPr>
            </a:lvl1pPr>
          </a:lstStyle>
          <a:p>
            <a:pPr algn="ctr"/>
            <a:r>
              <a:rPr lang="es-CR" dirty="0"/>
              <a:t>Prueba de Hipótesis: unilateral (D)</a:t>
            </a:r>
            <a:endParaRPr lang="en-US" dirty="0"/>
          </a:p>
        </p:txBody>
      </p:sp>
      <p:pic>
        <p:nvPicPr>
          <p:cNvPr id="5" name="4 Imagen"/>
          <p:cNvPicPr/>
          <p:nvPr/>
        </p:nvPicPr>
        <p:blipFill>
          <a:blip r:embed="rId3">
            <a:extLst>
              <a:ext uri="{28A0092B-C50C-407E-A947-70E740481C1C}">
                <a14:useLocalDpi xmlns:a14="http://schemas.microsoft.com/office/drawing/2010/main" val="0"/>
              </a:ext>
            </a:extLst>
          </a:blip>
          <a:srcRect/>
          <a:stretch>
            <a:fillRect/>
          </a:stretch>
        </p:blipFill>
        <p:spPr bwMode="auto">
          <a:xfrm>
            <a:off x="1835696" y="2095500"/>
            <a:ext cx="4762500" cy="2667000"/>
          </a:xfrm>
          <a:prstGeom prst="rect">
            <a:avLst/>
          </a:prstGeom>
          <a:noFill/>
          <a:ln>
            <a:noFill/>
          </a:ln>
        </p:spPr>
      </p:pic>
    </p:spTree>
    <p:extLst>
      <p:ext uri="{BB962C8B-B14F-4D97-AF65-F5344CB8AC3E}">
        <p14:creationId xmlns:p14="http://schemas.microsoft.com/office/powerpoint/2010/main" val="513389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0" end="10"/>
                                            </p:txEl>
                                          </p:spTgt>
                                        </p:tgtEl>
                                        <p:attrNameLst>
                                          <p:attrName>style.visibility</p:attrName>
                                        </p:attrNameLst>
                                      </p:cBhvr>
                                      <p:to>
                                        <p:strVal val="visible"/>
                                      </p:to>
                                    </p:set>
                                    <p:animEffect transition="in" filter="fade">
                                      <p:cBhvr>
                                        <p:cTn id="7"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AFAF0CA-00E5-4C8D-8583-D5CD8D40CD2E}"/>
                  </a:ext>
                </a:extLst>
              </p:cNvPr>
              <p:cNvSpPr>
                <a:spLocks noGrp="1"/>
              </p:cNvSpPr>
              <p:nvPr>
                <p:ph sz="quarter" idx="1"/>
              </p:nvPr>
            </p:nvSpPr>
            <p:spPr/>
            <p:txBody>
              <a:bodyPr/>
              <a:lstStyle/>
              <a:p>
                <a:pPr marL="320040" lvl="1" indent="0">
                  <a:buNone/>
                </a:pPr>
                <a:r>
                  <a:rPr lang="es-CR" dirty="0"/>
                  <a:t>b. Valor de </a:t>
                </a:r>
                <a14:m>
                  <m:oMath xmlns:m="http://schemas.openxmlformats.org/officeDocument/2006/math">
                    <m:r>
                      <a:rPr lang="es-CR" i="1">
                        <a:latin typeface="Cambria Math"/>
                      </a:rPr>
                      <m:t>𝑝</m:t>
                    </m:r>
                  </m:oMath>
                </a14:m>
                <a:r>
                  <a:rPr lang="es-CR" dirty="0"/>
                  <a:t> o la significancia (</a:t>
                </a:r>
                <a:r>
                  <a:rPr lang="es-CR" i="1" dirty="0"/>
                  <a:t>p-</a:t>
                </a:r>
                <a:r>
                  <a:rPr lang="es-CR" i="1" dirty="0" err="1"/>
                  <a:t>value</a:t>
                </a:r>
                <a:r>
                  <a:rPr lang="es-CR" dirty="0"/>
                  <a:t>) </a:t>
                </a:r>
                <a:endParaRPr lang="es-CR" sz="2000" dirty="0"/>
              </a:p>
              <a:p>
                <a:pPr marL="0" indent="0">
                  <a:buNone/>
                </a:pPr>
                <a:endParaRPr lang="es-CR" sz="2400" dirty="0"/>
              </a:p>
              <a:p>
                <a:pPr marL="0" lvl="0" indent="0">
                  <a:buNone/>
                </a:pPr>
                <a:r>
                  <a:rPr lang="es-CR" sz="2800" dirty="0"/>
                  <a:t>Si:  </a:t>
                </a:r>
                <a14:m>
                  <m:oMath xmlns:m="http://schemas.openxmlformats.org/officeDocument/2006/math">
                    <m:r>
                      <a:rPr lang="es-CR" sz="2800" i="1">
                        <a:latin typeface="Cambria Math"/>
                      </a:rPr>
                      <m:t>𝑝</m:t>
                    </m:r>
                    <m:r>
                      <a:rPr lang="es-CR" sz="2800" i="1">
                        <a:latin typeface="Cambria Math"/>
                      </a:rPr>
                      <m:t>−</m:t>
                    </m:r>
                    <m:r>
                      <a:rPr lang="es-CR" sz="2800" i="1">
                        <a:latin typeface="Cambria Math"/>
                      </a:rPr>
                      <m:t>𝑣𝑎𝑙𝑢𝑒</m:t>
                    </m:r>
                    <m:r>
                      <a:rPr lang="es-CR" sz="2800" i="1">
                        <a:latin typeface="Cambria Math"/>
                      </a:rPr>
                      <m:t>&gt;0.05</m:t>
                    </m:r>
                  </m:oMath>
                </a14:m>
                <a:r>
                  <a:rPr lang="es-CR" sz="2800" dirty="0"/>
                  <a:t>, no rechazamos</a:t>
                </a:r>
                <a:r>
                  <a:rPr lang="es-CR" sz="2800" i="1" dirty="0"/>
                  <a:t> </a:t>
                </a:r>
                <a14:m>
                  <m:oMath xmlns:m="http://schemas.openxmlformats.org/officeDocument/2006/math">
                    <m:sSub>
                      <m:sSubPr>
                        <m:ctrlPr>
                          <a:rPr lang="es-CR" sz="2800" i="1">
                            <a:latin typeface="Cambria Math" panose="02040503050406030204" pitchFamily="18" charset="0"/>
                          </a:rPr>
                        </m:ctrlPr>
                      </m:sSubPr>
                      <m:e>
                        <m:r>
                          <a:rPr lang="es-CR" sz="2800" i="1">
                            <a:latin typeface="Cambria Math"/>
                          </a:rPr>
                          <m:t>𝐻</m:t>
                        </m:r>
                      </m:e>
                      <m:sub>
                        <m:r>
                          <a:rPr lang="es-CR" sz="2800" i="1">
                            <a:latin typeface="Cambria Math"/>
                          </a:rPr>
                          <m:t>0</m:t>
                        </m:r>
                      </m:sub>
                    </m:sSub>
                  </m:oMath>
                </a14:m>
                <a:r>
                  <a:rPr lang="es-CR" sz="2800" dirty="0"/>
                  <a:t>, y permanecemos momentáneamente con </a:t>
                </a:r>
                <a14:m>
                  <m:oMath xmlns:m="http://schemas.openxmlformats.org/officeDocument/2006/math">
                    <m:sSub>
                      <m:sSubPr>
                        <m:ctrlPr>
                          <a:rPr lang="es-CR" sz="2800" i="1">
                            <a:latin typeface="Cambria Math" panose="02040503050406030204" pitchFamily="18" charset="0"/>
                          </a:rPr>
                        </m:ctrlPr>
                      </m:sSubPr>
                      <m:e>
                        <m:r>
                          <a:rPr lang="es-CR" sz="2800" i="1">
                            <a:latin typeface="Cambria Math"/>
                          </a:rPr>
                          <m:t>𝐻</m:t>
                        </m:r>
                      </m:e>
                      <m:sub>
                        <m:r>
                          <a:rPr lang="es-CR" sz="2800" i="1">
                            <a:latin typeface="Cambria Math"/>
                          </a:rPr>
                          <m:t>0</m:t>
                        </m:r>
                      </m:sub>
                    </m:sSub>
                  </m:oMath>
                </a14:m>
                <a:r>
                  <a:rPr lang="es-CR" sz="2800" dirty="0"/>
                  <a:t> hasta obtener más </a:t>
                </a:r>
                <a:r>
                  <a:rPr lang="es-CR" sz="2800" dirty="0" err="1"/>
                  <a:t>imporación</a:t>
                </a:r>
                <a:endParaRPr lang="es-CR" sz="2400" dirty="0"/>
              </a:p>
              <a:p>
                <a:pPr marL="0" lvl="0" indent="0">
                  <a:buNone/>
                </a:pPr>
                <a:r>
                  <a:rPr lang="es-CR" sz="2800" dirty="0"/>
                  <a:t>Si:  </a:t>
                </a:r>
                <a14:m>
                  <m:oMath xmlns:m="http://schemas.openxmlformats.org/officeDocument/2006/math">
                    <m:r>
                      <a:rPr lang="es-CR" sz="2800" i="1">
                        <a:latin typeface="Cambria Math"/>
                      </a:rPr>
                      <m:t>𝑝</m:t>
                    </m:r>
                    <m:r>
                      <a:rPr lang="es-CR" sz="2800" i="1">
                        <a:latin typeface="Cambria Math"/>
                      </a:rPr>
                      <m:t>−</m:t>
                    </m:r>
                    <m:r>
                      <a:rPr lang="es-CR" sz="2800" i="1">
                        <a:latin typeface="Cambria Math"/>
                      </a:rPr>
                      <m:t>𝑣𝑎𝑙𝑢𝑒</m:t>
                    </m:r>
                    <m:r>
                      <a:rPr lang="es-CR" sz="2800" i="1">
                        <a:latin typeface="Cambria Math"/>
                      </a:rPr>
                      <m:t>&lt;0.05</m:t>
                    </m:r>
                  </m:oMath>
                </a14:m>
                <a:r>
                  <a:rPr lang="es-CR" sz="2800" dirty="0"/>
                  <a:t>, rechazamos</a:t>
                </a:r>
                <a:r>
                  <a:rPr lang="es-CR" sz="2800" i="1" dirty="0"/>
                  <a:t> </a:t>
                </a:r>
                <a14:m>
                  <m:oMath xmlns:m="http://schemas.openxmlformats.org/officeDocument/2006/math">
                    <m:sSub>
                      <m:sSubPr>
                        <m:ctrlPr>
                          <a:rPr lang="es-CR" sz="2800" i="1">
                            <a:latin typeface="Cambria Math" panose="02040503050406030204" pitchFamily="18" charset="0"/>
                          </a:rPr>
                        </m:ctrlPr>
                      </m:sSubPr>
                      <m:e>
                        <m:r>
                          <a:rPr lang="es-CR" sz="2800" i="1">
                            <a:latin typeface="Cambria Math"/>
                          </a:rPr>
                          <m:t>𝐻</m:t>
                        </m:r>
                      </m:e>
                      <m:sub>
                        <m:r>
                          <a:rPr lang="es-CR" sz="2800" i="1">
                            <a:latin typeface="Cambria Math"/>
                          </a:rPr>
                          <m:t>0</m:t>
                        </m:r>
                      </m:sub>
                    </m:sSub>
                  </m:oMath>
                </a14:m>
                <a:r>
                  <a:rPr lang="es-CR" sz="2800" dirty="0"/>
                  <a:t>, y aceptamos </a:t>
                </a:r>
                <a14:m>
                  <m:oMath xmlns:m="http://schemas.openxmlformats.org/officeDocument/2006/math">
                    <m:sSub>
                      <m:sSubPr>
                        <m:ctrlPr>
                          <a:rPr lang="es-CR" sz="2800" i="1">
                            <a:latin typeface="Cambria Math" panose="02040503050406030204" pitchFamily="18" charset="0"/>
                          </a:rPr>
                        </m:ctrlPr>
                      </m:sSubPr>
                      <m:e>
                        <m:r>
                          <a:rPr lang="es-CR" sz="2800" i="1">
                            <a:latin typeface="Cambria Math"/>
                          </a:rPr>
                          <m:t>𝐻</m:t>
                        </m:r>
                      </m:e>
                      <m:sub>
                        <m:r>
                          <a:rPr lang="es-CR" sz="2800" i="1">
                            <a:latin typeface="Cambria Math"/>
                          </a:rPr>
                          <m:t>𝐴</m:t>
                        </m:r>
                      </m:sub>
                    </m:sSub>
                  </m:oMath>
                </a14:m>
                <a:r>
                  <a:rPr lang="es-CR" sz="2800" dirty="0"/>
                  <a:t>.</a:t>
                </a:r>
                <a:endParaRPr lang="es-CR" sz="2400" dirty="0"/>
              </a:p>
              <a:p>
                <a:endParaRPr lang="en-US" dirty="0"/>
              </a:p>
            </p:txBody>
          </p:sp>
        </mc:Choice>
        <mc:Fallback xmlns="">
          <p:sp>
            <p:nvSpPr>
              <p:cNvPr id="3" name="Content Placeholder 2">
                <a:extLst>
                  <a:ext uri="{FF2B5EF4-FFF2-40B4-BE49-F238E27FC236}">
                    <a16:creationId xmlns:a16="http://schemas.microsoft.com/office/drawing/2014/main" xmlns="" id="{7AFAF0CA-00E5-4C8D-8583-D5CD8D40CD2E}"/>
                  </a:ext>
                </a:extLst>
              </p:cNvPr>
              <p:cNvSpPr>
                <a:spLocks noGrp="1" noRot="1" noChangeAspect="1" noMove="1" noResize="1" noEditPoints="1" noAdjustHandles="1" noChangeArrowheads="1" noChangeShapeType="1" noTextEdit="1"/>
              </p:cNvSpPr>
              <p:nvPr>
                <p:ph sz="quarter" idx="1"/>
              </p:nvPr>
            </p:nvSpPr>
            <p:spPr>
              <a:blipFill rotWithShape="1">
                <a:blip r:embed="rId2"/>
                <a:stretch>
                  <a:fillRect l="-1569" t="-933"/>
                </a:stretch>
              </a:blipFill>
            </p:spPr>
            <p:txBody>
              <a:bodyPr/>
              <a:lstStyle/>
              <a:p>
                <a:r>
                  <a:rPr lang="es-CR">
                    <a:noFill/>
                  </a:rPr>
                  <a:t> </a:t>
                </a:r>
              </a:p>
            </p:txBody>
          </p:sp>
        </mc:Fallback>
      </mc:AlternateContent>
      <p:sp>
        <p:nvSpPr>
          <p:cNvPr id="4" name="Title 1">
            <a:extLst>
              <a:ext uri="{FF2B5EF4-FFF2-40B4-BE49-F238E27FC236}">
                <a16:creationId xmlns:a16="http://schemas.microsoft.com/office/drawing/2014/main" id="{D1007BE3-BBD7-42C7-87A4-B09AB85D1F26}"/>
              </a:ext>
            </a:extLst>
          </p:cNvPr>
          <p:cNvSpPr txBox="1">
            <a:spLocks/>
          </p:cNvSpPr>
          <p:nvPr/>
        </p:nvSpPr>
        <p:spPr>
          <a:xfrm>
            <a:off x="0" y="44624"/>
            <a:ext cx="9144000" cy="792088"/>
          </a:xfrm>
          <a:prstGeom prst="rect">
            <a:avLst/>
          </a:prstGeom>
        </p:spPr>
        <p:txBody>
          <a:bodyPr bIns="91440" anchor="b" anchorCtr="0">
            <a:normAutofit/>
          </a:bodyPr>
          <a:lstStyle>
            <a:lvl1pPr algn="l" rtl="0" eaLnBrk="1" latinLnBrk="0" hangingPunct="1">
              <a:spcBef>
                <a:spcPct val="0"/>
              </a:spcBef>
              <a:buNone/>
              <a:defRPr kumimoji="0" sz="4000" kern="1200">
                <a:solidFill>
                  <a:schemeClr val="tx2"/>
                </a:solidFill>
                <a:latin typeface="+mj-lt"/>
                <a:ea typeface="+mj-ea"/>
                <a:cs typeface="+mj-cs"/>
              </a:defRPr>
            </a:lvl1pPr>
          </a:lstStyle>
          <a:p>
            <a:pPr algn="ctr"/>
            <a:r>
              <a:rPr lang="es-CR" dirty="0"/>
              <a:t>Prueba de Hipótesis: unilateral (D)</a:t>
            </a:r>
            <a:endParaRPr lang="en-US" dirty="0"/>
          </a:p>
        </p:txBody>
      </p:sp>
    </p:spTree>
    <p:extLst>
      <p:ext uri="{BB962C8B-B14F-4D97-AF65-F5344CB8AC3E}">
        <p14:creationId xmlns:p14="http://schemas.microsoft.com/office/powerpoint/2010/main" val="185573523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AA447C2-B111-44F9-B2C6-E6170811DBD1}"/>
                  </a:ext>
                </a:extLst>
              </p:cNvPr>
              <p:cNvSpPr>
                <a:spLocks noGrp="1"/>
              </p:cNvSpPr>
              <p:nvPr>
                <p:ph sz="quarter" idx="1"/>
              </p:nvPr>
            </p:nvSpPr>
            <p:spPr>
              <a:xfrm>
                <a:off x="179512" y="792088"/>
                <a:ext cx="7772400" cy="6065912"/>
              </a:xfrm>
            </p:spPr>
            <p:txBody>
              <a:bodyPr>
                <a:normAutofit fontScale="92500" lnSpcReduction="10000"/>
              </a:bodyPr>
              <a:lstStyle/>
              <a:p>
                <a:pPr marL="514350" lvl="0" indent="-514350">
                  <a:buFont typeface="+mj-lt"/>
                  <a:buAutoNum type="arabicPeriod"/>
                </a:pPr>
                <a:r>
                  <a:rPr lang="es-CR" dirty="0"/>
                  <a:t>Datos.</a:t>
                </a:r>
                <a:endParaRPr lang="en-US" dirty="0"/>
              </a:p>
              <a:p>
                <a:pPr marL="514350" lvl="0" indent="-514350">
                  <a:buFont typeface="+mj-lt"/>
                  <a:buAutoNum type="arabicPeriod"/>
                </a:pPr>
                <a:r>
                  <a:rPr lang="es-CR" dirty="0"/>
                  <a:t>Supuestos.</a:t>
                </a:r>
                <a:endParaRPr lang="en-US" dirty="0"/>
              </a:p>
              <a:p>
                <a:pPr marL="514350" lvl="0" indent="-514350">
                  <a:buFont typeface="+mj-lt"/>
                  <a:buAutoNum type="arabicPeriod"/>
                </a:pPr>
                <a:r>
                  <a:rPr lang="es-CR" dirty="0"/>
                  <a:t>Hipótesis.</a:t>
                </a:r>
                <a:endParaRPr lang="en-US" dirty="0"/>
              </a:p>
              <a:p>
                <a:pPr marL="514350" lvl="0" indent="-514350">
                  <a:buFont typeface="+mj-lt"/>
                  <a:buAutoNum type="arabicPeriod"/>
                </a:pPr>
                <a:r>
                  <a:rPr lang="es-CR" dirty="0"/>
                  <a:t>Estadística de prueba.</a:t>
                </a:r>
                <a:endParaRPr lang="en-US" dirty="0"/>
              </a:p>
              <a:p>
                <a:pPr marL="514350" lvl="0" indent="-514350">
                  <a:buFont typeface="+mj-lt"/>
                  <a:buAutoNum type="arabicPeriod"/>
                </a:pPr>
                <a:r>
                  <a:rPr lang="es-CR" dirty="0"/>
                  <a:t>Distribución de la Estadística de prueba.</a:t>
                </a:r>
                <a:endParaRPr lang="en-US" dirty="0"/>
              </a:p>
              <a:p>
                <a:pPr marL="514350" lvl="0" indent="-514350">
                  <a:buFont typeface="+mj-lt"/>
                  <a:buAutoNum type="arabicPeriod"/>
                </a:pPr>
                <a:r>
                  <a:rPr lang="es-CR" dirty="0"/>
                  <a:t>Regla de decisión.</a:t>
                </a:r>
                <a:endParaRPr lang="en-US" dirty="0"/>
              </a:p>
              <a:p>
                <a:pPr marL="777240" lvl="1" indent="-457200">
                  <a:buFont typeface="+mj-lt"/>
                  <a:buAutoNum type="alphaLcPeriod"/>
                </a:pPr>
                <a:r>
                  <a:rPr lang="es-CR" sz="2200" dirty="0"/>
                  <a:t>Valor calculado vs. valor teórico de la distribución.</a:t>
                </a:r>
                <a:endParaRPr lang="en-US" sz="2200" dirty="0"/>
              </a:p>
              <a:p>
                <a:pPr marL="777240" lvl="1" indent="-457200">
                  <a:buFont typeface="+mj-lt"/>
                  <a:buAutoNum type="alphaLcPeriod"/>
                </a:pPr>
                <a:r>
                  <a:rPr lang="es-CR" sz="2200" dirty="0"/>
                  <a:t>Valor de </a:t>
                </a:r>
                <a14:m>
                  <m:oMath xmlns:m="http://schemas.openxmlformats.org/officeDocument/2006/math">
                    <m:r>
                      <a:rPr lang="es-CR" sz="2200" i="1">
                        <a:latin typeface="Cambria Math" panose="02040503050406030204" pitchFamily="18" charset="0"/>
                      </a:rPr>
                      <m:t>𝑝</m:t>
                    </m:r>
                  </m:oMath>
                </a14:m>
                <a:r>
                  <a:rPr lang="es-CR" sz="2200" dirty="0"/>
                  <a:t> o la significancia (</a:t>
                </a:r>
                <a:r>
                  <a:rPr lang="es-CR" sz="2200" i="1" dirty="0"/>
                  <a:t>p-</a:t>
                </a:r>
                <a:r>
                  <a:rPr lang="es-CR" sz="2200" i="1" dirty="0" err="1"/>
                  <a:t>value</a:t>
                </a:r>
                <a:r>
                  <a:rPr lang="es-CR" sz="2200" dirty="0"/>
                  <a:t>). </a:t>
                </a:r>
                <a:endParaRPr lang="en-US" sz="2200" dirty="0"/>
              </a:p>
              <a:p>
                <a:pPr marL="514350" lvl="0" indent="-514350">
                  <a:buFont typeface="+mj-lt"/>
                  <a:buAutoNum type="arabicPeriod"/>
                </a:pPr>
                <a:r>
                  <a:rPr lang="es-CR" dirty="0"/>
                  <a:t>Cálculo de la estadística de prueba.</a:t>
                </a:r>
                <a:endParaRPr lang="en-US" dirty="0"/>
              </a:p>
              <a:p>
                <a:pPr marL="514350" lvl="0" indent="-514350">
                  <a:buFont typeface="+mj-lt"/>
                  <a:buAutoNum type="arabicPeriod"/>
                </a:pPr>
                <a:r>
                  <a:rPr lang="es-CR" dirty="0"/>
                  <a:t>Decisión estadística.</a:t>
                </a:r>
                <a:endParaRPr lang="en-US" dirty="0"/>
              </a:p>
              <a:p>
                <a:pPr marL="777240" lvl="1" indent="-457200">
                  <a:buFont typeface="+mj-lt"/>
                  <a:buAutoNum type="alphaLcPeriod"/>
                </a:pPr>
                <a:r>
                  <a:rPr lang="es-CR" sz="2200" dirty="0"/>
                  <a:t>Valor calculado vs. valor teórico de la distribución.</a:t>
                </a:r>
                <a:endParaRPr lang="en-US" sz="2200" dirty="0"/>
              </a:p>
              <a:p>
                <a:pPr marL="777240" lvl="1" indent="-457200">
                  <a:buFont typeface="+mj-lt"/>
                  <a:buAutoNum type="alphaLcPeriod"/>
                </a:pPr>
                <a:r>
                  <a:rPr lang="es-CR" sz="2200" dirty="0"/>
                  <a:t>Valor de </a:t>
                </a:r>
                <a14:m>
                  <m:oMath xmlns:m="http://schemas.openxmlformats.org/officeDocument/2006/math">
                    <m:r>
                      <a:rPr lang="es-CR" sz="2200" i="1">
                        <a:latin typeface="Cambria Math" panose="02040503050406030204" pitchFamily="18" charset="0"/>
                      </a:rPr>
                      <m:t>𝑝</m:t>
                    </m:r>
                  </m:oMath>
                </a14:m>
                <a:r>
                  <a:rPr lang="es-CR" sz="2200" dirty="0"/>
                  <a:t> o la significancia (</a:t>
                </a:r>
                <a:r>
                  <a:rPr lang="es-CR" sz="2200" i="1" dirty="0"/>
                  <a:t>p-</a:t>
                </a:r>
                <a:r>
                  <a:rPr lang="es-CR" sz="2200" i="1" dirty="0" err="1"/>
                  <a:t>value</a:t>
                </a:r>
                <a:r>
                  <a:rPr lang="es-CR" sz="2200" dirty="0"/>
                  <a:t>).</a:t>
                </a:r>
                <a:endParaRPr lang="en-US" sz="2200" dirty="0"/>
              </a:p>
              <a:p>
                <a:pPr marL="514350" lvl="0" indent="-514350">
                  <a:buFont typeface="+mj-lt"/>
                  <a:buAutoNum type="arabicPeriod"/>
                </a:pPr>
                <a:r>
                  <a:rPr lang="es-CR" dirty="0"/>
                  <a:t>Conclusión.</a:t>
                </a:r>
                <a:endParaRPr lang="en-US" dirty="0"/>
              </a:p>
              <a:p>
                <a:pPr marL="777240" lvl="1" indent="-457200">
                  <a:buFont typeface="+mj-lt"/>
                  <a:buAutoNum type="alphaLcPeriod"/>
                </a:pPr>
                <a:r>
                  <a:rPr lang="es-CR" sz="2200" dirty="0"/>
                  <a:t>Conclusión estadística.</a:t>
                </a:r>
                <a:endParaRPr lang="en-US" sz="2200" dirty="0"/>
              </a:p>
              <a:p>
                <a:pPr marL="777240" lvl="1" indent="-457200">
                  <a:buFont typeface="+mj-lt"/>
                  <a:buAutoNum type="alphaLcPeriod"/>
                </a:pPr>
                <a:r>
                  <a:rPr lang="es-CR" sz="2200" dirty="0"/>
                  <a:t>Conclusión del problema.</a:t>
                </a:r>
                <a:endParaRPr lang="en-US" sz="2200" dirty="0"/>
              </a:p>
              <a:p>
                <a:endParaRPr lang="en-US" dirty="0"/>
              </a:p>
            </p:txBody>
          </p:sp>
        </mc:Choice>
        <mc:Fallback xmlns="">
          <p:sp>
            <p:nvSpPr>
              <p:cNvPr id="3" name="Content Placeholder 2">
                <a:extLst>
                  <a:ext uri="{FF2B5EF4-FFF2-40B4-BE49-F238E27FC236}">
                    <a16:creationId xmlns:a16="http://schemas.microsoft.com/office/drawing/2014/main" id="{1AA447C2-B111-44F9-B2C6-E6170811DBD1}"/>
                  </a:ext>
                </a:extLst>
              </p:cNvPr>
              <p:cNvSpPr>
                <a:spLocks noGrp="1" noRot="1" noChangeAspect="1" noMove="1" noResize="1" noEditPoints="1" noAdjustHandles="1" noChangeArrowheads="1" noChangeShapeType="1" noTextEdit="1"/>
              </p:cNvSpPr>
              <p:nvPr>
                <p:ph sz="quarter" idx="1"/>
              </p:nvPr>
            </p:nvSpPr>
            <p:spPr>
              <a:xfrm>
                <a:off x="179512" y="792088"/>
                <a:ext cx="7772400" cy="6065912"/>
              </a:xfrm>
              <a:blipFill>
                <a:blip r:embed="rId2"/>
                <a:stretch>
                  <a:fillRect l="-706" t="-1307"/>
                </a:stretch>
              </a:blipFill>
            </p:spPr>
            <p:txBody>
              <a:bodyPr/>
              <a:lstStyle/>
              <a:p>
                <a:r>
                  <a:rPr lang="en-US">
                    <a:noFill/>
                  </a:rPr>
                  <a:t> </a:t>
                </a:r>
              </a:p>
            </p:txBody>
          </p:sp>
        </mc:Fallback>
      </mc:AlternateContent>
      <p:sp>
        <p:nvSpPr>
          <p:cNvPr id="5" name="Title 1">
            <a:extLst>
              <a:ext uri="{FF2B5EF4-FFF2-40B4-BE49-F238E27FC236}">
                <a16:creationId xmlns:a16="http://schemas.microsoft.com/office/drawing/2014/main" id="{374A9122-EF11-44EC-AF94-9B38CFB4E4D6}"/>
              </a:ext>
            </a:extLst>
          </p:cNvPr>
          <p:cNvSpPr txBox="1">
            <a:spLocks/>
          </p:cNvSpPr>
          <p:nvPr/>
        </p:nvSpPr>
        <p:spPr>
          <a:xfrm>
            <a:off x="0" y="44624"/>
            <a:ext cx="9144000" cy="792088"/>
          </a:xfrm>
          <a:prstGeom prst="rect">
            <a:avLst/>
          </a:prstGeom>
        </p:spPr>
        <p:txBody>
          <a:bodyPr bIns="91440" anchor="b" anchorCtr="0">
            <a:normAutofit/>
          </a:bodyPr>
          <a:lstStyle>
            <a:lvl1pPr algn="l" rtl="0" eaLnBrk="1" latinLnBrk="0" hangingPunct="1">
              <a:spcBef>
                <a:spcPct val="0"/>
              </a:spcBef>
              <a:buNone/>
              <a:defRPr kumimoji="0" sz="4000" kern="1200">
                <a:solidFill>
                  <a:schemeClr val="tx2"/>
                </a:solidFill>
                <a:latin typeface="+mj-lt"/>
                <a:ea typeface="+mj-ea"/>
                <a:cs typeface="+mj-cs"/>
              </a:defRPr>
            </a:lvl1pPr>
          </a:lstStyle>
          <a:p>
            <a:pPr algn="ctr"/>
            <a:r>
              <a:rPr lang="es-CR" dirty="0"/>
              <a:t>Prueba de Hipótesis: bilateral</a:t>
            </a:r>
            <a:endParaRPr lang="en-US" dirty="0"/>
          </a:p>
        </p:txBody>
      </p:sp>
      <p:cxnSp>
        <p:nvCxnSpPr>
          <p:cNvPr id="8" name="Straight Connector 7">
            <a:extLst>
              <a:ext uri="{FF2B5EF4-FFF2-40B4-BE49-F238E27FC236}">
                <a16:creationId xmlns:a16="http://schemas.microsoft.com/office/drawing/2014/main" id="{E932219F-8A78-40F9-90AE-C8F9691864A8}"/>
              </a:ext>
            </a:extLst>
          </p:cNvPr>
          <p:cNvCxnSpPr>
            <a:cxnSpLocks/>
          </p:cNvCxnSpPr>
          <p:nvPr/>
        </p:nvCxnSpPr>
        <p:spPr>
          <a:xfrm>
            <a:off x="179512" y="836712"/>
            <a:ext cx="6624736" cy="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0" name="Straight Connector 9">
            <a:extLst>
              <a:ext uri="{FF2B5EF4-FFF2-40B4-BE49-F238E27FC236}">
                <a16:creationId xmlns:a16="http://schemas.microsoft.com/office/drawing/2014/main" id="{A7E1804C-4B62-4E66-B09B-52414A80B490}"/>
              </a:ext>
            </a:extLst>
          </p:cNvPr>
          <p:cNvCxnSpPr>
            <a:cxnSpLocks/>
          </p:cNvCxnSpPr>
          <p:nvPr/>
        </p:nvCxnSpPr>
        <p:spPr>
          <a:xfrm>
            <a:off x="179512" y="3861048"/>
            <a:ext cx="6624736" cy="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 name="Straight Connector 10">
            <a:extLst>
              <a:ext uri="{FF2B5EF4-FFF2-40B4-BE49-F238E27FC236}">
                <a16:creationId xmlns:a16="http://schemas.microsoft.com/office/drawing/2014/main" id="{1B8916BF-5CFD-40B0-860B-5C01E3880356}"/>
              </a:ext>
            </a:extLst>
          </p:cNvPr>
          <p:cNvCxnSpPr>
            <a:cxnSpLocks/>
          </p:cNvCxnSpPr>
          <p:nvPr/>
        </p:nvCxnSpPr>
        <p:spPr>
          <a:xfrm>
            <a:off x="179512" y="5373216"/>
            <a:ext cx="6624736" cy="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4" name="Right Brace 13">
            <a:extLst>
              <a:ext uri="{FF2B5EF4-FFF2-40B4-BE49-F238E27FC236}">
                <a16:creationId xmlns:a16="http://schemas.microsoft.com/office/drawing/2014/main" id="{D27A1882-E804-4FC7-98C7-2E269B445F91}"/>
              </a:ext>
            </a:extLst>
          </p:cNvPr>
          <p:cNvSpPr/>
          <p:nvPr/>
        </p:nvSpPr>
        <p:spPr>
          <a:xfrm>
            <a:off x="6732240" y="908720"/>
            <a:ext cx="283568" cy="2880320"/>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5" name="Right Brace 14">
            <a:extLst>
              <a:ext uri="{FF2B5EF4-FFF2-40B4-BE49-F238E27FC236}">
                <a16:creationId xmlns:a16="http://schemas.microsoft.com/office/drawing/2014/main" id="{F4AF43F3-058A-4611-8ED7-AC35A09551BE}"/>
              </a:ext>
            </a:extLst>
          </p:cNvPr>
          <p:cNvSpPr/>
          <p:nvPr/>
        </p:nvSpPr>
        <p:spPr>
          <a:xfrm>
            <a:off x="6741168" y="3933056"/>
            <a:ext cx="279104" cy="1368152"/>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6" name="Rectangle: Rounded Corners 25">
            <a:extLst>
              <a:ext uri="{FF2B5EF4-FFF2-40B4-BE49-F238E27FC236}">
                <a16:creationId xmlns:a16="http://schemas.microsoft.com/office/drawing/2014/main" id="{4BD780F1-55AB-4F62-9113-838C5D343B0E}"/>
              </a:ext>
            </a:extLst>
          </p:cNvPr>
          <p:cNvSpPr/>
          <p:nvPr/>
        </p:nvSpPr>
        <p:spPr>
          <a:xfrm>
            <a:off x="7092280" y="1916832"/>
            <a:ext cx="1944216" cy="792088"/>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Delimitación de la PH</a:t>
            </a:r>
            <a:endParaRPr lang="en-US" dirty="0"/>
          </a:p>
        </p:txBody>
      </p:sp>
      <p:sp>
        <p:nvSpPr>
          <p:cNvPr id="27" name="Rectangle: Rounded Corners 26">
            <a:extLst>
              <a:ext uri="{FF2B5EF4-FFF2-40B4-BE49-F238E27FC236}">
                <a16:creationId xmlns:a16="http://schemas.microsoft.com/office/drawing/2014/main" id="{FA87DB50-18ED-4493-B53C-D530392E5126}"/>
              </a:ext>
            </a:extLst>
          </p:cNvPr>
          <p:cNvSpPr/>
          <p:nvPr/>
        </p:nvSpPr>
        <p:spPr>
          <a:xfrm>
            <a:off x="7092280" y="4221088"/>
            <a:ext cx="1944216" cy="792088"/>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Resolución de la PH</a:t>
            </a:r>
            <a:endParaRPr lang="en-US" dirty="0"/>
          </a:p>
        </p:txBody>
      </p:sp>
    </p:spTree>
    <p:extLst>
      <p:ext uri="{BB962C8B-B14F-4D97-AF65-F5344CB8AC3E}">
        <p14:creationId xmlns:p14="http://schemas.microsoft.com/office/powerpoint/2010/main" val="1741923541"/>
      </p:ext>
    </p:extLst>
  </p:cSld>
  <p:clrMapOvr>
    <a:masterClrMapping/>
  </p:clrMapOvr>
  <p:transition spd="slow">
    <p:wipe/>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1018986-9B0C-4974-BC7B-0B6F7A106D68}"/>
                  </a:ext>
                </a:extLst>
              </p:cNvPr>
              <p:cNvSpPr>
                <a:spLocks noGrp="1"/>
              </p:cNvSpPr>
              <p:nvPr>
                <p:ph sz="quarter" idx="1"/>
              </p:nvPr>
            </p:nvSpPr>
            <p:spPr>
              <a:xfrm>
                <a:off x="179512" y="836712"/>
                <a:ext cx="8784976" cy="5832648"/>
              </a:xfrm>
            </p:spPr>
            <p:txBody>
              <a:bodyPr>
                <a:normAutofit fontScale="92500" lnSpcReduction="10000"/>
              </a:bodyPr>
              <a:lstStyle/>
              <a:p>
                <a:pPr marL="0" lvl="0" indent="0">
                  <a:buNone/>
                </a:pPr>
                <a:r>
                  <a:rPr lang="es-CR" dirty="0"/>
                  <a:t>7. </a:t>
                </a:r>
                <a:r>
                  <a:rPr lang="es-CR" u="sng" dirty="0"/>
                  <a:t>Cálculo de la estadística de prueba</a:t>
                </a:r>
                <a:r>
                  <a:rPr lang="es-CR" dirty="0"/>
                  <a:t>:</a:t>
                </a:r>
              </a:p>
              <a:p>
                <a:pPr marL="0" lvl="0" indent="0">
                  <a:buNone/>
                </a:pPr>
                <a14:m>
                  <m:oMathPara xmlns:m="http://schemas.openxmlformats.org/officeDocument/2006/math">
                    <m:oMathParaPr>
                      <m:jc m:val="centerGroup"/>
                    </m:oMathParaPr>
                    <m:oMath xmlns:m="http://schemas.openxmlformats.org/officeDocument/2006/math">
                      <m:sSub>
                        <m:sSubPr>
                          <m:ctrlPr>
                            <a:rPr lang="es-CR" i="1">
                              <a:latin typeface="Cambria Math" panose="02040503050406030204" pitchFamily="18" charset="0"/>
                            </a:rPr>
                          </m:ctrlPr>
                        </m:sSubPr>
                        <m:e>
                          <m:r>
                            <a:rPr lang="es-CR" i="1">
                              <a:latin typeface="Cambria Math"/>
                            </a:rPr>
                            <m:t>𝑧</m:t>
                          </m:r>
                        </m:e>
                        <m:sub>
                          <m:r>
                            <a:rPr lang="es-CR" i="1">
                              <a:latin typeface="Cambria Math"/>
                            </a:rPr>
                            <m:t>𝑐</m:t>
                          </m:r>
                        </m:sub>
                      </m:sSub>
                      <m:r>
                        <a:rPr lang="es-CR" i="1">
                          <a:latin typeface="Cambria Math"/>
                        </a:rPr>
                        <m:t>=</m:t>
                      </m:r>
                      <m:f>
                        <m:fPr>
                          <m:ctrlPr>
                            <a:rPr lang="es-CR" i="1">
                              <a:latin typeface="Cambria Math" panose="02040503050406030204" pitchFamily="18" charset="0"/>
                            </a:rPr>
                          </m:ctrlPr>
                        </m:fPr>
                        <m:num>
                          <m:acc>
                            <m:accPr>
                              <m:chr m:val="̅"/>
                              <m:ctrlPr>
                                <a:rPr lang="es-CR" i="1">
                                  <a:latin typeface="Cambria Math" panose="02040503050406030204" pitchFamily="18" charset="0"/>
                                </a:rPr>
                              </m:ctrlPr>
                            </m:accPr>
                            <m:e>
                              <m:r>
                                <a:rPr lang="es-CR" i="1">
                                  <a:latin typeface="Cambria Math"/>
                                </a:rPr>
                                <m:t>𝑥</m:t>
                              </m:r>
                            </m:e>
                          </m:acc>
                          <m:r>
                            <a:rPr lang="es-CR" i="1">
                              <a:latin typeface="Cambria Math"/>
                            </a:rPr>
                            <m:t>−</m:t>
                          </m:r>
                          <m:r>
                            <a:rPr lang="es-CR" i="1">
                              <a:latin typeface="Cambria Math"/>
                            </a:rPr>
                            <m:t>𝜇</m:t>
                          </m:r>
                        </m:num>
                        <m:den>
                          <m:r>
                            <a:rPr lang="es-CR" i="1">
                              <a:latin typeface="Cambria Math"/>
                            </a:rPr>
                            <m:t>𝜎</m:t>
                          </m:r>
                          <m:r>
                            <a:rPr lang="es-CR" i="1">
                              <a:latin typeface="Cambria Math"/>
                            </a:rPr>
                            <m:t>/</m:t>
                          </m:r>
                          <m:rad>
                            <m:radPr>
                              <m:degHide m:val="on"/>
                              <m:ctrlPr>
                                <a:rPr lang="es-CR" i="1">
                                  <a:latin typeface="Cambria Math" panose="02040503050406030204" pitchFamily="18" charset="0"/>
                                </a:rPr>
                              </m:ctrlPr>
                            </m:radPr>
                            <m:deg/>
                            <m:e>
                              <m:r>
                                <a:rPr lang="es-CR" i="1">
                                  <a:latin typeface="Cambria Math"/>
                                </a:rPr>
                                <m:t>𝑛</m:t>
                              </m:r>
                            </m:e>
                          </m:rad>
                        </m:den>
                      </m:f>
                      <m:r>
                        <a:rPr lang="es-CR" i="1">
                          <a:latin typeface="Cambria Math"/>
                        </a:rPr>
                        <m:t>=</m:t>
                      </m:r>
                      <m:f>
                        <m:fPr>
                          <m:ctrlPr>
                            <a:rPr lang="es-CR" i="1">
                              <a:latin typeface="Cambria Math" panose="02040503050406030204" pitchFamily="18" charset="0"/>
                            </a:rPr>
                          </m:ctrlPr>
                        </m:fPr>
                        <m:num>
                          <m:r>
                            <a:rPr lang="es-CR" i="1">
                              <a:latin typeface="Cambria Math"/>
                            </a:rPr>
                            <m:t>19−15</m:t>
                          </m:r>
                        </m:num>
                        <m:den>
                          <m:r>
                            <a:rPr lang="es-CR" i="1">
                              <a:latin typeface="Cambria Math"/>
                            </a:rPr>
                            <m:t>25/</m:t>
                          </m:r>
                          <m:rad>
                            <m:radPr>
                              <m:degHide m:val="on"/>
                              <m:ctrlPr>
                                <a:rPr lang="es-CR" i="1">
                                  <a:latin typeface="Cambria Math" panose="02040503050406030204" pitchFamily="18" charset="0"/>
                                </a:rPr>
                              </m:ctrlPr>
                            </m:radPr>
                            <m:deg/>
                            <m:e>
                              <m:r>
                                <a:rPr lang="es-CR" i="1">
                                  <a:latin typeface="Cambria Math"/>
                                </a:rPr>
                                <m:t>210</m:t>
                              </m:r>
                            </m:e>
                          </m:rad>
                        </m:den>
                      </m:f>
                      <m:r>
                        <a:rPr lang="es-CR" i="1">
                          <a:latin typeface="Cambria Math"/>
                        </a:rPr>
                        <m:t>=2.32</m:t>
                      </m:r>
                    </m:oMath>
                  </m:oMathPara>
                </a14:m>
                <a:endParaRPr lang="es-CR" dirty="0"/>
              </a:p>
              <a:p>
                <a:pPr marL="0" lvl="0" indent="0">
                  <a:buNone/>
                </a:pPr>
                <a:r>
                  <a:rPr lang="es-CR" sz="2800" dirty="0"/>
                  <a:t>8. </a:t>
                </a:r>
                <a:r>
                  <a:rPr lang="es-CR" sz="2800" u="sng" dirty="0"/>
                  <a:t>Decisión estadística</a:t>
                </a:r>
                <a:r>
                  <a:rPr lang="es-CR" sz="2800" dirty="0"/>
                  <a:t>:</a:t>
                </a:r>
                <a:endParaRPr lang="es-CR" sz="2400" dirty="0"/>
              </a:p>
              <a:p>
                <a:pPr lvl="1"/>
                <a:r>
                  <a:rPr lang="es-CR" dirty="0"/>
                  <a:t>Valor calculado vs. valor teórico de la distribución</a:t>
                </a:r>
              </a:p>
              <a:p>
                <a:pPr lvl="1"/>
                <a:endParaRPr lang="es-CR" dirty="0"/>
              </a:p>
              <a:p>
                <a:pPr lvl="1"/>
                <a:endParaRPr lang="es-CR" dirty="0"/>
              </a:p>
              <a:p>
                <a:pPr lvl="1"/>
                <a:endParaRPr lang="es-CR" dirty="0"/>
              </a:p>
              <a:p>
                <a:pPr lvl="1"/>
                <a:endParaRPr lang="es-CR" dirty="0"/>
              </a:p>
              <a:p>
                <a:pPr lvl="1"/>
                <a:endParaRPr lang="es-CR" sz="2000" dirty="0"/>
              </a:p>
              <a:p>
                <a:pPr lvl="1"/>
                <a:endParaRPr lang="es-CR" sz="2000" dirty="0"/>
              </a:p>
              <a:p>
                <a:pPr marL="0" indent="0">
                  <a:buNone/>
                </a:pPr>
                <a:endParaRPr lang="es-CR" dirty="0"/>
              </a:p>
              <a:p>
                <a:endParaRPr lang="en-US" dirty="0"/>
              </a:p>
              <a:p>
                <a:pPr marL="0" indent="0">
                  <a:buNone/>
                </a:pPr>
                <a:r>
                  <a:rPr lang="es-CR" dirty="0"/>
                  <a:t>Como </a:t>
                </a:r>
                <a14:m>
                  <m:oMath xmlns:m="http://schemas.openxmlformats.org/officeDocument/2006/math">
                    <m:sSub>
                      <m:sSubPr>
                        <m:ctrlPr>
                          <a:rPr lang="es-CR" i="1">
                            <a:latin typeface="Cambria Math" panose="02040503050406030204" pitchFamily="18" charset="0"/>
                          </a:rPr>
                        </m:ctrlPr>
                      </m:sSubPr>
                      <m:e>
                        <m:r>
                          <a:rPr lang="es-CR" i="1">
                            <a:latin typeface="Cambria Math"/>
                          </a:rPr>
                          <m:t>𝑧</m:t>
                        </m:r>
                      </m:e>
                      <m:sub>
                        <m:r>
                          <a:rPr lang="es-CR" i="1">
                            <a:latin typeface="Cambria Math"/>
                          </a:rPr>
                          <m:t>𝑐</m:t>
                        </m:r>
                      </m:sub>
                    </m:sSub>
                  </m:oMath>
                </a14:m>
                <a:r>
                  <a:rPr lang="es-CR" dirty="0"/>
                  <a:t> se ubica entre </a:t>
                </a:r>
                <a14:m>
                  <m:oMath xmlns:m="http://schemas.openxmlformats.org/officeDocument/2006/math">
                    <m:r>
                      <a:rPr lang="es-CR" i="1">
                        <a:latin typeface="Cambria Math"/>
                      </a:rPr>
                      <m:t>[1.645;+∞[</m:t>
                    </m:r>
                  </m:oMath>
                </a14:m>
                <a:r>
                  <a:rPr lang="es-CR" dirty="0"/>
                  <a:t>, entonces rechazamos la </a:t>
                </a:r>
                <a14:m>
                  <m:oMath xmlns:m="http://schemas.openxmlformats.org/officeDocument/2006/math">
                    <m:sSub>
                      <m:sSubPr>
                        <m:ctrlPr>
                          <a:rPr lang="es-CR" i="1">
                            <a:latin typeface="Cambria Math" panose="02040503050406030204" pitchFamily="18" charset="0"/>
                          </a:rPr>
                        </m:ctrlPr>
                      </m:sSubPr>
                      <m:e>
                        <m:r>
                          <a:rPr lang="es-CR" i="1">
                            <a:latin typeface="Cambria Math"/>
                          </a:rPr>
                          <m:t>𝐻</m:t>
                        </m:r>
                      </m:e>
                      <m:sub>
                        <m:r>
                          <a:rPr lang="es-CR" i="1">
                            <a:latin typeface="Cambria Math"/>
                          </a:rPr>
                          <m:t>0</m:t>
                        </m:r>
                      </m:sub>
                    </m:sSub>
                  </m:oMath>
                </a14:m>
                <a:r>
                  <a:rPr lang="es-CR" dirty="0"/>
                  <a:t> y aceptamos </a:t>
                </a:r>
                <a14:m>
                  <m:oMath xmlns:m="http://schemas.openxmlformats.org/officeDocument/2006/math">
                    <m:sSub>
                      <m:sSubPr>
                        <m:ctrlPr>
                          <a:rPr lang="es-CR" i="1">
                            <a:latin typeface="Cambria Math" panose="02040503050406030204" pitchFamily="18" charset="0"/>
                          </a:rPr>
                        </m:ctrlPr>
                      </m:sSubPr>
                      <m:e>
                        <m:r>
                          <a:rPr lang="es-CR" i="1">
                            <a:latin typeface="Cambria Math"/>
                          </a:rPr>
                          <m:t>𝐻</m:t>
                        </m:r>
                      </m:e>
                      <m:sub>
                        <m:r>
                          <a:rPr lang="es-CR" i="1">
                            <a:latin typeface="Cambria Math"/>
                          </a:rPr>
                          <m:t>𝐴</m:t>
                        </m:r>
                      </m:sub>
                    </m:sSub>
                  </m:oMath>
                </a14:m>
                <a:r>
                  <a:rPr lang="es-CR" dirty="0"/>
                  <a:t>.</a:t>
                </a:r>
              </a:p>
              <a:p>
                <a:endParaRPr lang="en-US" dirty="0"/>
              </a:p>
            </p:txBody>
          </p:sp>
        </mc:Choice>
        <mc:Fallback xmlns="">
          <p:sp>
            <p:nvSpPr>
              <p:cNvPr id="3" name="Content Placeholder 2">
                <a:extLst>
                  <a:ext uri="{FF2B5EF4-FFF2-40B4-BE49-F238E27FC236}">
                    <a16:creationId xmlns:a16="http://schemas.microsoft.com/office/drawing/2014/main" id="{81018986-9B0C-4974-BC7B-0B6F7A106D68}"/>
                  </a:ext>
                </a:extLst>
              </p:cNvPr>
              <p:cNvSpPr>
                <a:spLocks noGrp="1" noRot="1" noChangeAspect="1" noMove="1" noResize="1" noEditPoints="1" noAdjustHandles="1" noChangeArrowheads="1" noChangeShapeType="1" noTextEdit="1"/>
              </p:cNvSpPr>
              <p:nvPr>
                <p:ph sz="quarter" idx="1"/>
              </p:nvPr>
            </p:nvSpPr>
            <p:spPr>
              <a:xfrm>
                <a:off x="179512" y="836712"/>
                <a:ext cx="8784976" cy="5832648"/>
              </a:xfrm>
              <a:blipFill>
                <a:blip r:embed="rId2"/>
                <a:stretch>
                  <a:fillRect l="-1248" t="-1358"/>
                </a:stretch>
              </a:blipFill>
            </p:spPr>
            <p:txBody>
              <a:bodyPr/>
              <a:lstStyle/>
              <a:p>
                <a:r>
                  <a:rPr lang="en-US">
                    <a:noFill/>
                  </a:rPr>
                  <a:t> </a:t>
                </a:r>
              </a:p>
            </p:txBody>
          </p:sp>
        </mc:Fallback>
      </mc:AlternateContent>
      <p:sp>
        <p:nvSpPr>
          <p:cNvPr id="4" name="Title 1">
            <a:extLst>
              <a:ext uri="{FF2B5EF4-FFF2-40B4-BE49-F238E27FC236}">
                <a16:creationId xmlns:a16="http://schemas.microsoft.com/office/drawing/2014/main" id="{D1007BE3-BBD7-42C7-87A4-B09AB85D1F26}"/>
              </a:ext>
            </a:extLst>
          </p:cNvPr>
          <p:cNvSpPr txBox="1">
            <a:spLocks/>
          </p:cNvSpPr>
          <p:nvPr/>
        </p:nvSpPr>
        <p:spPr>
          <a:xfrm>
            <a:off x="0" y="44624"/>
            <a:ext cx="9144000" cy="792088"/>
          </a:xfrm>
          <a:prstGeom prst="rect">
            <a:avLst/>
          </a:prstGeom>
        </p:spPr>
        <p:txBody>
          <a:bodyPr bIns="91440" anchor="b" anchorCtr="0">
            <a:normAutofit/>
          </a:bodyPr>
          <a:lstStyle>
            <a:lvl1pPr algn="l" rtl="0" eaLnBrk="1" latinLnBrk="0" hangingPunct="1">
              <a:spcBef>
                <a:spcPct val="0"/>
              </a:spcBef>
              <a:buNone/>
              <a:defRPr kumimoji="0" sz="4000" kern="1200">
                <a:solidFill>
                  <a:schemeClr val="tx2"/>
                </a:solidFill>
                <a:latin typeface="+mj-lt"/>
                <a:ea typeface="+mj-ea"/>
                <a:cs typeface="+mj-cs"/>
              </a:defRPr>
            </a:lvl1pPr>
          </a:lstStyle>
          <a:p>
            <a:pPr algn="ctr"/>
            <a:r>
              <a:rPr lang="es-CR" dirty="0"/>
              <a:t>Prueba de Hipótesis: unilateral (D)</a:t>
            </a:r>
            <a:endParaRPr lang="en-US" dirty="0"/>
          </a:p>
        </p:txBody>
      </p:sp>
      <p:pic>
        <p:nvPicPr>
          <p:cNvPr id="5" name="4 Imagen"/>
          <p:cNvPicPr/>
          <p:nvPr/>
        </p:nvPicPr>
        <p:blipFill>
          <a:blip r:embed="rId2">
            <a:extLst>
              <a:ext uri="{28A0092B-C50C-407E-A947-70E740481C1C}">
                <a14:useLocalDpi xmlns:a14="http://schemas.microsoft.com/office/drawing/2010/main" val="0"/>
              </a:ext>
            </a:extLst>
          </a:blip>
          <a:srcRect/>
          <a:stretch>
            <a:fillRect/>
          </a:stretch>
        </p:blipFill>
        <p:spPr bwMode="auto">
          <a:xfrm>
            <a:off x="683568" y="2996952"/>
            <a:ext cx="4762500" cy="2667000"/>
          </a:xfrm>
          <a:prstGeom prst="rect">
            <a:avLst/>
          </a:prstGeom>
          <a:noFill/>
          <a:ln>
            <a:noFill/>
          </a:ln>
        </p:spPr>
      </p:pic>
    </p:spTree>
    <p:extLst>
      <p:ext uri="{BB962C8B-B14F-4D97-AF65-F5344CB8AC3E}">
        <p14:creationId xmlns:p14="http://schemas.microsoft.com/office/powerpoint/2010/main" val="481119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12" end="12"/>
                                            </p:txEl>
                                          </p:spTgt>
                                        </p:tgtEl>
                                        <p:attrNameLst>
                                          <p:attrName>style.visibility</p:attrName>
                                        </p:attrNameLst>
                                      </p:cBhvr>
                                      <p:to>
                                        <p:strVal val="visible"/>
                                      </p:to>
                                    </p:set>
                                    <p:animEffect transition="in" filter="fade">
                                      <p:cBhvr>
                                        <p:cTn id="21"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540BB1C-3F1D-4483-BEBA-475B820DE85D}"/>
                  </a:ext>
                </a:extLst>
              </p:cNvPr>
              <p:cNvSpPr>
                <a:spLocks noGrp="1"/>
              </p:cNvSpPr>
              <p:nvPr>
                <p:ph sz="quarter" idx="1"/>
              </p:nvPr>
            </p:nvSpPr>
            <p:spPr>
              <a:xfrm>
                <a:off x="179512" y="1447800"/>
                <a:ext cx="8784976" cy="5410200"/>
              </a:xfrm>
            </p:spPr>
            <p:txBody>
              <a:bodyPr>
                <a:normAutofit/>
              </a:bodyPr>
              <a:lstStyle/>
              <a:p>
                <a:pPr marL="320040" lvl="1" indent="0">
                  <a:buNone/>
                </a:pPr>
                <a:r>
                  <a:rPr lang="es-CR" dirty="0"/>
                  <a:t>b. Valor de </a:t>
                </a:r>
                <a14:m>
                  <m:oMath xmlns:m="http://schemas.openxmlformats.org/officeDocument/2006/math">
                    <m:r>
                      <a:rPr lang="es-CR" i="1">
                        <a:latin typeface="Cambria Math"/>
                      </a:rPr>
                      <m:t>𝑝</m:t>
                    </m:r>
                  </m:oMath>
                </a14:m>
                <a:r>
                  <a:rPr lang="es-CR" dirty="0"/>
                  <a:t> o la significancia (</a:t>
                </a:r>
                <a:r>
                  <a:rPr lang="es-CR" i="1" dirty="0"/>
                  <a:t>p-</a:t>
                </a:r>
                <a:r>
                  <a:rPr lang="es-CR" i="1" dirty="0" err="1"/>
                  <a:t>value</a:t>
                </a:r>
                <a:r>
                  <a:rPr lang="es-CR" dirty="0"/>
                  <a:t>) </a:t>
                </a:r>
                <a:endParaRPr lang="es-CR" sz="2000" dirty="0"/>
              </a:p>
              <a:p>
                <a:pPr marL="0" indent="0">
                  <a:buNone/>
                </a:pPr>
                <a:endParaRPr lang="es-CR" sz="2400" dirty="0"/>
              </a:p>
              <a:p>
                <a:pPr marL="0" indent="0">
                  <a:buNone/>
                </a:pPr>
                <a14:m>
                  <m:oMathPara xmlns:m="http://schemas.openxmlformats.org/officeDocument/2006/math">
                    <m:oMathParaPr>
                      <m:jc m:val="centerGroup"/>
                    </m:oMathParaPr>
                    <m:oMath xmlns:m="http://schemas.openxmlformats.org/officeDocument/2006/math">
                      <m:r>
                        <a:rPr lang="es-CR" sz="2800" i="1">
                          <a:latin typeface="Cambria Math"/>
                        </a:rPr>
                        <m:t>𝑝</m:t>
                      </m:r>
                      <m:r>
                        <a:rPr lang="es-CR" sz="2800" i="1">
                          <a:latin typeface="Cambria Math"/>
                        </a:rPr>
                        <m:t>−</m:t>
                      </m:r>
                      <m:r>
                        <a:rPr lang="es-CR" sz="2800" i="1">
                          <a:latin typeface="Cambria Math"/>
                        </a:rPr>
                        <m:t>𝑣𝑎𝑙𝑢𝑒</m:t>
                      </m:r>
                      <m:r>
                        <a:rPr lang="es-CR" sz="2800" i="1">
                          <a:latin typeface="Cambria Math"/>
                        </a:rPr>
                        <m:t>=</m:t>
                      </m:r>
                      <m:r>
                        <a:rPr lang="es-CR" sz="2800" i="1">
                          <a:latin typeface="Cambria Math"/>
                        </a:rPr>
                        <m:t>𝑃</m:t>
                      </m:r>
                      <m:r>
                        <a:rPr lang="es-CR" sz="2800" i="1">
                          <a:latin typeface="Cambria Math"/>
                        </a:rPr>
                        <m:t>(</m:t>
                      </m:r>
                      <m:r>
                        <a:rPr lang="es-CR" sz="2800" i="1">
                          <a:latin typeface="Cambria Math"/>
                        </a:rPr>
                        <m:t>𝑧</m:t>
                      </m:r>
                      <m:r>
                        <a:rPr lang="es-CR" sz="2800" i="1">
                          <a:latin typeface="Cambria Math"/>
                        </a:rPr>
                        <m:t>&gt;2.32)</m:t>
                      </m:r>
                    </m:oMath>
                  </m:oMathPara>
                </a14:m>
                <a:endParaRPr lang="es-CR" sz="2400" dirty="0"/>
              </a:p>
              <a:p>
                <a:pPr marL="0" indent="0">
                  <a:buNone/>
                </a:pPr>
                <a:endParaRPr lang="es-CR" sz="2400" dirty="0"/>
              </a:p>
              <a:p>
                <a:pPr marL="0" indent="0">
                  <a:buNone/>
                </a:pPr>
                <a14:m>
                  <m:oMathPara xmlns:m="http://schemas.openxmlformats.org/officeDocument/2006/math">
                    <m:oMathParaPr>
                      <m:jc m:val="centerGroup"/>
                    </m:oMathParaPr>
                    <m:oMath xmlns:m="http://schemas.openxmlformats.org/officeDocument/2006/math">
                      <m:r>
                        <a:rPr lang="es-CR" sz="2800" i="1">
                          <a:latin typeface="Cambria Math"/>
                        </a:rPr>
                        <m:t>𝑝</m:t>
                      </m:r>
                      <m:r>
                        <a:rPr lang="es-CR" sz="2800" i="1">
                          <a:latin typeface="Cambria Math"/>
                        </a:rPr>
                        <m:t>−</m:t>
                      </m:r>
                      <m:r>
                        <a:rPr lang="es-CR" sz="2800" i="1">
                          <a:latin typeface="Cambria Math"/>
                        </a:rPr>
                        <m:t>𝑣𝑎𝑙𝑢𝑒</m:t>
                      </m:r>
                      <m:r>
                        <a:rPr lang="es-CR" sz="2800" i="1">
                          <a:latin typeface="Cambria Math"/>
                        </a:rPr>
                        <m:t>=</m:t>
                      </m:r>
                      <m:r>
                        <a:rPr lang="es-CR" sz="2800">
                          <a:latin typeface="Cambria Math"/>
                        </a:rPr>
                        <m:t>0.01017</m:t>
                      </m:r>
                    </m:oMath>
                  </m:oMathPara>
                </a14:m>
                <a:endParaRPr lang="es-CR" sz="2800" dirty="0"/>
              </a:p>
              <a:p>
                <a:pPr marL="0" indent="0">
                  <a:buNone/>
                </a:pPr>
                <a:endParaRPr lang="es-CR" sz="2400" dirty="0"/>
              </a:p>
              <a:p>
                <a:pPr marL="0" indent="0">
                  <a:buNone/>
                </a:pPr>
                <a14:m>
                  <m:oMath xmlns:m="http://schemas.openxmlformats.org/officeDocument/2006/math">
                    <m:r>
                      <a:rPr lang="es-CR" sz="2800" b="0" i="1" smtClean="0">
                        <a:latin typeface="Cambria Math" panose="02040503050406030204" pitchFamily="18" charset="0"/>
                      </a:rPr>
                      <m:t>       </m:t>
                    </m:r>
                    <m:r>
                      <a:rPr lang="es-CR" sz="2800" i="1">
                        <a:latin typeface="Cambria Math"/>
                      </a:rPr>
                      <m:t>𝑝</m:t>
                    </m:r>
                    <m:r>
                      <a:rPr lang="es-CR" sz="2800" i="1">
                        <a:latin typeface="Cambria Math"/>
                      </a:rPr>
                      <m:t>−</m:t>
                    </m:r>
                    <m:r>
                      <a:rPr lang="es-CR" sz="2800" i="1">
                        <a:latin typeface="Cambria Math"/>
                      </a:rPr>
                      <m:t>𝑣𝑎𝑙𝑢𝑒</m:t>
                    </m:r>
                    <m:r>
                      <a:rPr lang="es-CR" sz="2800" i="1">
                        <a:latin typeface="Cambria Math"/>
                      </a:rPr>
                      <m:t>&lt;0.05</m:t>
                    </m:r>
                  </m:oMath>
                </a14:m>
                <a:r>
                  <a:rPr lang="es-CR" sz="2800" dirty="0"/>
                  <a:t>, rechazamos</a:t>
                </a:r>
                <a:r>
                  <a:rPr lang="es-CR" sz="2800" i="1" dirty="0"/>
                  <a:t> </a:t>
                </a:r>
                <a14:m>
                  <m:oMath xmlns:m="http://schemas.openxmlformats.org/officeDocument/2006/math">
                    <m:sSub>
                      <m:sSubPr>
                        <m:ctrlPr>
                          <a:rPr lang="es-CR" sz="2800" i="1">
                            <a:latin typeface="Cambria Math" panose="02040503050406030204" pitchFamily="18" charset="0"/>
                          </a:rPr>
                        </m:ctrlPr>
                      </m:sSubPr>
                      <m:e>
                        <m:r>
                          <a:rPr lang="es-CR" sz="2800" i="1">
                            <a:latin typeface="Cambria Math"/>
                          </a:rPr>
                          <m:t>𝐻</m:t>
                        </m:r>
                      </m:e>
                      <m:sub>
                        <m:r>
                          <a:rPr lang="es-CR" sz="2800" i="1">
                            <a:latin typeface="Cambria Math"/>
                          </a:rPr>
                          <m:t>0</m:t>
                        </m:r>
                      </m:sub>
                    </m:sSub>
                  </m:oMath>
                </a14:m>
                <a:r>
                  <a:rPr lang="es-CR" sz="2800" dirty="0"/>
                  <a:t>, y aceptamos </a:t>
                </a:r>
                <a14:m>
                  <m:oMath xmlns:m="http://schemas.openxmlformats.org/officeDocument/2006/math">
                    <m:sSub>
                      <m:sSubPr>
                        <m:ctrlPr>
                          <a:rPr lang="es-CR" sz="2800" i="1">
                            <a:latin typeface="Cambria Math" panose="02040503050406030204" pitchFamily="18" charset="0"/>
                          </a:rPr>
                        </m:ctrlPr>
                      </m:sSubPr>
                      <m:e>
                        <m:r>
                          <a:rPr lang="es-CR" sz="2800" i="1">
                            <a:latin typeface="Cambria Math"/>
                          </a:rPr>
                          <m:t>𝐻</m:t>
                        </m:r>
                      </m:e>
                      <m:sub>
                        <m:r>
                          <a:rPr lang="es-CR" sz="2800" i="1">
                            <a:latin typeface="Cambria Math"/>
                          </a:rPr>
                          <m:t>𝐴</m:t>
                        </m:r>
                      </m:sub>
                    </m:sSub>
                  </m:oMath>
                </a14:m>
                <a:r>
                  <a:rPr lang="es-CR" sz="2800" dirty="0"/>
                  <a:t>.</a:t>
                </a:r>
                <a:endParaRPr lang="es-CR" sz="2400" dirty="0"/>
              </a:p>
              <a:p>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A540BB1C-3F1D-4483-BEBA-475B820DE85D}"/>
                  </a:ext>
                </a:extLst>
              </p:cNvPr>
              <p:cNvSpPr>
                <a:spLocks noGrp="1" noRot="1" noChangeAspect="1" noMove="1" noResize="1" noEditPoints="1" noAdjustHandles="1" noChangeArrowheads="1" noChangeShapeType="1" noTextEdit="1"/>
              </p:cNvSpPr>
              <p:nvPr>
                <p:ph sz="quarter" idx="1"/>
              </p:nvPr>
            </p:nvSpPr>
            <p:spPr>
              <a:xfrm>
                <a:off x="179512" y="1447800"/>
                <a:ext cx="8784976" cy="5410200"/>
              </a:xfrm>
              <a:blipFill>
                <a:blip r:embed="rId2"/>
                <a:stretch>
                  <a:fillRect t="-789"/>
                </a:stretch>
              </a:blipFill>
            </p:spPr>
            <p:txBody>
              <a:bodyPr/>
              <a:lstStyle/>
              <a:p>
                <a:r>
                  <a:rPr lang="en-US">
                    <a:noFill/>
                  </a:rPr>
                  <a:t> </a:t>
                </a:r>
              </a:p>
            </p:txBody>
          </p:sp>
        </mc:Fallback>
      </mc:AlternateContent>
      <p:sp>
        <p:nvSpPr>
          <p:cNvPr id="4" name="Title 1">
            <a:extLst>
              <a:ext uri="{FF2B5EF4-FFF2-40B4-BE49-F238E27FC236}">
                <a16:creationId xmlns:a16="http://schemas.microsoft.com/office/drawing/2014/main" id="{D1007BE3-BBD7-42C7-87A4-B09AB85D1F26}"/>
              </a:ext>
            </a:extLst>
          </p:cNvPr>
          <p:cNvSpPr txBox="1">
            <a:spLocks/>
          </p:cNvSpPr>
          <p:nvPr/>
        </p:nvSpPr>
        <p:spPr>
          <a:xfrm>
            <a:off x="0" y="44624"/>
            <a:ext cx="9144000" cy="792088"/>
          </a:xfrm>
          <a:prstGeom prst="rect">
            <a:avLst/>
          </a:prstGeom>
        </p:spPr>
        <p:txBody>
          <a:bodyPr bIns="91440" anchor="b" anchorCtr="0">
            <a:normAutofit/>
          </a:bodyPr>
          <a:lstStyle>
            <a:lvl1pPr algn="l" rtl="0" eaLnBrk="1" latinLnBrk="0" hangingPunct="1">
              <a:spcBef>
                <a:spcPct val="0"/>
              </a:spcBef>
              <a:buNone/>
              <a:defRPr kumimoji="0" sz="4000" kern="1200">
                <a:solidFill>
                  <a:schemeClr val="tx2"/>
                </a:solidFill>
                <a:latin typeface="+mj-lt"/>
                <a:ea typeface="+mj-ea"/>
                <a:cs typeface="+mj-cs"/>
              </a:defRPr>
            </a:lvl1pPr>
          </a:lstStyle>
          <a:p>
            <a:pPr algn="ctr"/>
            <a:r>
              <a:rPr lang="es-CR" dirty="0"/>
              <a:t>Prueba de Hipótesis: unilateral (D)</a:t>
            </a:r>
            <a:endParaRPr lang="en-US" dirty="0"/>
          </a:p>
        </p:txBody>
      </p:sp>
    </p:spTree>
    <p:extLst>
      <p:ext uri="{BB962C8B-B14F-4D97-AF65-F5344CB8AC3E}">
        <p14:creationId xmlns:p14="http://schemas.microsoft.com/office/powerpoint/2010/main" val="24349934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AA447C2-B111-44F9-B2C6-E6170811DBD1}"/>
                  </a:ext>
                </a:extLst>
              </p:cNvPr>
              <p:cNvSpPr>
                <a:spLocks noGrp="1"/>
              </p:cNvSpPr>
              <p:nvPr>
                <p:ph sz="quarter" idx="1"/>
              </p:nvPr>
            </p:nvSpPr>
            <p:spPr>
              <a:xfrm>
                <a:off x="179512" y="792088"/>
                <a:ext cx="7772400" cy="6065912"/>
              </a:xfrm>
            </p:spPr>
            <p:txBody>
              <a:bodyPr>
                <a:normAutofit fontScale="92500" lnSpcReduction="10000"/>
              </a:bodyPr>
              <a:lstStyle/>
              <a:p>
                <a:pPr marL="514350" lvl="0" indent="-514350">
                  <a:buFont typeface="+mj-lt"/>
                  <a:buAutoNum type="arabicPeriod"/>
                </a:pPr>
                <a:r>
                  <a:rPr lang="es-CR" dirty="0"/>
                  <a:t>Datos.</a:t>
                </a:r>
                <a:endParaRPr lang="en-US" dirty="0"/>
              </a:p>
              <a:p>
                <a:pPr marL="514350" lvl="0" indent="-514350">
                  <a:buFont typeface="+mj-lt"/>
                  <a:buAutoNum type="arabicPeriod"/>
                </a:pPr>
                <a:r>
                  <a:rPr lang="es-CR" dirty="0"/>
                  <a:t>Supuestos.</a:t>
                </a:r>
                <a:endParaRPr lang="en-US" dirty="0"/>
              </a:p>
              <a:p>
                <a:pPr marL="514350" lvl="0" indent="-514350">
                  <a:buFont typeface="+mj-lt"/>
                  <a:buAutoNum type="arabicPeriod"/>
                </a:pPr>
                <a:r>
                  <a:rPr lang="es-CR" dirty="0"/>
                  <a:t>Hipótesis.</a:t>
                </a:r>
                <a:endParaRPr lang="en-US" dirty="0"/>
              </a:p>
              <a:p>
                <a:pPr marL="514350" lvl="0" indent="-514350">
                  <a:buFont typeface="+mj-lt"/>
                  <a:buAutoNum type="arabicPeriod"/>
                </a:pPr>
                <a:r>
                  <a:rPr lang="es-CR" dirty="0"/>
                  <a:t>Estadística de prueba.</a:t>
                </a:r>
                <a:endParaRPr lang="en-US" dirty="0"/>
              </a:p>
              <a:p>
                <a:pPr marL="514350" lvl="0" indent="-514350">
                  <a:buFont typeface="+mj-lt"/>
                  <a:buAutoNum type="arabicPeriod"/>
                </a:pPr>
                <a:r>
                  <a:rPr lang="es-CR" dirty="0"/>
                  <a:t>Distribución de la Estadística de prueba.</a:t>
                </a:r>
                <a:endParaRPr lang="en-US" dirty="0"/>
              </a:p>
              <a:p>
                <a:pPr marL="514350" lvl="0" indent="-514350">
                  <a:buFont typeface="+mj-lt"/>
                  <a:buAutoNum type="arabicPeriod"/>
                </a:pPr>
                <a:r>
                  <a:rPr lang="es-CR" dirty="0"/>
                  <a:t>Regla de decisión.</a:t>
                </a:r>
                <a:endParaRPr lang="en-US" dirty="0"/>
              </a:p>
              <a:p>
                <a:pPr marL="777240" lvl="1" indent="-457200">
                  <a:buFont typeface="+mj-lt"/>
                  <a:buAutoNum type="alphaLcPeriod"/>
                </a:pPr>
                <a:r>
                  <a:rPr lang="es-CR" sz="2200" dirty="0"/>
                  <a:t>Valor calculado vs. valor teórico de la distribución.</a:t>
                </a:r>
                <a:endParaRPr lang="en-US" sz="2200" dirty="0"/>
              </a:p>
              <a:p>
                <a:pPr marL="777240" lvl="1" indent="-457200">
                  <a:buFont typeface="+mj-lt"/>
                  <a:buAutoNum type="alphaLcPeriod"/>
                </a:pPr>
                <a:r>
                  <a:rPr lang="es-CR" sz="2200" dirty="0"/>
                  <a:t>Valor de </a:t>
                </a:r>
                <a14:m>
                  <m:oMath xmlns:m="http://schemas.openxmlformats.org/officeDocument/2006/math">
                    <m:r>
                      <a:rPr lang="es-CR" sz="2200" i="1">
                        <a:latin typeface="Cambria Math" panose="02040503050406030204" pitchFamily="18" charset="0"/>
                      </a:rPr>
                      <m:t>𝑝</m:t>
                    </m:r>
                  </m:oMath>
                </a14:m>
                <a:r>
                  <a:rPr lang="es-CR" sz="2200" dirty="0"/>
                  <a:t> o la significancia (</a:t>
                </a:r>
                <a:r>
                  <a:rPr lang="es-CR" sz="2200" i="1" dirty="0"/>
                  <a:t>p-</a:t>
                </a:r>
                <a:r>
                  <a:rPr lang="es-CR" sz="2200" i="1" dirty="0" err="1"/>
                  <a:t>value</a:t>
                </a:r>
                <a:r>
                  <a:rPr lang="es-CR" sz="2200" dirty="0"/>
                  <a:t>). </a:t>
                </a:r>
                <a:endParaRPr lang="en-US" sz="2200" dirty="0"/>
              </a:p>
              <a:p>
                <a:pPr marL="514350" lvl="0" indent="-514350">
                  <a:buFont typeface="+mj-lt"/>
                  <a:buAutoNum type="arabicPeriod"/>
                </a:pPr>
                <a:r>
                  <a:rPr lang="es-CR" dirty="0"/>
                  <a:t>Cálculo de la estadística de prueba.</a:t>
                </a:r>
                <a:endParaRPr lang="en-US" dirty="0"/>
              </a:p>
              <a:p>
                <a:pPr marL="514350" lvl="0" indent="-514350">
                  <a:buFont typeface="+mj-lt"/>
                  <a:buAutoNum type="arabicPeriod"/>
                </a:pPr>
                <a:r>
                  <a:rPr lang="es-CR" dirty="0"/>
                  <a:t>Decisión estadística.</a:t>
                </a:r>
                <a:endParaRPr lang="en-US" dirty="0"/>
              </a:p>
              <a:p>
                <a:pPr marL="777240" lvl="1" indent="-457200">
                  <a:buFont typeface="+mj-lt"/>
                  <a:buAutoNum type="alphaLcPeriod"/>
                </a:pPr>
                <a:r>
                  <a:rPr lang="es-CR" sz="2200" dirty="0"/>
                  <a:t>Valor calculado vs. valor teórico de la distribución.</a:t>
                </a:r>
                <a:endParaRPr lang="en-US" sz="2200" dirty="0"/>
              </a:p>
              <a:p>
                <a:pPr marL="777240" lvl="1" indent="-457200">
                  <a:buFont typeface="+mj-lt"/>
                  <a:buAutoNum type="alphaLcPeriod"/>
                </a:pPr>
                <a:r>
                  <a:rPr lang="es-CR" sz="2200" dirty="0"/>
                  <a:t>Valor de </a:t>
                </a:r>
                <a14:m>
                  <m:oMath xmlns:m="http://schemas.openxmlformats.org/officeDocument/2006/math">
                    <m:r>
                      <a:rPr lang="es-CR" sz="2200" i="1">
                        <a:latin typeface="Cambria Math" panose="02040503050406030204" pitchFamily="18" charset="0"/>
                      </a:rPr>
                      <m:t>𝑝</m:t>
                    </m:r>
                  </m:oMath>
                </a14:m>
                <a:r>
                  <a:rPr lang="es-CR" sz="2200" dirty="0"/>
                  <a:t> o la significancia (</a:t>
                </a:r>
                <a:r>
                  <a:rPr lang="es-CR" sz="2200" i="1" dirty="0"/>
                  <a:t>p-</a:t>
                </a:r>
                <a:r>
                  <a:rPr lang="es-CR" sz="2200" i="1" dirty="0" err="1"/>
                  <a:t>value</a:t>
                </a:r>
                <a:r>
                  <a:rPr lang="es-CR" sz="2200" dirty="0"/>
                  <a:t>).</a:t>
                </a:r>
                <a:endParaRPr lang="en-US" sz="2200" dirty="0"/>
              </a:p>
              <a:p>
                <a:pPr marL="514350" lvl="0" indent="-514350">
                  <a:buFont typeface="+mj-lt"/>
                  <a:buAutoNum type="arabicPeriod"/>
                </a:pPr>
                <a:r>
                  <a:rPr lang="es-CR" dirty="0"/>
                  <a:t>Conclusión.</a:t>
                </a:r>
                <a:endParaRPr lang="en-US" dirty="0"/>
              </a:p>
              <a:p>
                <a:pPr marL="777240" lvl="1" indent="-457200">
                  <a:buFont typeface="+mj-lt"/>
                  <a:buAutoNum type="alphaLcPeriod"/>
                </a:pPr>
                <a:r>
                  <a:rPr lang="es-CR" sz="2200" dirty="0"/>
                  <a:t>Conclusión estadística.</a:t>
                </a:r>
                <a:endParaRPr lang="en-US" sz="2200" dirty="0"/>
              </a:p>
              <a:p>
                <a:pPr marL="777240" lvl="1" indent="-457200">
                  <a:buFont typeface="+mj-lt"/>
                  <a:buAutoNum type="alphaLcPeriod"/>
                </a:pPr>
                <a:r>
                  <a:rPr lang="es-CR" sz="2200" dirty="0"/>
                  <a:t>Conclusión del problema.</a:t>
                </a:r>
                <a:endParaRPr lang="en-US" sz="2200" dirty="0"/>
              </a:p>
              <a:p>
                <a:endParaRPr lang="en-US" dirty="0"/>
              </a:p>
            </p:txBody>
          </p:sp>
        </mc:Choice>
        <mc:Fallback xmlns="">
          <p:sp>
            <p:nvSpPr>
              <p:cNvPr id="3" name="Content Placeholder 2">
                <a:extLst>
                  <a:ext uri="{FF2B5EF4-FFF2-40B4-BE49-F238E27FC236}">
                    <a16:creationId xmlns:a16="http://schemas.microsoft.com/office/drawing/2014/main" id="{1AA447C2-B111-44F9-B2C6-E6170811DBD1}"/>
                  </a:ext>
                </a:extLst>
              </p:cNvPr>
              <p:cNvSpPr>
                <a:spLocks noGrp="1" noRot="1" noChangeAspect="1" noMove="1" noResize="1" noEditPoints="1" noAdjustHandles="1" noChangeArrowheads="1" noChangeShapeType="1" noTextEdit="1"/>
              </p:cNvSpPr>
              <p:nvPr>
                <p:ph sz="quarter" idx="1"/>
              </p:nvPr>
            </p:nvSpPr>
            <p:spPr>
              <a:xfrm>
                <a:off x="179512" y="792088"/>
                <a:ext cx="7772400" cy="6065912"/>
              </a:xfrm>
              <a:blipFill>
                <a:blip r:embed="rId2"/>
                <a:stretch>
                  <a:fillRect l="-706" t="-1307"/>
                </a:stretch>
              </a:blipFill>
            </p:spPr>
            <p:txBody>
              <a:bodyPr/>
              <a:lstStyle/>
              <a:p>
                <a:r>
                  <a:rPr lang="en-US">
                    <a:noFill/>
                  </a:rPr>
                  <a:t> </a:t>
                </a:r>
              </a:p>
            </p:txBody>
          </p:sp>
        </mc:Fallback>
      </mc:AlternateContent>
      <p:cxnSp>
        <p:nvCxnSpPr>
          <p:cNvPr id="8" name="Straight Connector 7">
            <a:extLst>
              <a:ext uri="{FF2B5EF4-FFF2-40B4-BE49-F238E27FC236}">
                <a16:creationId xmlns:a16="http://schemas.microsoft.com/office/drawing/2014/main" id="{E932219F-8A78-40F9-90AE-C8F9691864A8}"/>
              </a:ext>
            </a:extLst>
          </p:cNvPr>
          <p:cNvCxnSpPr>
            <a:cxnSpLocks/>
          </p:cNvCxnSpPr>
          <p:nvPr/>
        </p:nvCxnSpPr>
        <p:spPr>
          <a:xfrm>
            <a:off x="179512" y="836712"/>
            <a:ext cx="6624736" cy="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0" name="Straight Connector 9">
            <a:extLst>
              <a:ext uri="{FF2B5EF4-FFF2-40B4-BE49-F238E27FC236}">
                <a16:creationId xmlns:a16="http://schemas.microsoft.com/office/drawing/2014/main" id="{A7E1804C-4B62-4E66-B09B-52414A80B490}"/>
              </a:ext>
            </a:extLst>
          </p:cNvPr>
          <p:cNvCxnSpPr>
            <a:cxnSpLocks/>
          </p:cNvCxnSpPr>
          <p:nvPr/>
        </p:nvCxnSpPr>
        <p:spPr>
          <a:xfrm>
            <a:off x="179512" y="3861048"/>
            <a:ext cx="6624736" cy="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 name="Straight Connector 10">
            <a:extLst>
              <a:ext uri="{FF2B5EF4-FFF2-40B4-BE49-F238E27FC236}">
                <a16:creationId xmlns:a16="http://schemas.microsoft.com/office/drawing/2014/main" id="{1B8916BF-5CFD-40B0-860B-5C01E3880356}"/>
              </a:ext>
            </a:extLst>
          </p:cNvPr>
          <p:cNvCxnSpPr>
            <a:cxnSpLocks/>
          </p:cNvCxnSpPr>
          <p:nvPr/>
        </p:nvCxnSpPr>
        <p:spPr>
          <a:xfrm>
            <a:off x="179512" y="5373216"/>
            <a:ext cx="6624736" cy="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2" name="Straight Connector 11">
            <a:extLst>
              <a:ext uri="{FF2B5EF4-FFF2-40B4-BE49-F238E27FC236}">
                <a16:creationId xmlns:a16="http://schemas.microsoft.com/office/drawing/2014/main" id="{B9B59E3E-1AC0-4BAF-955F-89819E303173}"/>
              </a:ext>
            </a:extLst>
          </p:cNvPr>
          <p:cNvCxnSpPr>
            <a:cxnSpLocks/>
          </p:cNvCxnSpPr>
          <p:nvPr/>
        </p:nvCxnSpPr>
        <p:spPr>
          <a:xfrm flipV="1">
            <a:off x="179512" y="6309320"/>
            <a:ext cx="6624736" cy="72008"/>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4" name="Right Brace 13">
            <a:extLst>
              <a:ext uri="{FF2B5EF4-FFF2-40B4-BE49-F238E27FC236}">
                <a16:creationId xmlns:a16="http://schemas.microsoft.com/office/drawing/2014/main" id="{D27A1882-E804-4FC7-98C7-2E269B445F91}"/>
              </a:ext>
            </a:extLst>
          </p:cNvPr>
          <p:cNvSpPr/>
          <p:nvPr/>
        </p:nvSpPr>
        <p:spPr>
          <a:xfrm>
            <a:off x="6732240" y="908720"/>
            <a:ext cx="283568" cy="2880320"/>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5" name="Right Brace 14">
            <a:extLst>
              <a:ext uri="{FF2B5EF4-FFF2-40B4-BE49-F238E27FC236}">
                <a16:creationId xmlns:a16="http://schemas.microsoft.com/office/drawing/2014/main" id="{F4AF43F3-058A-4611-8ED7-AC35A09551BE}"/>
              </a:ext>
            </a:extLst>
          </p:cNvPr>
          <p:cNvSpPr/>
          <p:nvPr/>
        </p:nvSpPr>
        <p:spPr>
          <a:xfrm>
            <a:off x="6741168" y="3933056"/>
            <a:ext cx="279104" cy="1368152"/>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6" name="Right Brace 15">
            <a:extLst>
              <a:ext uri="{FF2B5EF4-FFF2-40B4-BE49-F238E27FC236}">
                <a16:creationId xmlns:a16="http://schemas.microsoft.com/office/drawing/2014/main" id="{1C7CE372-C924-4BD2-BB1E-9A3D1BDF143B}"/>
              </a:ext>
            </a:extLst>
          </p:cNvPr>
          <p:cNvSpPr/>
          <p:nvPr/>
        </p:nvSpPr>
        <p:spPr>
          <a:xfrm>
            <a:off x="6732240" y="5445224"/>
            <a:ext cx="274640" cy="792088"/>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7" name="Title 1">
            <a:extLst>
              <a:ext uri="{FF2B5EF4-FFF2-40B4-BE49-F238E27FC236}">
                <a16:creationId xmlns:a16="http://schemas.microsoft.com/office/drawing/2014/main" id="{D1007BE3-BBD7-42C7-87A4-B09AB85D1F26}"/>
              </a:ext>
            </a:extLst>
          </p:cNvPr>
          <p:cNvSpPr txBox="1">
            <a:spLocks/>
          </p:cNvSpPr>
          <p:nvPr/>
        </p:nvSpPr>
        <p:spPr>
          <a:xfrm>
            <a:off x="0" y="44624"/>
            <a:ext cx="9144000" cy="792088"/>
          </a:xfrm>
          <a:prstGeom prst="rect">
            <a:avLst/>
          </a:prstGeom>
        </p:spPr>
        <p:txBody>
          <a:bodyPr bIns="91440" anchor="b" anchorCtr="0">
            <a:normAutofit/>
          </a:bodyPr>
          <a:lstStyle>
            <a:lvl1pPr algn="l" rtl="0" eaLnBrk="1" latinLnBrk="0" hangingPunct="1">
              <a:spcBef>
                <a:spcPct val="0"/>
              </a:spcBef>
              <a:buNone/>
              <a:defRPr kumimoji="0" sz="4000" kern="1200">
                <a:solidFill>
                  <a:schemeClr val="tx2"/>
                </a:solidFill>
                <a:latin typeface="+mj-lt"/>
                <a:ea typeface="+mj-ea"/>
                <a:cs typeface="+mj-cs"/>
              </a:defRPr>
            </a:lvl1pPr>
          </a:lstStyle>
          <a:p>
            <a:pPr algn="ctr"/>
            <a:r>
              <a:rPr lang="es-CR" dirty="0"/>
              <a:t>Prueba de Hipótesis: bilateral</a:t>
            </a:r>
            <a:endParaRPr lang="en-US" dirty="0"/>
          </a:p>
        </p:txBody>
      </p:sp>
      <p:sp>
        <p:nvSpPr>
          <p:cNvPr id="18" name="Rectangle: Rounded Corners 25">
            <a:extLst>
              <a:ext uri="{FF2B5EF4-FFF2-40B4-BE49-F238E27FC236}">
                <a16:creationId xmlns:a16="http://schemas.microsoft.com/office/drawing/2014/main" id="{3C40D49F-9CFA-47F6-902D-3717438A0A91}"/>
              </a:ext>
            </a:extLst>
          </p:cNvPr>
          <p:cNvSpPr/>
          <p:nvPr/>
        </p:nvSpPr>
        <p:spPr>
          <a:xfrm>
            <a:off x="7092280" y="1916832"/>
            <a:ext cx="1944216" cy="792088"/>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Delimitación de la PH</a:t>
            </a:r>
            <a:endParaRPr lang="en-US" dirty="0"/>
          </a:p>
        </p:txBody>
      </p:sp>
      <p:sp>
        <p:nvSpPr>
          <p:cNvPr id="19" name="Rectangle: Rounded Corners 26">
            <a:extLst>
              <a:ext uri="{FF2B5EF4-FFF2-40B4-BE49-F238E27FC236}">
                <a16:creationId xmlns:a16="http://schemas.microsoft.com/office/drawing/2014/main" id="{3475C2F9-950D-4F75-B91D-03123DB4068F}"/>
              </a:ext>
            </a:extLst>
          </p:cNvPr>
          <p:cNvSpPr/>
          <p:nvPr/>
        </p:nvSpPr>
        <p:spPr>
          <a:xfrm>
            <a:off x="7092280" y="4221088"/>
            <a:ext cx="1944216" cy="792088"/>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Resolución de la PH</a:t>
            </a:r>
            <a:endParaRPr lang="en-US" dirty="0"/>
          </a:p>
        </p:txBody>
      </p:sp>
      <p:sp>
        <p:nvSpPr>
          <p:cNvPr id="20" name="Rectangle: Rounded Corners 27">
            <a:extLst>
              <a:ext uri="{FF2B5EF4-FFF2-40B4-BE49-F238E27FC236}">
                <a16:creationId xmlns:a16="http://schemas.microsoft.com/office/drawing/2014/main" id="{165F93AE-AEB1-41DF-ADD4-E77D57BC3307}"/>
              </a:ext>
            </a:extLst>
          </p:cNvPr>
          <p:cNvSpPr/>
          <p:nvPr/>
        </p:nvSpPr>
        <p:spPr>
          <a:xfrm>
            <a:off x="7092280" y="5445224"/>
            <a:ext cx="1944216" cy="792088"/>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Conclusión de la PH</a:t>
            </a:r>
            <a:endParaRPr lang="en-US" dirty="0"/>
          </a:p>
        </p:txBody>
      </p:sp>
    </p:spTree>
    <p:extLst>
      <p:ext uri="{BB962C8B-B14F-4D97-AF65-F5344CB8AC3E}">
        <p14:creationId xmlns:p14="http://schemas.microsoft.com/office/powerpoint/2010/main" val="4139554425"/>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3F973AC-6C8F-41C1-894B-D6FD8097753B}"/>
              </a:ext>
            </a:extLst>
          </p:cNvPr>
          <p:cNvSpPr>
            <a:spLocks noGrp="1"/>
          </p:cNvSpPr>
          <p:nvPr>
            <p:ph sz="quarter" idx="1"/>
          </p:nvPr>
        </p:nvSpPr>
        <p:spPr>
          <a:xfrm>
            <a:off x="179512" y="836712"/>
            <a:ext cx="8784976" cy="1944216"/>
          </a:xfrm>
        </p:spPr>
        <p:txBody>
          <a:bodyPr/>
          <a:lstStyle/>
          <a:p>
            <a:pPr marL="0" indent="0">
              <a:buNone/>
            </a:pPr>
            <a:r>
              <a:rPr lang="es-CR" dirty="0"/>
              <a:t>¿Dónde radica la diferencia de forma práctica? </a:t>
            </a:r>
            <a:br>
              <a:rPr lang="es-CR" dirty="0"/>
            </a:br>
            <a:r>
              <a:rPr lang="es-CR" dirty="0"/>
              <a:t>R/  En el costo tanto monetario y temporal de la aplicación…</a:t>
            </a:r>
            <a:endParaRPr lang="en-US" dirty="0"/>
          </a:p>
        </p:txBody>
      </p:sp>
      <p:sp>
        <p:nvSpPr>
          <p:cNvPr id="4" name="1 Título">
            <a:extLst>
              <a:ext uri="{FF2B5EF4-FFF2-40B4-BE49-F238E27FC236}">
                <a16:creationId xmlns:a16="http://schemas.microsoft.com/office/drawing/2014/main" id="{E148327A-2C1E-40DF-A329-FCEDA193F605}"/>
              </a:ext>
            </a:extLst>
          </p:cNvPr>
          <p:cNvSpPr>
            <a:spLocks noGrp="1"/>
          </p:cNvSpPr>
          <p:nvPr>
            <p:ph type="title"/>
          </p:nvPr>
        </p:nvSpPr>
        <p:spPr>
          <a:xfrm>
            <a:off x="755576" y="-13394"/>
            <a:ext cx="7772400" cy="850106"/>
          </a:xfrm>
        </p:spPr>
        <p:txBody>
          <a:bodyPr/>
          <a:lstStyle/>
          <a:p>
            <a:pPr algn="ctr"/>
            <a:r>
              <a:rPr lang="es-CR" dirty="0"/>
              <a:t>Introducción</a:t>
            </a:r>
          </a:p>
        </p:txBody>
      </p:sp>
      <p:pic>
        <p:nvPicPr>
          <p:cNvPr id="2050" name="Picture 2" descr="Imagen relacionada">
            <a:extLst>
              <a:ext uri="{FF2B5EF4-FFF2-40B4-BE49-F238E27FC236}">
                <a16:creationId xmlns:a16="http://schemas.microsoft.com/office/drawing/2014/main" id="{FABB527C-6CC1-4EED-BC0A-EDF8CA6332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7624" y="2162960"/>
            <a:ext cx="6335688" cy="4506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6036172"/>
      </p:ext>
    </p:extLst>
  </p:cSld>
  <p:clrMapOvr>
    <a:masterClrMapping/>
  </p:clrMapOvr>
  <p:transition spd="slow">
    <p:wipe/>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DFE734B5-D8D9-42CC-B6ED-E8DA9BBA9962}"/>
                  </a:ext>
                </a:extLst>
              </p:cNvPr>
              <p:cNvSpPr>
                <a:spLocks noGrp="1"/>
              </p:cNvSpPr>
              <p:nvPr>
                <p:ph sz="quarter" idx="1"/>
              </p:nvPr>
            </p:nvSpPr>
            <p:spPr>
              <a:xfrm>
                <a:off x="179512" y="1447800"/>
                <a:ext cx="8784976" cy="5077544"/>
              </a:xfrm>
            </p:spPr>
            <p:txBody>
              <a:bodyPr>
                <a:normAutofit/>
              </a:bodyPr>
              <a:lstStyle/>
              <a:p>
                <a:pPr marL="0" lvl="0" indent="0">
                  <a:buNone/>
                </a:pPr>
                <a:r>
                  <a:rPr lang="es-CR" sz="2800" u="sng" dirty="0"/>
                  <a:t>9. Conclusión</a:t>
                </a:r>
                <a:r>
                  <a:rPr lang="es-CR" sz="2800" dirty="0"/>
                  <a:t>:</a:t>
                </a:r>
                <a:endParaRPr lang="es-CR" sz="2400" dirty="0"/>
              </a:p>
              <a:p>
                <a:pPr marL="777240" lvl="1" indent="-457200">
                  <a:buAutoNum type="alphaLcPeriod"/>
                </a:pPr>
                <a:r>
                  <a:rPr lang="es-CR" b="1" dirty="0"/>
                  <a:t>Conclusión estadística</a:t>
                </a:r>
                <a:r>
                  <a:rPr lang="es-CR" dirty="0"/>
                  <a:t>: como el </a:t>
                </a:r>
                <a14:m>
                  <m:oMath xmlns:m="http://schemas.openxmlformats.org/officeDocument/2006/math">
                    <m:sSub>
                      <m:sSubPr>
                        <m:ctrlPr>
                          <a:rPr lang="es-CR" i="1">
                            <a:latin typeface="Cambria Math" panose="02040503050406030204" pitchFamily="18" charset="0"/>
                          </a:rPr>
                        </m:ctrlPr>
                      </m:sSubPr>
                      <m:e>
                        <m:r>
                          <a:rPr lang="es-CR" i="1">
                            <a:latin typeface="Cambria Math"/>
                          </a:rPr>
                          <m:t>𝑧</m:t>
                        </m:r>
                      </m:e>
                      <m:sub>
                        <m:r>
                          <a:rPr lang="es-CR" i="1">
                            <a:latin typeface="Cambria Math"/>
                          </a:rPr>
                          <m:t>𝑐</m:t>
                        </m:r>
                      </m:sub>
                    </m:sSub>
                  </m:oMath>
                </a14:m>
                <a:r>
                  <a:rPr lang="es-CR" dirty="0"/>
                  <a:t> (2.32) es superior al </a:t>
                </a:r>
                <a14:m>
                  <m:oMath xmlns:m="http://schemas.openxmlformats.org/officeDocument/2006/math">
                    <m:sSub>
                      <m:sSubPr>
                        <m:ctrlPr>
                          <a:rPr lang="es-CR" i="1">
                            <a:latin typeface="Cambria Math" panose="02040503050406030204" pitchFamily="18" charset="0"/>
                          </a:rPr>
                        </m:ctrlPr>
                      </m:sSubPr>
                      <m:e>
                        <m:r>
                          <a:rPr lang="es-CR" i="1">
                            <a:latin typeface="Cambria Math"/>
                          </a:rPr>
                          <m:t>𝑧</m:t>
                        </m:r>
                      </m:e>
                      <m:sub>
                        <m:r>
                          <a:rPr lang="es-CR" i="1">
                            <a:latin typeface="Cambria Math"/>
                          </a:rPr>
                          <m:t>𝑡</m:t>
                        </m:r>
                      </m:sub>
                    </m:sSub>
                  </m:oMath>
                </a14:m>
                <a:r>
                  <a:rPr lang="es-CR" dirty="0"/>
                  <a:t> (1.645), rechazamos </a:t>
                </a:r>
                <a14:m>
                  <m:oMath xmlns:m="http://schemas.openxmlformats.org/officeDocument/2006/math">
                    <m:sSub>
                      <m:sSubPr>
                        <m:ctrlPr>
                          <a:rPr lang="es-CR" i="1">
                            <a:latin typeface="Cambria Math" panose="02040503050406030204" pitchFamily="18" charset="0"/>
                          </a:rPr>
                        </m:ctrlPr>
                      </m:sSubPr>
                      <m:e>
                        <m:r>
                          <a:rPr lang="es-CR" i="1">
                            <a:latin typeface="Cambria Math"/>
                          </a:rPr>
                          <m:t>𝐻</m:t>
                        </m:r>
                      </m:e>
                      <m:sub>
                        <m:r>
                          <a:rPr lang="es-CR" i="1">
                            <a:latin typeface="Cambria Math"/>
                          </a:rPr>
                          <m:t>0</m:t>
                        </m:r>
                      </m:sub>
                    </m:sSub>
                  </m:oMath>
                </a14:m>
                <a:r>
                  <a:rPr lang="es-CR" dirty="0"/>
                  <a:t>, y por lo tanto aceptamos </a:t>
                </a:r>
                <a14:m>
                  <m:oMath xmlns:m="http://schemas.openxmlformats.org/officeDocument/2006/math">
                    <m:sSub>
                      <m:sSubPr>
                        <m:ctrlPr>
                          <a:rPr lang="es-CR" i="1">
                            <a:latin typeface="Cambria Math" panose="02040503050406030204" pitchFamily="18" charset="0"/>
                          </a:rPr>
                        </m:ctrlPr>
                      </m:sSubPr>
                      <m:e>
                        <m:r>
                          <a:rPr lang="es-CR" i="1">
                            <a:latin typeface="Cambria Math"/>
                          </a:rPr>
                          <m:t>𝐻</m:t>
                        </m:r>
                      </m:e>
                      <m:sub>
                        <m:r>
                          <a:rPr lang="es-CR" i="1">
                            <a:latin typeface="Cambria Math"/>
                          </a:rPr>
                          <m:t>𝐴</m:t>
                        </m:r>
                      </m:sub>
                    </m:sSub>
                  </m:oMath>
                </a14:m>
                <a:r>
                  <a:rPr lang="es-CR" dirty="0"/>
                  <a:t>.De forma análoga, como </a:t>
                </a:r>
                <a14:m>
                  <m:oMath xmlns:m="http://schemas.openxmlformats.org/officeDocument/2006/math">
                    <m:r>
                      <a:rPr lang="es-CR" i="1">
                        <a:latin typeface="Cambria Math"/>
                      </a:rPr>
                      <m:t>𝑝</m:t>
                    </m:r>
                    <m:r>
                      <a:rPr lang="es-CR" i="1">
                        <a:latin typeface="Cambria Math"/>
                      </a:rPr>
                      <m:t>−</m:t>
                    </m:r>
                    <m:r>
                      <a:rPr lang="es-CR" i="1">
                        <a:latin typeface="Cambria Math"/>
                      </a:rPr>
                      <m:t>𝑣𝑎𝑙𝑢𝑒</m:t>
                    </m:r>
                    <m:r>
                      <a:rPr lang="es-CR" i="1">
                        <a:latin typeface="Cambria Math"/>
                      </a:rPr>
                      <m:t>&lt;0.05</m:t>
                    </m:r>
                  </m:oMath>
                </a14:m>
                <a:r>
                  <a:rPr lang="es-CR" dirty="0"/>
                  <a:t>, rechazamos</a:t>
                </a:r>
                <a:r>
                  <a:rPr lang="es-CR" i="1" dirty="0"/>
                  <a:t> </a:t>
                </a:r>
                <a14:m>
                  <m:oMath xmlns:m="http://schemas.openxmlformats.org/officeDocument/2006/math">
                    <m:sSub>
                      <m:sSubPr>
                        <m:ctrlPr>
                          <a:rPr lang="es-CR" i="1">
                            <a:latin typeface="Cambria Math" panose="02040503050406030204" pitchFamily="18" charset="0"/>
                          </a:rPr>
                        </m:ctrlPr>
                      </m:sSubPr>
                      <m:e>
                        <m:r>
                          <a:rPr lang="es-CR" i="1">
                            <a:latin typeface="Cambria Math"/>
                          </a:rPr>
                          <m:t>𝐻</m:t>
                        </m:r>
                      </m:e>
                      <m:sub>
                        <m:r>
                          <a:rPr lang="es-CR" i="1">
                            <a:latin typeface="Cambria Math"/>
                          </a:rPr>
                          <m:t>0</m:t>
                        </m:r>
                      </m:sub>
                    </m:sSub>
                  </m:oMath>
                </a14:m>
                <a:r>
                  <a:rPr lang="es-CR" dirty="0"/>
                  <a:t>, y aceptamos </a:t>
                </a:r>
                <a14:m>
                  <m:oMath xmlns:m="http://schemas.openxmlformats.org/officeDocument/2006/math">
                    <m:sSub>
                      <m:sSubPr>
                        <m:ctrlPr>
                          <a:rPr lang="es-CR" i="1">
                            <a:latin typeface="Cambria Math" panose="02040503050406030204" pitchFamily="18" charset="0"/>
                          </a:rPr>
                        </m:ctrlPr>
                      </m:sSubPr>
                      <m:e>
                        <m:r>
                          <a:rPr lang="es-CR" i="1">
                            <a:latin typeface="Cambria Math"/>
                          </a:rPr>
                          <m:t>𝐻</m:t>
                        </m:r>
                      </m:e>
                      <m:sub>
                        <m:r>
                          <a:rPr lang="es-CR" i="1">
                            <a:latin typeface="Cambria Math"/>
                          </a:rPr>
                          <m:t>𝐴</m:t>
                        </m:r>
                      </m:sub>
                    </m:sSub>
                  </m:oMath>
                </a14:m>
                <a:r>
                  <a:rPr lang="es-CR" dirty="0"/>
                  <a:t>.</a:t>
                </a:r>
              </a:p>
              <a:p>
                <a:pPr marL="777240" lvl="1" indent="-457200">
                  <a:buAutoNum type="alphaLcPeriod"/>
                </a:pPr>
                <a:endParaRPr lang="es-CR" dirty="0"/>
              </a:p>
              <a:p>
                <a:pPr marL="777240" lvl="1" indent="-457200">
                  <a:buAutoNum type="alphaLcPeriod"/>
                </a:pPr>
                <a:r>
                  <a:rPr lang="es-CR" b="1" dirty="0"/>
                  <a:t>Conclusión del problema</a:t>
                </a:r>
                <a:r>
                  <a:rPr lang="es-CR" dirty="0"/>
                  <a:t>: de acuerdo a la prueba de hipótesis estadística, corroboramos que efectivamente los clientes no suelen pagar la deuda después de los 15 días del plazo establecido para entrar en mora... </a:t>
                </a:r>
                <a:endParaRPr lang="es-CR" sz="2000" dirty="0"/>
              </a:p>
              <a:p>
                <a:endParaRPr lang="es-CR" sz="2400" dirty="0"/>
              </a:p>
              <a:p>
                <a:pPr marL="0" indent="0">
                  <a:buNone/>
                </a:pPr>
                <a:r>
                  <a:rPr lang="es-CR" sz="2800" dirty="0"/>
                  <a:t>Nótese que este resultado es favorable, dado que la pregunta o la suposición fue corroborada.</a:t>
                </a:r>
                <a:endParaRPr lang="es-CR" sz="2400" dirty="0"/>
              </a:p>
              <a:p>
                <a:endParaRPr lang="en-US" dirty="0"/>
              </a:p>
            </p:txBody>
          </p:sp>
        </mc:Choice>
        <mc:Fallback>
          <p:sp>
            <p:nvSpPr>
              <p:cNvPr id="3" name="Content Placeholder 2">
                <a:extLst>
                  <a:ext uri="{FF2B5EF4-FFF2-40B4-BE49-F238E27FC236}">
                    <a16:creationId xmlns:a16="http://schemas.microsoft.com/office/drawing/2014/main" id="{DFE734B5-D8D9-42CC-B6ED-E8DA9BBA9962}"/>
                  </a:ext>
                </a:extLst>
              </p:cNvPr>
              <p:cNvSpPr>
                <a:spLocks noGrp="1" noRot="1" noChangeAspect="1" noMove="1" noResize="1" noEditPoints="1" noAdjustHandles="1" noChangeArrowheads="1" noChangeShapeType="1" noTextEdit="1"/>
              </p:cNvSpPr>
              <p:nvPr>
                <p:ph sz="quarter" idx="1"/>
              </p:nvPr>
            </p:nvSpPr>
            <p:spPr>
              <a:xfrm>
                <a:off x="179512" y="1447800"/>
                <a:ext cx="8784976" cy="5077544"/>
              </a:xfrm>
              <a:blipFill>
                <a:blip r:embed="rId2"/>
                <a:stretch>
                  <a:fillRect l="-1387" t="-1322" r="-139" b="-1202"/>
                </a:stretch>
              </a:blipFill>
            </p:spPr>
            <p:txBody>
              <a:bodyPr/>
              <a:lstStyle/>
              <a:p>
                <a:r>
                  <a:rPr lang="en-US">
                    <a:noFill/>
                  </a:rPr>
                  <a:t> </a:t>
                </a:r>
              </a:p>
            </p:txBody>
          </p:sp>
        </mc:Fallback>
      </mc:AlternateContent>
      <p:sp>
        <p:nvSpPr>
          <p:cNvPr id="4" name="Title 1">
            <a:extLst>
              <a:ext uri="{FF2B5EF4-FFF2-40B4-BE49-F238E27FC236}">
                <a16:creationId xmlns:a16="http://schemas.microsoft.com/office/drawing/2014/main" id="{D1007BE3-BBD7-42C7-87A4-B09AB85D1F26}"/>
              </a:ext>
            </a:extLst>
          </p:cNvPr>
          <p:cNvSpPr txBox="1">
            <a:spLocks/>
          </p:cNvSpPr>
          <p:nvPr/>
        </p:nvSpPr>
        <p:spPr>
          <a:xfrm>
            <a:off x="0" y="44624"/>
            <a:ext cx="9144000" cy="792088"/>
          </a:xfrm>
          <a:prstGeom prst="rect">
            <a:avLst/>
          </a:prstGeom>
        </p:spPr>
        <p:txBody>
          <a:bodyPr bIns="91440" anchor="b" anchorCtr="0">
            <a:normAutofit/>
          </a:bodyPr>
          <a:lstStyle>
            <a:lvl1pPr algn="l" rtl="0" eaLnBrk="1" latinLnBrk="0" hangingPunct="1">
              <a:spcBef>
                <a:spcPct val="0"/>
              </a:spcBef>
              <a:buNone/>
              <a:defRPr kumimoji="0" sz="4000" kern="1200">
                <a:solidFill>
                  <a:schemeClr val="tx2"/>
                </a:solidFill>
                <a:latin typeface="+mj-lt"/>
                <a:ea typeface="+mj-ea"/>
                <a:cs typeface="+mj-cs"/>
              </a:defRPr>
            </a:lvl1pPr>
          </a:lstStyle>
          <a:p>
            <a:pPr algn="ctr"/>
            <a:r>
              <a:rPr lang="es-CR" dirty="0"/>
              <a:t>Prueba de Hipótesis: unilateral (D)</a:t>
            </a:r>
            <a:endParaRPr lang="en-US" dirty="0"/>
          </a:p>
        </p:txBody>
      </p:sp>
    </p:spTree>
    <p:extLst>
      <p:ext uri="{BB962C8B-B14F-4D97-AF65-F5344CB8AC3E}">
        <p14:creationId xmlns:p14="http://schemas.microsoft.com/office/powerpoint/2010/main" val="1202513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animEffect transition="in" filter="fade">
                                      <p:cBhvr>
                                        <p:cTn id="17"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98BE1C1-990C-4055-84FC-2C0949FBB432}"/>
              </a:ext>
            </a:extLst>
          </p:cNvPr>
          <p:cNvSpPr>
            <a:spLocks noGrp="1"/>
          </p:cNvSpPr>
          <p:nvPr>
            <p:ph type="title"/>
          </p:nvPr>
        </p:nvSpPr>
        <p:spPr>
          <a:xfrm>
            <a:off x="395536" y="44624"/>
            <a:ext cx="8424936" cy="936104"/>
          </a:xfrm>
        </p:spPr>
        <p:txBody>
          <a:bodyPr/>
          <a:lstStyle/>
          <a:p>
            <a:pPr algn="ctr"/>
            <a:r>
              <a:rPr lang="es-CR" dirty="0">
                <a:solidFill>
                  <a:schemeClr val="tx1"/>
                </a:solidFill>
              </a:rPr>
              <a:t>¿Qué se debe realizar?</a:t>
            </a:r>
            <a:endParaRPr lang="en-US" dirty="0">
              <a:solidFill>
                <a:schemeClr val="tx1"/>
              </a:solidFill>
            </a:endParaRPr>
          </a:p>
        </p:txBody>
      </p:sp>
      <p:pic>
        <p:nvPicPr>
          <p:cNvPr id="1026" name="Picture 2" descr="Banking Software Providers For Real-Time Banking Solution">
            <a:extLst>
              <a:ext uri="{FF2B5EF4-FFF2-40B4-BE49-F238E27FC236}">
                <a16:creationId xmlns:a16="http://schemas.microsoft.com/office/drawing/2014/main" id="{137AE059-5E66-44C6-BE18-BCC8FA2AD9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2160959"/>
            <a:ext cx="8064896" cy="32245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167280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F4295-7DBB-4F77-A604-D1C0281C9E02}"/>
              </a:ext>
            </a:extLst>
          </p:cNvPr>
          <p:cNvSpPr>
            <a:spLocks noGrp="1"/>
          </p:cNvSpPr>
          <p:nvPr>
            <p:ph type="title"/>
          </p:nvPr>
        </p:nvSpPr>
        <p:spPr>
          <a:xfrm>
            <a:off x="107504" y="1268760"/>
            <a:ext cx="8928992" cy="3312367"/>
          </a:xfrm>
        </p:spPr>
        <p:txBody>
          <a:bodyPr>
            <a:normAutofit/>
          </a:bodyPr>
          <a:lstStyle/>
          <a:p>
            <a:pPr algn="ctr"/>
            <a:r>
              <a:rPr lang="es-CR" dirty="0">
                <a:solidFill>
                  <a:schemeClr val="tx1"/>
                </a:solidFill>
              </a:rPr>
              <a:t>Hipótesis unilateral</a:t>
            </a:r>
            <a:br>
              <a:rPr lang="es-CR" dirty="0">
                <a:solidFill>
                  <a:schemeClr val="tx1"/>
                </a:solidFill>
              </a:rPr>
            </a:br>
            <a:br>
              <a:rPr lang="es-CR" dirty="0">
                <a:solidFill>
                  <a:schemeClr val="tx1"/>
                </a:solidFill>
              </a:rPr>
            </a:br>
            <a:r>
              <a:rPr lang="es-CR" dirty="0">
                <a:solidFill>
                  <a:schemeClr val="tx1"/>
                </a:solidFill>
              </a:rPr>
              <a:t>c) Los clientes pagan la deuda antes de 15 días vencido el plazo de cobro.</a:t>
            </a:r>
            <a:br>
              <a:rPr lang="en-US" sz="4000" dirty="0"/>
            </a:br>
            <a:endParaRPr lang="en-US" dirty="0">
              <a:solidFill>
                <a:schemeClr val="tx1"/>
              </a:solidFill>
            </a:endParaRPr>
          </a:p>
        </p:txBody>
      </p:sp>
    </p:spTree>
    <p:extLst>
      <p:ext uri="{BB962C8B-B14F-4D97-AF65-F5344CB8AC3E}">
        <p14:creationId xmlns:p14="http://schemas.microsoft.com/office/powerpoint/2010/main" val="2229186901"/>
      </p:ext>
    </p:extLst>
  </p:cSld>
  <p:clrMapOvr>
    <a:masterClrMapping/>
  </p:clrMapOvr>
  <p:transition spd="slow">
    <p:wipe/>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4843F86-59C3-45F6-8764-4E0C9AF709B2}"/>
              </a:ext>
            </a:extLst>
          </p:cNvPr>
          <p:cNvSpPr>
            <a:spLocks noGrp="1"/>
          </p:cNvSpPr>
          <p:nvPr>
            <p:ph sz="quarter" idx="1"/>
          </p:nvPr>
        </p:nvSpPr>
        <p:spPr/>
        <p:txBody>
          <a:bodyPr/>
          <a:lstStyle/>
          <a:p>
            <a:endParaRPr lang="en-US"/>
          </a:p>
        </p:txBody>
      </p:sp>
      <p:sp>
        <p:nvSpPr>
          <p:cNvPr id="4" name="Title 1">
            <a:extLst>
              <a:ext uri="{FF2B5EF4-FFF2-40B4-BE49-F238E27FC236}">
                <a16:creationId xmlns:a16="http://schemas.microsoft.com/office/drawing/2014/main" id="{1622DDD7-DEAE-438F-82EF-51E35CF94EB8}"/>
              </a:ext>
            </a:extLst>
          </p:cNvPr>
          <p:cNvSpPr>
            <a:spLocks noGrp="1"/>
          </p:cNvSpPr>
          <p:nvPr>
            <p:ph type="title"/>
          </p:nvPr>
        </p:nvSpPr>
        <p:spPr>
          <a:xfrm>
            <a:off x="107504" y="44624"/>
            <a:ext cx="9036496" cy="792088"/>
          </a:xfrm>
        </p:spPr>
        <p:txBody>
          <a:bodyPr>
            <a:normAutofit/>
          </a:bodyPr>
          <a:lstStyle/>
          <a:p>
            <a:pPr algn="ctr"/>
            <a:r>
              <a:rPr lang="es-CR" dirty="0"/>
              <a:t>Prueba de Hipótesis: bilateral</a:t>
            </a:r>
            <a:endParaRPr lang="en-US" dirty="0"/>
          </a:p>
        </p:txBody>
      </p:sp>
      <p:pic>
        <p:nvPicPr>
          <p:cNvPr id="6" name="Picture 2" descr="Imagen relacionada">
            <a:extLst>
              <a:ext uri="{FF2B5EF4-FFF2-40B4-BE49-F238E27FC236}">
                <a16:creationId xmlns:a16="http://schemas.microsoft.com/office/drawing/2014/main" id="{122663CF-ABD0-4773-B04C-9BF5936347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980728"/>
            <a:ext cx="9144000" cy="5904656"/>
          </a:xfrm>
          <a:prstGeom prst="rect">
            <a:avLst/>
          </a:prstGeom>
          <a:noFill/>
          <a:extLst>
            <a:ext uri="{909E8E84-426E-40DD-AFC4-6F175D3DCCD1}">
              <a14:hiddenFill xmlns:a14="http://schemas.microsoft.com/office/drawing/2010/main">
                <a:solidFill>
                  <a:srgbClr val="FFFFFF"/>
                </a:solidFill>
              </a14:hiddenFill>
            </a:ext>
          </a:extLst>
        </p:spPr>
      </p:pic>
      <p:sp>
        <p:nvSpPr>
          <p:cNvPr id="5" name="Elipse 4">
            <a:extLst>
              <a:ext uri="{FF2B5EF4-FFF2-40B4-BE49-F238E27FC236}">
                <a16:creationId xmlns:a16="http://schemas.microsoft.com/office/drawing/2014/main" id="{E9262DBF-95E8-4881-A258-7436D1DF6ED1}"/>
              </a:ext>
            </a:extLst>
          </p:cNvPr>
          <p:cNvSpPr/>
          <p:nvPr/>
        </p:nvSpPr>
        <p:spPr>
          <a:xfrm>
            <a:off x="1043608" y="3248980"/>
            <a:ext cx="864096" cy="1368152"/>
          </a:xfrm>
          <a:prstGeom prst="ellipse">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8930174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AA447C2-B111-44F9-B2C6-E6170811DBD1}"/>
                  </a:ext>
                </a:extLst>
              </p:cNvPr>
              <p:cNvSpPr>
                <a:spLocks noGrp="1"/>
              </p:cNvSpPr>
              <p:nvPr>
                <p:ph sz="quarter" idx="1"/>
              </p:nvPr>
            </p:nvSpPr>
            <p:spPr>
              <a:xfrm>
                <a:off x="179512" y="792088"/>
                <a:ext cx="7772400" cy="6065912"/>
              </a:xfrm>
            </p:spPr>
            <p:txBody>
              <a:bodyPr>
                <a:normAutofit fontScale="92500" lnSpcReduction="10000"/>
              </a:bodyPr>
              <a:lstStyle/>
              <a:p>
                <a:pPr marL="514350" lvl="0" indent="-514350">
                  <a:buFont typeface="+mj-lt"/>
                  <a:buAutoNum type="arabicPeriod"/>
                </a:pPr>
                <a:r>
                  <a:rPr lang="es-CR" dirty="0"/>
                  <a:t>Datos.</a:t>
                </a:r>
                <a:endParaRPr lang="en-US" dirty="0"/>
              </a:p>
              <a:p>
                <a:pPr marL="514350" lvl="0" indent="-514350">
                  <a:buFont typeface="+mj-lt"/>
                  <a:buAutoNum type="arabicPeriod"/>
                </a:pPr>
                <a:r>
                  <a:rPr lang="es-CR" dirty="0"/>
                  <a:t>Supuestos.</a:t>
                </a:r>
                <a:endParaRPr lang="en-US" dirty="0"/>
              </a:p>
              <a:p>
                <a:pPr marL="514350" lvl="0" indent="-514350">
                  <a:buFont typeface="+mj-lt"/>
                  <a:buAutoNum type="arabicPeriod"/>
                </a:pPr>
                <a:r>
                  <a:rPr lang="es-CR" dirty="0"/>
                  <a:t>Hipótesis.</a:t>
                </a:r>
                <a:endParaRPr lang="en-US" dirty="0"/>
              </a:p>
              <a:p>
                <a:pPr marL="514350" lvl="0" indent="-514350">
                  <a:buFont typeface="+mj-lt"/>
                  <a:buAutoNum type="arabicPeriod"/>
                </a:pPr>
                <a:r>
                  <a:rPr lang="es-CR" dirty="0"/>
                  <a:t>Estadística de prueba.</a:t>
                </a:r>
                <a:endParaRPr lang="en-US" dirty="0"/>
              </a:p>
              <a:p>
                <a:pPr marL="514350" lvl="0" indent="-514350">
                  <a:buFont typeface="+mj-lt"/>
                  <a:buAutoNum type="arabicPeriod"/>
                </a:pPr>
                <a:r>
                  <a:rPr lang="es-CR" dirty="0"/>
                  <a:t>Distribución de la Estadística de prueba.</a:t>
                </a:r>
                <a:endParaRPr lang="en-US" dirty="0"/>
              </a:p>
              <a:p>
                <a:pPr marL="514350" lvl="0" indent="-514350">
                  <a:buFont typeface="+mj-lt"/>
                  <a:buAutoNum type="arabicPeriod"/>
                </a:pPr>
                <a:r>
                  <a:rPr lang="es-CR" dirty="0"/>
                  <a:t>Regla de decisión.</a:t>
                </a:r>
                <a:endParaRPr lang="en-US" dirty="0"/>
              </a:p>
              <a:p>
                <a:pPr marL="777240" lvl="1" indent="-457200">
                  <a:buFont typeface="+mj-lt"/>
                  <a:buAutoNum type="alphaLcPeriod"/>
                </a:pPr>
                <a:r>
                  <a:rPr lang="es-CR" sz="2200" dirty="0"/>
                  <a:t>Valor calculado vs. valor teórico de la distribución.</a:t>
                </a:r>
                <a:endParaRPr lang="en-US" sz="2200" dirty="0"/>
              </a:p>
              <a:p>
                <a:pPr marL="777240" lvl="1" indent="-457200">
                  <a:buFont typeface="+mj-lt"/>
                  <a:buAutoNum type="alphaLcPeriod"/>
                </a:pPr>
                <a:r>
                  <a:rPr lang="es-CR" sz="2200" dirty="0"/>
                  <a:t>Valor de </a:t>
                </a:r>
                <a14:m>
                  <m:oMath xmlns:m="http://schemas.openxmlformats.org/officeDocument/2006/math">
                    <m:r>
                      <a:rPr lang="es-CR" sz="2200" i="1">
                        <a:latin typeface="Cambria Math" panose="02040503050406030204" pitchFamily="18" charset="0"/>
                      </a:rPr>
                      <m:t>𝑝</m:t>
                    </m:r>
                  </m:oMath>
                </a14:m>
                <a:r>
                  <a:rPr lang="es-CR" sz="2200" dirty="0"/>
                  <a:t> o la significancia (</a:t>
                </a:r>
                <a:r>
                  <a:rPr lang="es-CR" sz="2200" i="1" dirty="0"/>
                  <a:t>p-</a:t>
                </a:r>
                <a:r>
                  <a:rPr lang="es-CR" sz="2200" i="1" dirty="0" err="1"/>
                  <a:t>value</a:t>
                </a:r>
                <a:r>
                  <a:rPr lang="es-CR" sz="2200" dirty="0"/>
                  <a:t>). </a:t>
                </a:r>
                <a:endParaRPr lang="en-US" sz="2200" dirty="0"/>
              </a:p>
              <a:p>
                <a:pPr marL="514350" lvl="0" indent="-514350">
                  <a:buFont typeface="+mj-lt"/>
                  <a:buAutoNum type="arabicPeriod"/>
                </a:pPr>
                <a:r>
                  <a:rPr lang="es-CR" dirty="0"/>
                  <a:t>Cálculo de la estadística de prueba.</a:t>
                </a:r>
                <a:endParaRPr lang="en-US" dirty="0"/>
              </a:p>
              <a:p>
                <a:pPr marL="514350" lvl="0" indent="-514350">
                  <a:buFont typeface="+mj-lt"/>
                  <a:buAutoNum type="arabicPeriod"/>
                </a:pPr>
                <a:r>
                  <a:rPr lang="es-CR" dirty="0"/>
                  <a:t>Decisión estadística.</a:t>
                </a:r>
                <a:endParaRPr lang="en-US" dirty="0"/>
              </a:p>
              <a:p>
                <a:pPr marL="777240" lvl="1" indent="-457200">
                  <a:buFont typeface="+mj-lt"/>
                  <a:buAutoNum type="alphaLcPeriod"/>
                </a:pPr>
                <a:r>
                  <a:rPr lang="es-CR" sz="2200" dirty="0"/>
                  <a:t>Valor calculado vs. valor teórico de la distribución.</a:t>
                </a:r>
                <a:endParaRPr lang="en-US" sz="2200" dirty="0"/>
              </a:p>
              <a:p>
                <a:pPr marL="777240" lvl="1" indent="-457200">
                  <a:buFont typeface="+mj-lt"/>
                  <a:buAutoNum type="alphaLcPeriod"/>
                </a:pPr>
                <a:r>
                  <a:rPr lang="es-CR" sz="2200" dirty="0"/>
                  <a:t>Valor de </a:t>
                </a:r>
                <a14:m>
                  <m:oMath xmlns:m="http://schemas.openxmlformats.org/officeDocument/2006/math">
                    <m:r>
                      <a:rPr lang="es-CR" sz="2200" i="1">
                        <a:latin typeface="Cambria Math" panose="02040503050406030204" pitchFamily="18" charset="0"/>
                      </a:rPr>
                      <m:t>𝑝</m:t>
                    </m:r>
                  </m:oMath>
                </a14:m>
                <a:r>
                  <a:rPr lang="es-CR" sz="2200" dirty="0"/>
                  <a:t> o la significancia (</a:t>
                </a:r>
                <a:r>
                  <a:rPr lang="es-CR" sz="2200" i="1" dirty="0"/>
                  <a:t>p-</a:t>
                </a:r>
                <a:r>
                  <a:rPr lang="es-CR" sz="2200" i="1" dirty="0" err="1"/>
                  <a:t>value</a:t>
                </a:r>
                <a:r>
                  <a:rPr lang="es-CR" sz="2200" dirty="0"/>
                  <a:t>).</a:t>
                </a:r>
                <a:endParaRPr lang="en-US" sz="2200" dirty="0"/>
              </a:p>
              <a:p>
                <a:pPr marL="514350" lvl="0" indent="-514350">
                  <a:buFont typeface="+mj-lt"/>
                  <a:buAutoNum type="arabicPeriod"/>
                </a:pPr>
                <a:r>
                  <a:rPr lang="es-CR" dirty="0"/>
                  <a:t>Conclusión.</a:t>
                </a:r>
                <a:endParaRPr lang="en-US" dirty="0"/>
              </a:p>
              <a:p>
                <a:pPr marL="777240" lvl="1" indent="-457200">
                  <a:buFont typeface="+mj-lt"/>
                  <a:buAutoNum type="alphaLcPeriod"/>
                </a:pPr>
                <a:r>
                  <a:rPr lang="es-CR" sz="2200" dirty="0"/>
                  <a:t>Conclusión estadística.</a:t>
                </a:r>
                <a:endParaRPr lang="en-US" sz="2200" dirty="0"/>
              </a:p>
              <a:p>
                <a:pPr marL="777240" lvl="1" indent="-457200">
                  <a:buFont typeface="+mj-lt"/>
                  <a:buAutoNum type="alphaLcPeriod"/>
                </a:pPr>
                <a:r>
                  <a:rPr lang="es-CR" sz="2200" dirty="0"/>
                  <a:t>Conclusión del problema.</a:t>
                </a:r>
                <a:endParaRPr lang="en-US" sz="2200" dirty="0"/>
              </a:p>
              <a:p>
                <a:endParaRPr lang="en-US" dirty="0"/>
              </a:p>
            </p:txBody>
          </p:sp>
        </mc:Choice>
        <mc:Fallback xmlns="">
          <p:sp>
            <p:nvSpPr>
              <p:cNvPr id="3" name="Content Placeholder 2">
                <a:extLst>
                  <a:ext uri="{FF2B5EF4-FFF2-40B4-BE49-F238E27FC236}">
                    <a16:creationId xmlns:a16="http://schemas.microsoft.com/office/drawing/2014/main" id="{1AA447C2-B111-44F9-B2C6-E6170811DBD1}"/>
                  </a:ext>
                </a:extLst>
              </p:cNvPr>
              <p:cNvSpPr>
                <a:spLocks noGrp="1" noRot="1" noChangeAspect="1" noMove="1" noResize="1" noEditPoints="1" noAdjustHandles="1" noChangeArrowheads="1" noChangeShapeType="1" noTextEdit="1"/>
              </p:cNvSpPr>
              <p:nvPr>
                <p:ph sz="quarter" idx="1"/>
              </p:nvPr>
            </p:nvSpPr>
            <p:spPr>
              <a:xfrm>
                <a:off x="179512" y="792088"/>
                <a:ext cx="7772400" cy="6065912"/>
              </a:xfrm>
              <a:blipFill>
                <a:blip r:embed="rId2"/>
                <a:stretch>
                  <a:fillRect l="-706" t="-1307"/>
                </a:stretch>
              </a:blipFill>
            </p:spPr>
            <p:txBody>
              <a:bodyPr/>
              <a:lstStyle/>
              <a:p>
                <a:r>
                  <a:rPr lang="en-US">
                    <a:noFill/>
                  </a:rPr>
                  <a:t> </a:t>
                </a:r>
              </a:p>
            </p:txBody>
          </p:sp>
        </mc:Fallback>
      </mc:AlternateContent>
      <p:sp>
        <p:nvSpPr>
          <p:cNvPr id="5" name="Title 1">
            <a:extLst>
              <a:ext uri="{FF2B5EF4-FFF2-40B4-BE49-F238E27FC236}">
                <a16:creationId xmlns:a16="http://schemas.microsoft.com/office/drawing/2014/main" id="{374A9122-EF11-44EC-AF94-9B38CFB4E4D6}"/>
              </a:ext>
            </a:extLst>
          </p:cNvPr>
          <p:cNvSpPr txBox="1">
            <a:spLocks/>
          </p:cNvSpPr>
          <p:nvPr/>
        </p:nvSpPr>
        <p:spPr>
          <a:xfrm>
            <a:off x="0" y="44624"/>
            <a:ext cx="9144000" cy="792088"/>
          </a:xfrm>
          <a:prstGeom prst="rect">
            <a:avLst/>
          </a:prstGeom>
        </p:spPr>
        <p:txBody>
          <a:bodyPr bIns="91440" anchor="b" anchorCtr="0">
            <a:normAutofit/>
          </a:bodyPr>
          <a:lstStyle>
            <a:lvl1pPr algn="l" rtl="0" eaLnBrk="1" latinLnBrk="0" hangingPunct="1">
              <a:spcBef>
                <a:spcPct val="0"/>
              </a:spcBef>
              <a:buNone/>
              <a:defRPr kumimoji="0" sz="4000" kern="1200">
                <a:solidFill>
                  <a:schemeClr val="tx2"/>
                </a:solidFill>
                <a:latin typeface="+mj-lt"/>
                <a:ea typeface="+mj-ea"/>
                <a:cs typeface="+mj-cs"/>
              </a:defRPr>
            </a:lvl1pPr>
          </a:lstStyle>
          <a:p>
            <a:pPr algn="ctr"/>
            <a:r>
              <a:rPr lang="es-CR" dirty="0"/>
              <a:t>Prueba de Hipótesis: bilateral</a:t>
            </a:r>
            <a:endParaRPr lang="en-US" dirty="0"/>
          </a:p>
        </p:txBody>
      </p:sp>
      <p:cxnSp>
        <p:nvCxnSpPr>
          <p:cNvPr id="8" name="Straight Connector 7">
            <a:extLst>
              <a:ext uri="{FF2B5EF4-FFF2-40B4-BE49-F238E27FC236}">
                <a16:creationId xmlns:a16="http://schemas.microsoft.com/office/drawing/2014/main" id="{E932219F-8A78-40F9-90AE-C8F9691864A8}"/>
              </a:ext>
            </a:extLst>
          </p:cNvPr>
          <p:cNvCxnSpPr>
            <a:cxnSpLocks/>
          </p:cNvCxnSpPr>
          <p:nvPr/>
        </p:nvCxnSpPr>
        <p:spPr>
          <a:xfrm>
            <a:off x="179512" y="836712"/>
            <a:ext cx="6624736" cy="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0" name="Straight Connector 9">
            <a:extLst>
              <a:ext uri="{FF2B5EF4-FFF2-40B4-BE49-F238E27FC236}">
                <a16:creationId xmlns:a16="http://schemas.microsoft.com/office/drawing/2014/main" id="{A7E1804C-4B62-4E66-B09B-52414A80B490}"/>
              </a:ext>
            </a:extLst>
          </p:cNvPr>
          <p:cNvCxnSpPr>
            <a:cxnSpLocks/>
          </p:cNvCxnSpPr>
          <p:nvPr/>
        </p:nvCxnSpPr>
        <p:spPr>
          <a:xfrm>
            <a:off x="179512" y="3861048"/>
            <a:ext cx="6624736" cy="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 name="Straight Connector 10">
            <a:extLst>
              <a:ext uri="{FF2B5EF4-FFF2-40B4-BE49-F238E27FC236}">
                <a16:creationId xmlns:a16="http://schemas.microsoft.com/office/drawing/2014/main" id="{1B8916BF-5CFD-40B0-860B-5C01E3880356}"/>
              </a:ext>
            </a:extLst>
          </p:cNvPr>
          <p:cNvCxnSpPr>
            <a:cxnSpLocks/>
          </p:cNvCxnSpPr>
          <p:nvPr/>
        </p:nvCxnSpPr>
        <p:spPr>
          <a:xfrm>
            <a:off x="179512" y="5373216"/>
            <a:ext cx="6624736" cy="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2" name="Straight Connector 11">
            <a:extLst>
              <a:ext uri="{FF2B5EF4-FFF2-40B4-BE49-F238E27FC236}">
                <a16:creationId xmlns:a16="http://schemas.microsoft.com/office/drawing/2014/main" id="{B9B59E3E-1AC0-4BAF-955F-89819E303173}"/>
              </a:ext>
            </a:extLst>
          </p:cNvPr>
          <p:cNvCxnSpPr>
            <a:cxnSpLocks/>
          </p:cNvCxnSpPr>
          <p:nvPr/>
        </p:nvCxnSpPr>
        <p:spPr>
          <a:xfrm flipV="1">
            <a:off x="179512" y="6309320"/>
            <a:ext cx="6624736" cy="72008"/>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4" name="Right Brace 13">
            <a:extLst>
              <a:ext uri="{FF2B5EF4-FFF2-40B4-BE49-F238E27FC236}">
                <a16:creationId xmlns:a16="http://schemas.microsoft.com/office/drawing/2014/main" id="{D27A1882-E804-4FC7-98C7-2E269B445F91}"/>
              </a:ext>
            </a:extLst>
          </p:cNvPr>
          <p:cNvSpPr/>
          <p:nvPr/>
        </p:nvSpPr>
        <p:spPr>
          <a:xfrm>
            <a:off x="6732240" y="908720"/>
            <a:ext cx="283568" cy="2880320"/>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5" name="Right Brace 14">
            <a:extLst>
              <a:ext uri="{FF2B5EF4-FFF2-40B4-BE49-F238E27FC236}">
                <a16:creationId xmlns:a16="http://schemas.microsoft.com/office/drawing/2014/main" id="{F4AF43F3-058A-4611-8ED7-AC35A09551BE}"/>
              </a:ext>
            </a:extLst>
          </p:cNvPr>
          <p:cNvSpPr/>
          <p:nvPr/>
        </p:nvSpPr>
        <p:spPr>
          <a:xfrm>
            <a:off x="6741168" y="3933056"/>
            <a:ext cx="279104" cy="1368152"/>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6" name="Right Brace 15">
            <a:extLst>
              <a:ext uri="{FF2B5EF4-FFF2-40B4-BE49-F238E27FC236}">
                <a16:creationId xmlns:a16="http://schemas.microsoft.com/office/drawing/2014/main" id="{1C7CE372-C924-4BD2-BB1E-9A3D1BDF143B}"/>
              </a:ext>
            </a:extLst>
          </p:cNvPr>
          <p:cNvSpPr/>
          <p:nvPr/>
        </p:nvSpPr>
        <p:spPr>
          <a:xfrm>
            <a:off x="6732240" y="5445224"/>
            <a:ext cx="274640" cy="792088"/>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6" name="Rectangle: Rounded Corners 25">
            <a:extLst>
              <a:ext uri="{FF2B5EF4-FFF2-40B4-BE49-F238E27FC236}">
                <a16:creationId xmlns:a16="http://schemas.microsoft.com/office/drawing/2014/main" id="{4BD780F1-55AB-4F62-9113-838C5D343B0E}"/>
              </a:ext>
            </a:extLst>
          </p:cNvPr>
          <p:cNvSpPr/>
          <p:nvPr/>
        </p:nvSpPr>
        <p:spPr>
          <a:xfrm>
            <a:off x="7092280" y="1916832"/>
            <a:ext cx="1944216" cy="792088"/>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Delimitación de la PH</a:t>
            </a:r>
            <a:endParaRPr lang="en-US" dirty="0"/>
          </a:p>
        </p:txBody>
      </p:sp>
      <p:sp>
        <p:nvSpPr>
          <p:cNvPr id="27" name="Rectangle: Rounded Corners 26">
            <a:extLst>
              <a:ext uri="{FF2B5EF4-FFF2-40B4-BE49-F238E27FC236}">
                <a16:creationId xmlns:a16="http://schemas.microsoft.com/office/drawing/2014/main" id="{FA87DB50-18ED-4493-B53C-D530392E5126}"/>
              </a:ext>
            </a:extLst>
          </p:cNvPr>
          <p:cNvSpPr/>
          <p:nvPr/>
        </p:nvSpPr>
        <p:spPr>
          <a:xfrm>
            <a:off x="7092280" y="4221088"/>
            <a:ext cx="1944216" cy="792088"/>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Resolución de la PH</a:t>
            </a:r>
            <a:endParaRPr lang="en-US" dirty="0"/>
          </a:p>
        </p:txBody>
      </p:sp>
      <p:sp>
        <p:nvSpPr>
          <p:cNvPr id="28" name="Rectangle: Rounded Corners 27">
            <a:extLst>
              <a:ext uri="{FF2B5EF4-FFF2-40B4-BE49-F238E27FC236}">
                <a16:creationId xmlns:a16="http://schemas.microsoft.com/office/drawing/2014/main" id="{D065F11A-3C9F-4F0D-A46C-2737B794D4F2}"/>
              </a:ext>
            </a:extLst>
          </p:cNvPr>
          <p:cNvSpPr/>
          <p:nvPr/>
        </p:nvSpPr>
        <p:spPr>
          <a:xfrm>
            <a:off x="7092280" y="5445224"/>
            <a:ext cx="1944216" cy="792088"/>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Conclusión de la PH</a:t>
            </a:r>
            <a:endParaRPr lang="en-US" dirty="0"/>
          </a:p>
        </p:txBody>
      </p:sp>
    </p:spTree>
    <p:extLst>
      <p:ext uri="{BB962C8B-B14F-4D97-AF65-F5344CB8AC3E}">
        <p14:creationId xmlns:p14="http://schemas.microsoft.com/office/powerpoint/2010/main" val="2280374776"/>
      </p:ext>
    </p:extLst>
  </p:cSld>
  <p:clrMapOvr>
    <a:masterClrMapping/>
  </p:clrMapOvr>
  <p:transition spd="slow">
    <p:wipe/>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AA447C2-B111-44F9-B2C6-E6170811DBD1}"/>
                  </a:ext>
                </a:extLst>
              </p:cNvPr>
              <p:cNvSpPr>
                <a:spLocks noGrp="1"/>
              </p:cNvSpPr>
              <p:nvPr>
                <p:ph sz="quarter" idx="1"/>
              </p:nvPr>
            </p:nvSpPr>
            <p:spPr>
              <a:xfrm>
                <a:off x="179512" y="792088"/>
                <a:ext cx="7772400" cy="6065912"/>
              </a:xfrm>
            </p:spPr>
            <p:txBody>
              <a:bodyPr>
                <a:normAutofit fontScale="92500" lnSpcReduction="10000"/>
              </a:bodyPr>
              <a:lstStyle/>
              <a:p>
                <a:pPr marL="514350" lvl="0" indent="-514350">
                  <a:buFont typeface="+mj-lt"/>
                  <a:buAutoNum type="arabicPeriod"/>
                </a:pPr>
                <a:r>
                  <a:rPr lang="es-CR" dirty="0"/>
                  <a:t>Datos.</a:t>
                </a:r>
                <a:endParaRPr lang="en-US" dirty="0"/>
              </a:p>
              <a:p>
                <a:pPr marL="514350" lvl="0" indent="-514350">
                  <a:buFont typeface="+mj-lt"/>
                  <a:buAutoNum type="arabicPeriod"/>
                </a:pPr>
                <a:r>
                  <a:rPr lang="es-CR" dirty="0"/>
                  <a:t>Supuestos.</a:t>
                </a:r>
                <a:endParaRPr lang="en-US" dirty="0"/>
              </a:p>
              <a:p>
                <a:pPr marL="514350" lvl="0" indent="-514350">
                  <a:buFont typeface="+mj-lt"/>
                  <a:buAutoNum type="arabicPeriod"/>
                </a:pPr>
                <a:r>
                  <a:rPr lang="es-CR" dirty="0"/>
                  <a:t>Hipótesis.</a:t>
                </a:r>
                <a:endParaRPr lang="en-US" dirty="0"/>
              </a:p>
              <a:p>
                <a:pPr marL="514350" lvl="0" indent="-514350">
                  <a:buFont typeface="+mj-lt"/>
                  <a:buAutoNum type="arabicPeriod"/>
                </a:pPr>
                <a:r>
                  <a:rPr lang="es-CR" dirty="0"/>
                  <a:t>Estadística de prueba.</a:t>
                </a:r>
                <a:endParaRPr lang="en-US" dirty="0"/>
              </a:p>
              <a:p>
                <a:pPr marL="514350" lvl="0" indent="-514350">
                  <a:buFont typeface="+mj-lt"/>
                  <a:buAutoNum type="arabicPeriod"/>
                </a:pPr>
                <a:r>
                  <a:rPr lang="es-CR" dirty="0"/>
                  <a:t>Distribución de la Estadística de prueba.</a:t>
                </a:r>
                <a:endParaRPr lang="en-US" dirty="0"/>
              </a:p>
              <a:p>
                <a:pPr marL="514350" lvl="0" indent="-514350">
                  <a:buFont typeface="+mj-lt"/>
                  <a:buAutoNum type="arabicPeriod"/>
                </a:pPr>
                <a:r>
                  <a:rPr lang="es-CR" dirty="0"/>
                  <a:t>Regla de decisión.</a:t>
                </a:r>
                <a:endParaRPr lang="en-US" dirty="0"/>
              </a:p>
              <a:p>
                <a:pPr marL="777240" lvl="1" indent="-457200">
                  <a:buFont typeface="+mj-lt"/>
                  <a:buAutoNum type="alphaLcPeriod"/>
                </a:pPr>
                <a:r>
                  <a:rPr lang="es-CR" sz="2200" dirty="0"/>
                  <a:t>Valor calculado vs. valor teórico de la distribución.</a:t>
                </a:r>
                <a:endParaRPr lang="en-US" sz="2200" dirty="0"/>
              </a:p>
              <a:p>
                <a:pPr marL="777240" lvl="1" indent="-457200">
                  <a:buFont typeface="+mj-lt"/>
                  <a:buAutoNum type="alphaLcPeriod"/>
                </a:pPr>
                <a:r>
                  <a:rPr lang="es-CR" sz="2200" dirty="0"/>
                  <a:t>Valor de </a:t>
                </a:r>
                <a14:m>
                  <m:oMath xmlns:m="http://schemas.openxmlformats.org/officeDocument/2006/math">
                    <m:r>
                      <a:rPr lang="es-CR" sz="2200" i="1">
                        <a:latin typeface="Cambria Math" panose="02040503050406030204" pitchFamily="18" charset="0"/>
                      </a:rPr>
                      <m:t>𝑝</m:t>
                    </m:r>
                  </m:oMath>
                </a14:m>
                <a:r>
                  <a:rPr lang="es-CR" sz="2200" dirty="0"/>
                  <a:t> o la significancia (</a:t>
                </a:r>
                <a:r>
                  <a:rPr lang="es-CR" sz="2200" i="1" dirty="0"/>
                  <a:t>p-</a:t>
                </a:r>
                <a:r>
                  <a:rPr lang="es-CR" sz="2200" i="1" dirty="0" err="1"/>
                  <a:t>value</a:t>
                </a:r>
                <a:r>
                  <a:rPr lang="es-CR" sz="2200" dirty="0"/>
                  <a:t>). </a:t>
                </a:r>
                <a:endParaRPr lang="en-US" sz="2200" dirty="0"/>
              </a:p>
              <a:p>
                <a:pPr marL="514350" lvl="0" indent="-514350">
                  <a:buFont typeface="+mj-lt"/>
                  <a:buAutoNum type="arabicPeriod"/>
                </a:pPr>
                <a:r>
                  <a:rPr lang="es-CR" dirty="0"/>
                  <a:t>Cálculo de la estadística de prueba.</a:t>
                </a:r>
                <a:endParaRPr lang="en-US" dirty="0"/>
              </a:p>
              <a:p>
                <a:pPr marL="514350" lvl="0" indent="-514350">
                  <a:buFont typeface="+mj-lt"/>
                  <a:buAutoNum type="arabicPeriod"/>
                </a:pPr>
                <a:r>
                  <a:rPr lang="es-CR" dirty="0"/>
                  <a:t>Decisión estadística.</a:t>
                </a:r>
                <a:endParaRPr lang="en-US" dirty="0"/>
              </a:p>
              <a:p>
                <a:pPr marL="777240" lvl="1" indent="-457200">
                  <a:buFont typeface="+mj-lt"/>
                  <a:buAutoNum type="alphaLcPeriod"/>
                </a:pPr>
                <a:r>
                  <a:rPr lang="es-CR" sz="2200" dirty="0"/>
                  <a:t>Valor calculado vs. valor teórico de la distribución.</a:t>
                </a:r>
                <a:endParaRPr lang="en-US" sz="2200" dirty="0"/>
              </a:p>
              <a:p>
                <a:pPr marL="777240" lvl="1" indent="-457200">
                  <a:buFont typeface="+mj-lt"/>
                  <a:buAutoNum type="alphaLcPeriod"/>
                </a:pPr>
                <a:r>
                  <a:rPr lang="es-CR" sz="2200" dirty="0"/>
                  <a:t>Valor de </a:t>
                </a:r>
                <a14:m>
                  <m:oMath xmlns:m="http://schemas.openxmlformats.org/officeDocument/2006/math">
                    <m:r>
                      <a:rPr lang="es-CR" sz="2200" i="1">
                        <a:latin typeface="Cambria Math" panose="02040503050406030204" pitchFamily="18" charset="0"/>
                      </a:rPr>
                      <m:t>𝑝</m:t>
                    </m:r>
                  </m:oMath>
                </a14:m>
                <a:r>
                  <a:rPr lang="es-CR" sz="2200" dirty="0"/>
                  <a:t> o la significancia (</a:t>
                </a:r>
                <a:r>
                  <a:rPr lang="es-CR" sz="2200" i="1" dirty="0"/>
                  <a:t>p-</a:t>
                </a:r>
                <a:r>
                  <a:rPr lang="es-CR" sz="2200" i="1" dirty="0" err="1"/>
                  <a:t>value</a:t>
                </a:r>
                <a:r>
                  <a:rPr lang="es-CR" sz="2200" dirty="0"/>
                  <a:t>).</a:t>
                </a:r>
                <a:endParaRPr lang="en-US" sz="2200" dirty="0"/>
              </a:p>
              <a:p>
                <a:pPr marL="514350" lvl="0" indent="-514350">
                  <a:buFont typeface="+mj-lt"/>
                  <a:buAutoNum type="arabicPeriod"/>
                </a:pPr>
                <a:r>
                  <a:rPr lang="es-CR" dirty="0"/>
                  <a:t>Conclusión.</a:t>
                </a:r>
                <a:endParaRPr lang="en-US" dirty="0"/>
              </a:p>
              <a:p>
                <a:pPr marL="777240" lvl="1" indent="-457200">
                  <a:buFont typeface="+mj-lt"/>
                  <a:buAutoNum type="alphaLcPeriod"/>
                </a:pPr>
                <a:r>
                  <a:rPr lang="es-CR" sz="2200" dirty="0"/>
                  <a:t>Conclusión estadística.</a:t>
                </a:r>
                <a:endParaRPr lang="en-US" sz="2200" dirty="0"/>
              </a:p>
              <a:p>
                <a:pPr marL="777240" lvl="1" indent="-457200">
                  <a:buFont typeface="+mj-lt"/>
                  <a:buAutoNum type="alphaLcPeriod"/>
                </a:pPr>
                <a:r>
                  <a:rPr lang="es-CR" sz="2200" dirty="0"/>
                  <a:t>Conclusión del problema.</a:t>
                </a:r>
                <a:endParaRPr lang="en-US" sz="2200" dirty="0"/>
              </a:p>
              <a:p>
                <a:endParaRPr lang="en-US" dirty="0"/>
              </a:p>
            </p:txBody>
          </p:sp>
        </mc:Choice>
        <mc:Fallback xmlns="">
          <p:sp>
            <p:nvSpPr>
              <p:cNvPr id="3" name="Content Placeholder 2">
                <a:extLst>
                  <a:ext uri="{FF2B5EF4-FFF2-40B4-BE49-F238E27FC236}">
                    <a16:creationId xmlns:a16="http://schemas.microsoft.com/office/drawing/2014/main" id="{1AA447C2-B111-44F9-B2C6-E6170811DBD1}"/>
                  </a:ext>
                </a:extLst>
              </p:cNvPr>
              <p:cNvSpPr>
                <a:spLocks noGrp="1" noRot="1" noChangeAspect="1" noMove="1" noResize="1" noEditPoints="1" noAdjustHandles="1" noChangeArrowheads="1" noChangeShapeType="1" noTextEdit="1"/>
              </p:cNvSpPr>
              <p:nvPr>
                <p:ph sz="quarter" idx="1"/>
              </p:nvPr>
            </p:nvSpPr>
            <p:spPr>
              <a:xfrm>
                <a:off x="179512" y="792088"/>
                <a:ext cx="7772400" cy="6065912"/>
              </a:xfrm>
              <a:blipFill>
                <a:blip r:embed="rId2"/>
                <a:stretch>
                  <a:fillRect l="-706" t="-1307"/>
                </a:stretch>
              </a:blipFill>
            </p:spPr>
            <p:txBody>
              <a:bodyPr/>
              <a:lstStyle/>
              <a:p>
                <a:r>
                  <a:rPr lang="en-US">
                    <a:noFill/>
                  </a:rPr>
                  <a:t> </a:t>
                </a:r>
              </a:p>
            </p:txBody>
          </p:sp>
        </mc:Fallback>
      </mc:AlternateContent>
      <p:sp>
        <p:nvSpPr>
          <p:cNvPr id="5" name="Title 1">
            <a:extLst>
              <a:ext uri="{FF2B5EF4-FFF2-40B4-BE49-F238E27FC236}">
                <a16:creationId xmlns:a16="http://schemas.microsoft.com/office/drawing/2014/main" id="{374A9122-EF11-44EC-AF94-9B38CFB4E4D6}"/>
              </a:ext>
            </a:extLst>
          </p:cNvPr>
          <p:cNvSpPr txBox="1">
            <a:spLocks/>
          </p:cNvSpPr>
          <p:nvPr/>
        </p:nvSpPr>
        <p:spPr>
          <a:xfrm>
            <a:off x="0" y="44624"/>
            <a:ext cx="9144000" cy="792088"/>
          </a:xfrm>
          <a:prstGeom prst="rect">
            <a:avLst/>
          </a:prstGeom>
        </p:spPr>
        <p:txBody>
          <a:bodyPr bIns="91440" anchor="b" anchorCtr="0">
            <a:normAutofit/>
          </a:bodyPr>
          <a:lstStyle>
            <a:lvl1pPr algn="l" rtl="0" eaLnBrk="1" latinLnBrk="0" hangingPunct="1">
              <a:spcBef>
                <a:spcPct val="0"/>
              </a:spcBef>
              <a:buNone/>
              <a:defRPr kumimoji="0" sz="4000" kern="1200">
                <a:solidFill>
                  <a:schemeClr val="tx2"/>
                </a:solidFill>
                <a:latin typeface="+mj-lt"/>
                <a:ea typeface="+mj-ea"/>
                <a:cs typeface="+mj-cs"/>
              </a:defRPr>
            </a:lvl1pPr>
          </a:lstStyle>
          <a:p>
            <a:pPr algn="ctr"/>
            <a:r>
              <a:rPr lang="es-CR" dirty="0"/>
              <a:t>Prueba de Hipótesis: bilateral</a:t>
            </a:r>
            <a:endParaRPr lang="en-US" dirty="0"/>
          </a:p>
        </p:txBody>
      </p:sp>
      <p:cxnSp>
        <p:nvCxnSpPr>
          <p:cNvPr id="8" name="Straight Connector 7">
            <a:extLst>
              <a:ext uri="{FF2B5EF4-FFF2-40B4-BE49-F238E27FC236}">
                <a16:creationId xmlns:a16="http://schemas.microsoft.com/office/drawing/2014/main" id="{E932219F-8A78-40F9-90AE-C8F9691864A8}"/>
              </a:ext>
            </a:extLst>
          </p:cNvPr>
          <p:cNvCxnSpPr>
            <a:cxnSpLocks/>
          </p:cNvCxnSpPr>
          <p:nvPr/>
        </p:nvCxnSpPr>
        <p:spPr>
          <a:xfrm>
            <a:off x="179512" y="836712"/>
            <a:ext cx="6624736" cy="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0" name="Straight Connector 9">
            <a:extLst>
              <a:ext uri="{FF2B5EF4-FFF2-40B4-BE49-F238E27FC236}">
                <a16:creationId xmlns:a16="http://schemas.microsoft.com/office/drawing/2014/main" id="{A7E1804C-4B62-4E66-B09B-52414A80B490}"/>
              </a:ext>
            </a:extLst>
          </p:cNvPr>
          <p:cNvCxnSpPr>
            <a:cxnSpLocks/>
          </p:cNvCxnSpPr>
          <p:nvPr/>
        </p:nvCxnSpPr>
        <p:spPr>
          <a:xfrm>
            <a:off x="179512" y="3861048"/>
            <a:ext cx="6624736" cy="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4" name="Right Brace 13">
            <a:extLst>
              <a:ext uri="{FF2B5EF4-FFF2-40B4-BE49-F238E27FC236}">
                <a16:creationId xmlns:a16="http://schemas.microsoft.com/office/drawing/2014/main" id="{D27A1882-E804-4FC7-98C7-2E269B445F91}"/>
              </a:ext>
            </a:extLst>
          </p:cNvPr>
          <p:cNvSpPr/>
          <p:nvPr/>
        </p:nvSpPr>
        <p:spPr>
          <a:xfrm>
            <a:off x="6732240" y="908720"/>
            <a:ext cx="283568" cy="2880320"/>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6" name="Rectangle: Rounded Corners 25">
            <a:extLst>
              <a:ext uri="{FF2B5EF4-FFF2-40B4-BE49-F238E27FC236}">
                <a16:creationId xmlns:a16="http://schemas.microsoft.com/office/drawing/2014/main" id="{4BD780F1-55AB-4F62-9113-838C5D343B0E}"/>
              </a:ext>
            </a:extLst>
          </p:cNvPr>
          <p:cNvSpPr/>
          <p:nvPr/>
        </p:nvSpPr>
        <p:spPr>
          <a:xfrm>
            <a:off x="7092280" y="1916832"/>
            <a:ext cx="1944216" cy="792088"/>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Delimitación de la PH</a:t>
            </a:r>
            <a:endParaRPr lang="en-US" dirty="0"/>
          </a:p>
        </p:txBody>
      </p:sp>
    </p:spTree>
    <p:extLst>
      <p:ext uri="{BB962C8B-B14F-4D97-AF65-F5344CB8AC3E}">
        <p14:creationId xmlns:p14="http://schemas.microsoft.com/office/powerpoint/2010/main" val="4227369254"/>
      </p:ext>
    </p:extLst>
  </p:cSld>
  <p:clrMapOvr>
    <a:masterClrMapping/>
  </p:clrMapOvr>
  <p:transition spd="slow">
    <p:wipe/>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2 Marcador de contenido"/>
              <p:cNvSpPr>
                <a:spLocks noGrp="1"/>
              </p:cNvSpPr>
              <p:nvPr>
                <p:ph sz="quarter" idx="1"/>
              </p:nvPr>
            </p:nvSpPr>
            <p:spPr>
              <a:xfrm>
                <a:off x="251012" y="1089212"/>
                <a:ext cx="8497452" cy="5580148"/>
              </a:xfrm>
            </p:spPr>
            <p:txBody>
              <a:bodyPr/>
              <a:lstStyle/>
              <a:p>
                <a:pPr marL="0" lvl="0" indent="0">
                  <a:buNone/>
                </a:pPr>
                <a:r>
                  <a:rPr lang="es-CR" dirty="0"/>
                  <a:t>1. </a:t>
                </a:r>
                <a:r>
                  <a:rPr lang="es-CR" u="sng" dirty="0"/>
                  <a:t>Datos</a:t>
                </a:r>
                <a:r>
                  <a:rPr lang="es-CR" dirty="0"/>
                  <a:t>: cuantitativos, con escala de razón, se trabaja con el promedio (</a:t>
                </a:r>
                <a14:m>
                  <m:oMath xmlns:m="http://schemas.openxmlformats.org/officeDocument/2006/math">
                    <m:acc>
                      <m:accPr>
                        <m:chr m:val="̅"/>
                        <m:ctrlPr>
                          <a:rPr lang="es-CR" i="1">
                            <a:latin typeface="Cambria Math" panose="02040503050406030204" pitchFamily="18" charset="0"/>
                          </a:rPr>
                        </m:ctrlPr>
                      </m:accPr>
                      <m:e>
                        <m:r>
                          <a:rPr lang="es-CR" i="1">
                            <a:latin typeface="Cambria Math"/>
                          </a:rPr>
                          <m:t>𝑥</m:t>
                        </m:r>
                      </m:e>
                    </m:acc>
                  </m:oMath>
                </a14:m>
                <a:r>
                  <a:rPr lang="es-CR" dirty="0"/>
                  <a:t>).</a:t>
                </a:r>
              </a:p>
              <a:p>
                <a:pPr marL="0" lvl="0" indent="0" algn="just">
                  <a:buNone/>
                </a:pPr>
                <a:r>
                  <a:rPr lang="es-CR" dirty="0"/>
                  <a:t>2. </a:t>
                </a:r>
                <a:r>
                  <a:rPr lang="es-CR" u="sng" dirty="0"/>
                  <a:t>Supuestos</a:t>
                </a:r>
                <a:r>
                  <a:rPr lang="es-CR" dirty="0"/>
                  <a:t>: </a:t>
                </a:r>
                <a:r>
                  <a:rPr lang="es-CR" sz="2400" dirty="0"/>
                  <a:t>a partir de un muestreo probabilístico, los datos se distribuyen como una normal de parámetros </a:t>
                </a:r>
                <a14:m>
                  <m:oMath xmlns:m="http://schemas.openxmlformats.org/officeDocument/2006/math">
                    <m:r>
                      <a:rPr lang="es-CR" sz="2400" i="1">
                        <a:latin typeface="Cambria Math"/>
                      </a:rPr>
                      <m:t>𝑁</m:t>
                    </m:r>
                    <m:r>
                      <a:rPr lang="es-CR" sz="2400" i="1">
                        <a:latin typeface="Cambria Math"/>
                      </a:rPr>
                      <m:t>(</m:t>
                    </m:r>
                    <m:r>
                      <a:rPr lang="es-CR" sz="2400" i="1">
                        <a:latin typeface="Cambria Math"/>
                      </a:rPr>
                      <m:t>𝜇</m:t>
                    </m:r>
                    <m:r>
                      <a:rPr lang="es-CR" sz="2400" i="1">
                        <a:latin typeface="Cambria Math"/>
                      </a:rPr>
                      <m:t>,</m:t>
                    </m:r>
                    <m:r>
                      <a:rPr lang="es-CR" sz="2400" i="1">
                        <a:latin typeface="Cambria Math"/>
                      </a:rPr>
                      <m:t>𝜎</m:t>
                    </m:r>
                    <m:r>
                      <a:rPr lang="es-CR" sz="2400" i="1">
                        <a:latin typeface="Cambria Math"/>
                      </a:rPr>
                      <m:t>)</m:t>
                    </m:r>
                  </m:oMath>
                </a14:m>
                <a:r>
                  <a:rPr lang="es-CR" sz="2400" dirty="0"/>
                  <a:t>, y además suponemos la variancia o el parámetro de variabilidad </a:t>
                </a:r>
                <a14:m>
                  <m:oMath xmlns:m="http://schemas.openxmlformats.org/officeDocument/2006/math">
                    <m:r>
                      <a:rPr lang="es-CR" sz="2400" i="1">
                        <a:latin typeface="Cambria Math"/>
                      </a:rPr>
                      <m:t>𝜎</m:t>
                    </m:r>
                  </m:oMath>
                </a14:m>
                <a:r>
                  <a:rPr lang="es-CR" sz="2400" dirty="0"/>
                  <a:t> es conocido.</a:t>
                </a:r>
                <a:endParaRPr lang="es-CR" dirty="0"/>
              </a:p>
              <a:p>
                <a:pPr marL="0" lvl="0" indent="0">
                  <a:buNone/>
                </a:pPr>
                <a:r>
                  <a:rPr lang="es-CR" dirty="0"/>
                  <a:t>3. </a:t>
                </a:r>
                <a:r>
                  <a:rPr lang="es-CR" u="sng" dirty="0"/>
                  <a:t>Hipótesis</a:t>
                </a:r>
                <a:r>
                  <a:rPr lang="es-CR" dirty="0"/>
                  <a:t>: </a:t>
                </a:r>
                <a14:m>
                  <m:oMath xmlns:m="http://schemas.openxmlformats.org/officeDocument/2006/math">
                    <m:d>
                      <m:dPr>
                        <m:begChr m:val="{"/>
                        <m:endChr m:val=""/>
                        <m:ctrlPr>
                          <a:rPr lang="es-CR" i="1">
                            <a:latin typeface="Cambria Math" panose="02040503050406030204" pitchFamily="18" charset="0"/>
                          </a:rPr>
                        </m:ctrlPr>
                      </m:dPr>
                      <m:e>
                        <m:eqArr>
                          <m:eqArrPr>
                            <m:ctrlPr>
                              <a:rPr lang="es-CR" i="1">
                                <a:latin typeface="Cambria Math" panose="02040503050406030204" pitchFamily="18" charset="0"/>
                              </a:rPr>
                            </m:ctrlPr>
                          </m:eqArrPr>
                          <m:e>
                            <m:sSub>
                              <m:sSubPr>
                                <m:ctrlPr>
                                  <a:rPr lang="es-CR" i="1">
                                    <a:latin typeface="Cambria Math" panose="02040503050406030204" pitchFamily="18" charset="0"/>
                                  </a:rPr>
                                </m:ctrlPr>
                              </m:sSubPr>
                              <m:e>
                                <m:r>
                                  <a:rPr lang="es-CR" i="1">
                                    <a:latin typeface="Cambria Math"/>
                                  </a:rPr>
                                  <m:t>𝐻</m:t>
                                </m:r>
                              </m:e>
                              <m:sub>
                                <m:r>
                                  <a:rPr lang="es-CR" i="1">
                                    <a:latin typeface="Cambria Math"/>
                                  </a:rPr>
                                  <m:t>0</m:t>
                                </m:r>
                              </m:sub>
                            </m:sSub>
                            <m:r>
                              <a:rPr lang="es-CR" i="1">
                                <a:latin typeface="Cambria Math"/>
                              </a:rPr>
                              <m:t>: </m:t>
                            </m:r>
                            <m:r>
                              <a:rPr lang="es-CR" i="1">
                                <a:latin typeface="Cambria Math"/>
                              </a:rPr>
                              <m:t>𝜇</m:t>
                            </m:r>
                            <m:r>
                              <a:rPr lang="es-CR" i="1">
                                <a:latin typeface="Cambria Math"/>
                              </a:rPr>
                              <m:t>≥15</m:t>
                            </m:r>
                          </m:e>
                          <m:e>
                            <m:sSub>
                              <m:sSubPr>
                                <m:ctrlPr>
                                  <a:rPr lang="es-CR" i="1">
                                    <a:latin typeface="Cambria Math" panose="02040503050406030204" pitchFamily="18" charset="0"/>
                                  </a:rPr>
                                </m:ctrlPr>
                              </m:sSubPr>
                              <m:e>
                                <m:r>
                                  <a:rPr lang="es-CR" i="1">
                                    <a:latin typeface="Cambria Math"/>
                                  </a:rPr>
                                  <m:t>𝐻</m:t>
                                </m:r>
                              </m:e>
                              <m:sub>
                                <m:r>
                                  <a:rPr lang="es-CR" i="1">
                                    <a:latin typeface="Cambria Math"/>
                                  </a:rPr>
                                  <m:t>𝐴</m:t>
                                </m:r>
                              </m:sub>
                            </m:sSub>
                            <m:r>
                              <a:rPr lang="es-CR" i="1">
                                <a:latin typeface="Cambria Math"/>
                              </a:rPr>
                              <m:t>:</m:t>
                            </m:r>
                            <m:r>
                              <a:rPr lang="es-CR" i="1">
                                <a:latin typeface="Cambria Math"/>
                              </a:rPr>
                              <m:t>𝜇</m:t>
                            </m:r>
                            <m:r>
                              <a:rPr lang="es-CR" i="1">
                                <a:latin typeface="Cambria Math"/>
                              </a:rPr>
                              <m:t>&lt;15</m:t>
                            </m:r>
                          </m:e>
                        </m:eqArr>
                      </m:e>
                    </m:d>
                  </m:oMath>
                </a14:m>
                <a:endParaRPr lang="es-CR" dirty="0"/>
              </a:p>
              <a:p>
                <a:pPr marL="0" lvl="0" indent="0">
                  <a:buNone/>
                </a:pPr>
                <a:r>
                  <a:rPr lang="es-CR" dirty="0"/>
                  <a:t>4. </a:t>
                </a:r>
                <a:r>
                  <a:rPr lang="es-CR" u="sng" dirty="0"/>
                  <a:t>Estadística de prueba</a:t>
                </a:r>
                <a:r>
                  <a:rPr lang="es-CR" dirty="0"/>
                  <a:t>: </a:t>
                </a:r>
                <a14:m>
                  <m:oMath xmlns:m="http://schemas.openxmlformats.org/officeDocument/2006/math">
                    <m:sSub>
                      <m:sSubPr>
                        <m:ctrlPr>
                          <a:rPr lang="es-CR" i="1">
                            <a:latin typeface="Cambria Math" panose="02040503050406030204" pitchFamily="18" charset="0"/>
                          </a:rPr>
                        </m:ctrlPr>
                      </m:sSubPr>
                      <m:e>
                        <m:r>
                          <a:rPr lang="es-CR" i="1">
                            <a:latin typeface="Cambria Math"/>
                          </a:rPr>
                          <m:t>𝑧</m:t>
                        </m:r>
                      </m:e>
                      <m:sub>
                        <m:r>
                          <a:rPr lang="es-CR" i="1">
                            <a:latin typeface="Cambria Math"/>
                          </a:rPr>
                          <m:t>𝑐</m:t>
                        </m:r>
                      </m:sub>
                    </m:sSub>
                    <m:r>
                      <a:rPr lang="es-CR" i="1">
                        <a:latin typeface="Cambria Math"/>
                      </a:rPr>
                      <m:t>=</m:t>
                    </m:r>
                    <m:f>
                      <m:fPr>
                        <m:ctrlPr>
                          <a:rPr lang="es-CR" i="1">
                            <a:latin typeface="Cambria Math" panose="02040503050406030204" pitchFamily="18" charset="0"/>
                          </a:rPr>
                        </m:ctrlPr>
                      </m:fPr>
                      <m:num>
                        <m:acc>
                          <m:accPr>
                            <m:chr m:val="̅"/>
                            <m:ctrlPr>
                              <a:rPr lang="es-CR" i="1">
                                <a:latin typeface="Cambria Math" panose="02040503050406030204" pitchFamily="18" charset="0"/>
                              </a:rPr>
                            </m:ctrlPr>
                          </m:accPr>
                          <m:e>
                            <m:r>
                              <a:rPr lang="es-CR" i="1">
                                <a:latin typeface="Cambria Math"/>
                              </a:rPr>
                              <m:t>𝑥</m:t>
                            </m:r>
                          </m:e>
                        </m:acc>
                        <m:r>
                          <a:rPr lang="es-CR" i="1">
                            <a:latin typeface="Cambria Math"/>
                          </a:rPr>
                          <m:t>−</m:t>
                        </m:r>
                        <m:r>
                          <a:rPr lang="es-CR" i="1">
                            <a:latin typeface="Cambria Math"/>
                          </a:rPr>
                          <m:t>𝜇</m:t>
                        </m:r>
                      </m:num>
                      <m:den>
                        <m:r>
                          <a:rPr lang="es-CR" i="1">
                            <a:latin typeface="Cambria Math"/>
                          </a:rPr>
                          <m:t>𝜎</m:t>
                        </m:r>
                        <m:r>
                          <a:rPr lang="es-CR" i="1">
                            <a:latin typeface="Cambria Math"/>
                          </a:rPr>
                          <m:t>/</m:t>
                        </m:r>
                        <m:rad>
                          <m:radPr>
                            <m:degHide m:val="on"/>
                            <m:ctrlPr>
                              <a:rPr lang="es-CR" i="1">
                                <a:latin typeface="Cambria Math" panose="02040503050406030204" pitchFamily="18" charset="0"/>
                              </a:rPr>
                            </m:ctrlPr>
                          </m:radPr>
                          <m:deg/>
                          <m:e>
                            <m:r>
                              <a:rPr lang="es-CR" i="1">
                                <a:latin typeface="Cambria Math"/>
                              </a:rPr>
                              <m:t>𝑛</m:t>
                            </m:r>
                          </m:e>
                        </m:rad>
                      </m:den>
                    </m:f>
                  </m:oMath>
                </a14:m>
                <a:endParaRPr lang="es-CR" dirty="0"/>
              </a:p>
              <a:p>
                <a:pPr marL="0" lvl="0" indent="0">
                  <a:buNone/>
                </a:pPr>
                <a:r>
                  <a:rPr lang="es-CR" dirty="0"/>
                  <a:t>5. </a:t>
                </a:r>
                <a:r>
                  <a:rPr lang="es-CR" u="sng" dirty="0"/>
                  <a:t>Distribución de la Estadística de prueba</a:t>
                </a:r>
                <a:r>
                  <a:rPr lang="es-CR" dirty="0"/>
                  <a:t>: la distribución asociada a la estadística de prueba sigue una función normal estándar:</a:t>
                </a:r>
              </a:p>
              <a:p>
                <a:pPr marL="0" indent="0">
                  <a:buNone/>
                </a:pPr>
                <a14:m>
                  <m:oMathPara xmlns:m="http://schemas.openxmlformats.org/officeDocument/2006/math">
                    <m:oMathParaPr>
                      <m:jc m:val="centerGroup"/>
                    </m:oMathParaPr>
                    <m:oMath xmlns:m="http://schemas.openxmlformats.org/officeDocument/2006/math">
                      <m:sSub>
                        <m:sSubPr>
                          <m:ctrlPr>
                            <a:rPr lang="es-CR" i="1">
                              <a:latin typeface="Cambria Math" panose="02040503050406030204" pitchFamily="18" charset="0"/>
                            </a:rPr>
                          </m:ctrlPr>
                        </m:sSubPr>
                        <m:e>
                          <m:r>
                            <a:rPr lang="es-CR" i="1">
                              <a:latin typeface="Cambria Math"/>
                            </a:rPr>
                            <m:t>𝑧</m:t>
                          </m:r>
                        </m:e>
                        <m:sub>
                          <m:r>
                            <a:rPr lang="es-CR" i="1">
                              <a:latin typeface="Cambria Math"/>
                            </a:rPr>
                            <m:t>𝑐</m:t>
                          </m:r>
                        </m:sub>
                      </m:sSub>
                      <m:r>
                        <a:rPr lang="es-CR" i="1">
                          <a:latin typeface="Cambria Math"/>
                        </a:rPr>
                        <m:t>=</m:t>
                      </m:r>
                      <m:f>
                        <m:fPr>
                          <m:ctrlPr>
                            <a:rPr lang="es-CR" i="1">
                              <a:latin typeface="Cambria Math" panose="02040503050406030204" pitchFamily="18" charset="0"/>
                            </a:rPr>
                          </m:ctrlPr>
                        </m:fPr>
                        <m:num>
                          <m:acc>
                            <m:accPr>
                              <m:chr m:val="̅"/>
                              <m:ctrlPr>
                                <a:rPr lang="es-CR" i="1">
                                  <a:latin typeface="Cambria Math" panose="02040503050406030204" pitchFamily="18" charset="0"/>
                                </a:rPr>
                              </m:ctrlPr>
                            </m:accPr>
                            <m:e>
                              <m:r>
                                <a:rPr lang="es-CR" i="1">
                                  <a:latin typeface="Cambria Math"/>
                                </a:rPr>
                                <m:t>𝑥</m:t>
                              </m:r>
                            </m:e>
                          </m:acc>
                          <m:r>
                            <a:rPr lang="es-CR" i="1">
                              <a:latin typeface="Cambria Math"/>
                            </a:rPr>
                            <m:t>−</m:t>
                          </m:r>
                          <m:r>
                            <a:rPr lang="es-CR" i="1">
                              <a:latin typeface="Cambria Math"/>
                            </a:rPr>
                            <m:t>𝜇</m:t>
                          </m:r>
                        </m:num>
                        <m:den>
                          <m:r>
                            <a:rPr lang="es-CR" i="1">
                              <a:latin typeface="Cambria Math"/>
                            </a:rPr>
                            <m:t>𝜎</m:t>
                          </m:r>
                          <m:r>
                            <a:rPr lang="es-CR" i="1">
                              <a:latin typeface="Cambria Math"/>
                            </a:rPr>
                            <m:t>/</m:t>
                          </m:r>
                          <m:rad>
                            <m:radPr>
                              <m:degHide m:val="on"/>
                              <m:ctrlPr>
                                <a:rPr lang="es-CR" i="1">
                                  <a:latin typeface="Cambria Math" panose="02040503050406030204" pitchFamily="18" charset="0"/>
                                </a:rPr>
                              </m:ctrlPr>
                            </m:radPr>
                            <m:deg/>
                            <m:e>
                              <m:r>
                                <a:rPr lang="es-CR" i="1">
                                  <a:latin typeface="Cambria Math"/>
                                </a:rPr>
                                <m:t>𝑛</m:t>
                              </m:r>
                            </m:e>
                          </m:rad>
                        </m:den>
                      </m:f>
                      <m:r>
                        <a:rPr lang="es-CR" i="1">
                          <a:latin typeface="Cambria Math"/>
                        </a:rPr>
                        <m:t>~</m:t>
                      </m:r>
                      <m:r>
                        <a:rPr lang="es-CR" i="1">
                          <a:latin typeface="Cambria Math"/>
                        </a:rPr>
                        <m:t>𝑁</m:t>
                      </m:r>
                      <m:r>
                        <a:rPr lang="es-CR" i="1">
                          <a:latin typeface="Cambria Math"/>
                        </a:rPr>
                        <m:t>(0,1)</m:t>
                      </m:r>
                    </m:oMath>
                  </m:oMathPara>
                </a14:m>
                <a:endParaRPr lang="es-CR" dirty="0"/>
              </a:p>
              <a:p>
                <a:pPr marL="0" indent="0">
                  <a:buNone/>
                </a:pPr>
                <a:endParaRPr lang="es-CR" dirty="0"/>
              </a:p>
            </p:txBody>
          </p:sp>
        </mc:Choice>
        <mc:Fallback xmlns="">
          <p:sp>
            <p:nvSpPr>
              <p:cNvPr id="3" name="2 Marcador de contenido"/>
              <p:cNvSpPr>
                <a:spLocks noGrp="1" noRot="1" noChangeAspect="1" noMove="1" noResize="1" noEditPoints="1" noAdjustHandles="1" noChangeArrowheads="1" noChangeShapeType="1" noTextEdit="1"/>
              </p:cNvSpPr>
              <p:nvPr>
                <p:ph sz="quarter" idx="1"/>
              </p:nvPr>
            </p:nvSpPr>
            <p:spPr>
              <a:xfrm>
                <a:off x="251012" y="1089212"/>
                <a:ext cx="8497452" cy="5580148"/>
              </a:xfrm>
              <a:blipFill>
                <a:blip r:embed="rId2"/>
                <a:stretch>
                  <a:fillRect l="-1291" t="-984" r="-1148"/>
                </a:stretch>
              </a:blipFill>
            </p:spPr>
            <p:txBody>
              <a:bodyPr/>
              <a:lstStyle/>
              <a:p>
                <a:r>
                  <a:rPr lang="en-US">
                    <a:noFill/>
                  </a:rPr>
                  <a:t> </a:t>
                </a:r>
              </a:p>
            </p:txBody>
          </p:sp>
        </mc:Fallback>
      </mc:AlternateContent>
      <p:sp>
        <p:nvSpPr>
          <p:cNvPr id="4" name="Title 1">
            <a:extLst>
              <a:ext uri="{FF2B5EF4-FFF2-40B4-BE49-F238E27FC236}">
                <a16:creationId xmlns:a16="http://schemas.microsoft.com/office/drawing/2014/main" id="{D1007BE3-BBD7-42C7-87A4-B09AB85D1F26}"/>
              </a:ext>
            </a:extLst>
          </p:cNvPr>
          <p:cNvSpPr txBox="1">
            <a:spLocks/>
          </p:cNvSpPr>
          <p:nvPr/>
        </p:nvSpPr>
        <p:spPr>
          <a:xfrm>
            <a:off x="0" y="44624"/>
            <a:ext cx="9144000" cy="792088"/>
          </a:xfrm>
          <a:prstGeom prst="rect">
            <a:avLst/>
          </a:prstGeom>
        </p:spPr>
        <p:txBody>
          <a:bodyPr bIns="91440" anchor="b" anchorCtr="0">
            <a:normAutofit/>
          </a:bodyPr>
          <a:lstStyle>
            <a:lvl1pPr algn="l" rtl="0" eaLnBrk="1" latinLnBrk="0" hangingPunct="1">
              <a:spcBef>
                <a:spcPct val="0"/>
              </a:spcBef>
              <a:buNone/>
              <a:defRPr kumimoji="0" sz="4000" kern="1200">
                <a:solidFill>
                  <a:schemeClr val="tx2"/>
                </a:solidFill>
                <a:latin typeface="+mj-lt"/>
                <a:ea typeface="+mj-ea"/>
                <a:cs typeface="+mj-cs"/>
              </a:defRPr>
            </a:lvl1pPr>
          </a:lstStyle>
          <a:p>
            <a:pPr algn="ctr"/>
            <a:r>
              <a:rPr lang="es-CR" dirty="0"/>
              <a:t>Prueba de Hipótesis: unilateral (I)</a:t>
            </a:r>
            <a:endParaRPr lang="en-US" dirty="0"/>
          </a:p>
        </p:txBody>
      </p:sp>
    </p:spTree>
    <p:extLst>
      <p:ext uri="{BB962C8B-B14F-4D97-AF65-F5344CB8AC3E}">
        <p14:creationId xmlns:p14="http://schemas.microsoft.com/office/powerpoint/2010/main" val="34663555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animEffect transition="in" filter="fade">
                                      <p:cBhvr>
                                        <p:cTn id="30"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2 Marcador de contenido"/>
              <p:cNvSpPr>
                <a:spLocks noGrp="1"/>
              </p:cNvSpPr>
              <p:nvPr>
                <p:ph sz="quarter" idx="1"/>
              </p:nvPr>
            </p:nvSpPr>
            <p:spPr>
              <a:xfrm>
                <a:off x="251520" y="1124744"/>
                <a:ext cx="8712968" cy="5616624"/>
              </a:xfrm>
            </p:spPr>
            <p:txBody>
              <a:bodyPr>
                <a:normAutofit/>
              </a:bodyPr>
              <a:lstStyle/>
              <a:p>
                <a:pPr marL="0" lvl="0" indent="0">
                  <a:buNone/>
                </a:pPr>
                <a:r>
                  <a:rPr lang="es-CR" sz="2800" dirty="0"/>
                  <a:t>6. </a:t>
                </a:r>
                <a:r>
                  <a:rPr lang="es-CR" sz="2800" u="sng" dirty="0"/>
                  <a:t>Regla de decisión</a:t>
                </a:r>
                <a:r>
                  <a:rPr lang="es-CR" sz="2800" dirty="0"/>
                  <a:t>: </a:t>
                </a:r>
                <a:endParaRPr lang="es-CR" sz="2400" dirty="0"/>
              </a:p>
              <a:p>
                <a:pPr marL="320040" lvl="1" indent="0">
                  <a:buNone/>
                </a:pPr>
                <a:r>
                  <a:rPr lang="es-CR" dirty="0"/>
                  <a:t>a. Valor calculado vs. valor teórico de la distribución</a:t>
                </a:r>
                <a:endParaRPr lang="es-CR" sz="2000" dirty="0"/>
              </a:p>
              <a:p>
                <a:pPr marL="0" indent="0">
                  <a:buNone/>
                </a:pPr>
                <a:endParaRPr lang="es-CR" dirty="0"/>
              </a:p>
              <a:p>
                <a:pPr marL="0" indent="0">
                  <a:buNone/>
                </a:pPr>
                <a:endParaRPr lang="es-CR" dirty="0"/>
              </a:p>
              <a:p>
                <a:pPr marL="0" indent="0">
                  <a:buNone/>
                </a:pPr>
                <a:endParaRPr lang="es-CR" dirty="0"/>
              </a:p>
              <a:p>
                <a:pPr marL="0" indent="0">
                  <a:buNone/>
                </a:pPr>
                <a:endParaRPr lang="es-CR" dirty="0"/>
              </a:p>
              <a:p>
                <a:pPr marL="0" indent="0">
                  <a:buNone/>
                </a:pPr>
                <a:endParaRPr lang="es-CR" dirty="0"/>
              </a:p>
              <a:p>
                <a:pPr marL="0" indent="0">
                  <a:buNone/>
                </a:pPr>
                <a:endParaRPr lang="es-CR" dirty="0"/>
              </a:p>
              <a:p>
                <a:pPr marL="0" indent="0">
                  <a:buNone/>
                </a:pPr>
                <a:r>
                  <a:rPr lang="es-CR" dirty="0"/>
                  <a:t>Si la estadística </a:t>
                </a:r>
                <a14:m>
                  <m:oMath xmlns:m="http://schemas.openxmlformats.org/officeDocument/2006/math">
                    <m:sSub>
                      <m:sSubPr>
                        <m:ctrlPr>
                          <a:rPr lang="es-CR" i="1">
                            <a:latin typeface="Cambria Math" panose="02040503050406030204" pitchFamily="18" charset="0"/>
                          </a:rPr>
                        </m:ctrlPr>
                      </m:sSubPr>
                      <m:e>
                        <m:r>
                          <a:rPr lang="es-CR" i="1">
                            <a:latin typeface="Cambria Math"/>
                          </a:rPr>
                          <m:t>𝑧</m:t>
                        </m:r>
                      </m:e>
                      <m:sub>
                        <m:r>
                          <a:rPr lang="es-CR" i="1">
                            <a:latin typeface="Cambria Math"/>
                          </a:rPr>
                          <m:t>𝑐</m:t>
                        </m:r>
                      </m:sub>
                    </m:sSub>
                  </m:oMath>
                </a14:m>
                <a:r>
                  <a:rPr lang="es-CR" dirty="0"/>
                  <a:t> se ubica entre </a:t>
                </a:r>
                <a14:m>
                  <m:oMath xmlns:m="http://schemas.openxmlformats.org/officeDocument/2006/math">
                    <m:r>
                      <a:rPr lang="es-CR" i="1">
                        <a:latin typeface="Cambria Math"/>
                      </a:rPr>
                      <m:t>]−∞;−1.645]</m:t>
                    </m:r>
                  </m:oMath>
                </a14:m>
                <a:r>
                  <a:rPr lang="es-CR" dirty="0"/>
                  <a:t>, entonces caemos en la zona de rechazo y rechazamos la </a:t>
                </a:r>
                <a14:m>
                  <m:oMath xmlns:m="http://schemas.openxmlformats.org/officeDocument/2006/math">
                    <m:sSub>
                      <m:sSubPr>
                        <m:ctrlPr>
                          <a:rPr lang="es-CR" i="1">
                            <a:latin typeface="Cambria Math" panose="02040503050406030204" pitchFamily="18" charset="0"/>
                          </a:rPr>
                        </m:ctrlPr>
                      </m:sSubPr>
                      <m:e>
                        <m:r>
                          <a:rPr lang="es-CR" i="1">
                            <a:latin typeface="Cambria Math"/>
                          </a:rPr>
                          <m:t>𝐻</m:t>
                        </m:r>
                      </m:e>
                      <m:sub>
                        <m:r>
                          <a:rPr lang="es-CR" i="1">
                            <a:latin typeface="Cambria Math"/>
                          </a:rPr>
                          <m:t>0</m:t>
                        </m:r>
                      </m:sub>
                    </m:sSub>
                  </m:oMath>
                </a14:m>
                <a:r>
                  <a:rPr lang="es-CR" dirty="0"/>
                  <a:t> y aceptamos </a:t>
                </a:r>
                <a14:m>
                  <m:oMath xmlns:m="http://schemas.openxmlformats.org/officeDocument/2006/math">
                    <m:sSub>
                      <m:sSubPr>
                        <m:ctrlPr>
                          <a:rPr lang="es-CR" i="1">
                            <a:latin typeface="Cambria Math" panose="02040503050406030204" pitchFamily="18" charset="0"/>
                          </a:rPr>
                        </m:ctrlPr>
                      </m:sSubPr>
                      <m:e>
                        <m:r>
                          <a:rPr lang="es-CR" i="1">
                            <a:latin typeface="Cambria Math"/>
                          </a:rPr>
                          <m:t>𝐻</m:t>
                        </m:r>
                      </m:e>
                      <m:sub>
                        <m:r>
                          <a:rPr lang="es-CR" i="1">
                            <a:latin typeface="Cambria Math"/>
                          </a:rPr>
                          <m:t>𝐴</m:t>
                        </m:r>
                      </m:sub>
                    </m:sSub>
                  </m:oMath>
                </a14:m>
                <a:r>
                  <a:rPr lang="es-CR" dirty="0"/>
                  <a:t>. Caso contrario, si la estadística </a:t>
                </a:r>
                <a14:m>
                  <m:oMath xmlns:m="http://schemas.openxmlformats.org/officeDocument/2006/math">
                    <m:sSub>
                      <m:sSubPr>
                        <m:ctrlPr>
                          <a:rPr lang="es-CR" i="1">
                            <a:latin typeface="Cambria Math" panose="02040503050406030204" pitchFamily="18" charset="0"/>
                          </a:rPr>
                        </m:ctrlPr>
                      </m:sSubPr>
                      <m:e>
                        <m:r>
                          <a:rPr lang="es-CR" i="1">
                            <a:latin typeface="Cambria Math"/>
                          </a:rPr>
                          <m:t>𝑧</m:t>
                        </m:r>
                      </m:e>
                      <m:sub>
                        <m:r>
                          <a:rPr lang="es-CR" i="1">
                            <a:latin typeface="Cambria Math"/>
                          </a:rPr>
                          <m:t>𝑐</m:t>
                        </m:r>
                      </m:sub>
                    </m:sSub>
                  </m:oMath>
                </a14:m>
                <a:r>
                  <a:rPr lang="es-CR" dirty="0"/>
                  <a:t> se ubica entre </a:t>
                </a:r>
                <a14:m>
                  <m:oMath xmlns:m="http://schemas.openxmlformats.org/officeDocument/2006/math">
                    <m:r>
                      <a:rPr lang="es-CR" i="1">
                        <a:latin typeface="Cambria Math"/>
                      </a:rPr>
                      <m:t>[−1.645;+∞[</m:t>
                    </m:r>
                  </m:oMath>
                </a14:m>
                <a:r>
                  <a:rPr lang="es-CR" dirty="0"/>
                  <a:t>, entonces NO rechazamos la </a:t>
                </a:r>
                <a14:m>
                  <m:oMath xmlns:m="http://schemas.openxmlformats.org/officeDocument/2006/math">
                    <m:sSub>
                      <m:sSubPr>
                        <m:ctrlPr>
                          <a:rPr lang="es-CR" i="1">
                            <a:latin typeface="Cambria Math" panose="02040503050406030204" pitchFamily="18" charset="0"/>
                          </a:rPr>
                        </m:ctrlPr>
                      </m:sSubPr>
                      <m:e>
                        <m:r>
                          <a:rPr lang="es-CR" i="1">
                            <a:latin typeface="Cambria Math"/>
                          </a:rPr>
                          <m:t>𝐻</m:t>
                        </m:r>
                      </m:e>
                      <m:sub>
                        <m:r>
                          <a:rPr lang="es-CR" i="1">
                            <a:latin typeface="Cambria Math"/>
                          </a:rPr>
                          <m:t>0</m:t>
                        </m:r>
                      </m:sub>
                    </m:sSub>
                  </m:oMath>
                </a14:m>
                <a:r>
                  <a:rPr lang="es-CR" dirty="0"/>
                  <a:t> y permanecemos momentáneamente con </a:t>
                </a:r>
                <a14:m>
                  <m:oMath xmlns:m="http://schemas.openxmlformats.org/officeDocument/2006/math">
                    <m:sSub>
                      <m:sSubPr>
                        <m:ctrlPr>
                          <a:rPr lang="es-CR" i="1">
                            <a:latin typeface="Cambria Math" panose="02040503050406030204" pitchFamily="18" charset="0"/>
                          </a:rPr>
                        </m:ctrlPr>
                      </m:sSubPr>
                      <m:e>
                        <m:r>
                          <a:rPr lang="es-CR" i="1">
                            <a:latin typeface="Cambria Math"/>
                          </a:rPr>
                          <m:t>𝐻</m:t>
                        </m:r>
                      </m:e>
                      <m:sub>
                        <m:r>
                          <a:rPr lang="es-CR" i="1">
                            <a:latin typeface="Cambria Math"/>
                          </a:rPr>
                          <m:t>0</m:t>
                        </m:r>
                      </m:sub>
                    </m:sSub>
                  </m:oMath>
                </a14:m>
                <a:r>
                  <a:rPr lang="es-CR" dirty="0"/>
                  <a:t>.</a:t>
                </a:r>
              </a:p>
              <a:p>
                <a:pPr marL="0" indent="0">
                  <a:buNone/>
                </a:pPr>
                <a:endParaRPr lang="es-CR" dirty="0"/>
              </a:p>
              <a:p>
                <a:pPr marL="0" indent="0">
                  <a:buNone/>
                </a:pPr>
                <a:endParaRPr lang="es-CR" dirty="0"/>
              </a:p>
            </p:txBody>
          </p:sp>
        </mc:Choice>
        <mc:Fallback xmlns="">
          <p:sp>
            <p:nvSpPr>
              <p:cNvPr id="3" name="2 Marcador de contenido"/>
              <p:cNvSpPr>
                <a:spLocks noGrp="1" noRot="1" noChangeAspect="1" noMove="1" noResize="1" noEditPoints="1" noAdjustHandles="1" noChangeArrowheads="1" noChangeShapeType="1" noTextEdit="1"/>
              </p:cNvSpPr>
              <p:nvPr>
                <p:ph sz="quarter" idx="1"/>
              </p:nvPr>
            </p:nvSpPr>
            <p:spPr>
              <a:xfrm>
                <a:off x="251520" y="1124744"/>
                <a:ext cx="8712968" cy="5616624"/>
              </a:xfrm>
              <a:blipFill rotWithShape="1">
                <a:blip r:embed="rId2"/>
                <a:stretch>
                  <a:fillRect l="-1399" t="-1086" r="-1958"/>
                </a:stretch>
              </a:blipFill>
            </p:spPr>
            <p:txBody>
              <a:bodyPr/>
              <a:lstStyle/>
              <a:p>
                <a:r>
                  <a:rPr lang="es-CR">
                    <a:noFill/>
                  </a:rPr>
                  <a:t> </a:t>
                </a:r>
              </a:p>
            </p:txBody>
          </p:sp>
        </mc:Fallback>
      </mc:AlternateContent>
      <p:sp>
        <p:nvSpPr>
          <p:cNvPr id="4" name="Title 1">
            <a:extLst>
              <a:ext uri="{FF2B5EF4-FFF2-40B4-BE49-F238E27FC236}">
                <a16:creationId xmlns:a16="http://schemas.microsoft.com/office/drawing/2014/main" id="{D1007BE3-BBD7-42C7-87A4-B09AB85D1F26}"/>
              </a:ext>
            </a:extLst>
          </p:cNvPr>
          <p:cNvSpPr txBox="1">
            <a:spLocks/>
          </p:cNvSpPr>
          <p:nvPr/>
        </p:nvSpPr>
        <p:spPr>
          <a:xfrm>
            <a:off x="0" y="44624"/>
            <a:ext cx="9144000" cy="792088"/>
          </a:xfrm>
          <a:prstGeom prst="rect">
            <a:avLst/>
          </a:prstGeom>
        </p:spPr>
        <p:txBody>
          <a:bodyPr bIns="91440" anchor="b" anchorCtr="0">
            <a:normAutofit/>
          </a:bodyPr>
          <a:lstStyle>
            <a:lvl1pPr algn="l" rtl="0" eaLnBrk="1" latinLnBrk="0" hangingPunct="1">
              <a:spcBef>
                <a:spcPct val="0"/>
              </a:spcBef>
              <a:buNone/>
              <a:defRPr kumimoji="0" sz="4000" kern="1200">
                <a:solidFill>
                  <a:schemeClr val="tx2"/>
                </a:solidFill>
                <a:latin typeface="+mj-lt"/>
                <a:ea typeface="+mj-ea"/>
                <a:cs typeface="+mj-cs"/>
              </a:defRPr>
            </a:lvl1pPr>
          </a:lstStyle>
          <a:p>
            <a:pPr algn="ctr"/>
            <a:r>
              <a:rPr lang="es-CR" dirty="0"/>
              <a:t>Prueba de Hipótesis: unilateral (I)</a:t>
            </a:r>
            <a:endParaRPr lang="en-US" dirty="0"/>
          </a:p>
        </p:txBody>
      </p:sp>
      <p:pic>
        <p:nvPicPr>
          <p:cNvPr id="5" name="4 Imagen"/>
          <p:cNvPicPr/>
          <p:nvPr/>
        </p:nvPicPr>
        <p:blipFill>
          <a:blip r:embed="rId3">
            <a:extLst>
              <a:ext uri="{28A0092B-C50C-407E-A947-70E740481C1C}">
                <a14:useLocalDpi xmlns:a14="http://schemas.microsoft.com/office/drawing/2010/main" val="0"/>
              </a:ext>
            </a:extLst>
          </a:blip>
          <a:srcRect/>
          <a:stretch>
            <a:fillRect/>
          </a:stretch>
        </p:blipFill>
        <p:spPr bwMode="auto">
          <a:xfrm>
            <a:off x="1475656" y="2060848"/>
            <a:ext cx="4724400" cy="2768600"/>
          </a:xfrm>
          <a:prstGeom prst="rect">
            <a:avLst/>
          </a:prstGeom>
          <a:noFill/>
          <a:ln>
            <a:noFill/>
          </a:ln>
        </p:spPr>
      </p:pic>
    </p:spTree>
    <p:extLst>
      <p:ext uri="{BB962C8B-B14F-4D97-AF65-F5344CB8AC3E}">
        <p14:creationId xmlns:p14="http://schemas.microsoft.com/office/powerpoint/2010/main" val="141743271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8" end="8"/>
                                            </p:txEl>
                                          </p:spTgt>
                                        </p:tgtEl>
                                        <p:attrNameLst>
                                          <p:attrName>style.visibility</p:attrName>
                                        </p:attrNameLst>
                                      </p:cBhvr>
                                      <p:to>
                                        <p:strVal val="visible"/>
                                      </p:to>
                                    </p:set>
                                    <p:animEffect transition="in" filter="fade">
                                      <p:cBhvr>
                                        <p:cTn id="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2 Marcador de contenido"/>
              <p:cNvSpPr>
                <a:spLocks noGrp="1"/>
              </p:cNvSpPr>
              <p:nvPr>
                <p:ph sz="quarter" idx="1"/>
              </p:nvPr>
            </p:nvSpPr>
            <p:spPr>
              <a:xfrm>
                <a:off x="251520" y="1447800"/>
                <a:ext cx="8435280" cy="4572000"/>
              </a:xfrm>
            </p:spPr>
            <p:txBody>
              <a:bodyPr/>
              <a:lstStyle/>
              <a:p>
                <a:pPr marL="320040" lvl="1" indent="0">
                  <a:buNone/>
                </a:pPr>
                <a:r>
                  <a:rPr lang="es-CR" dirty="0"/>
                  <a:t>b. Valor de </a:t>
                </a:r>
                <a14:m>
                  <m:oMath xmlns:m="http://schemas.openxmlformats.org/officeDocument/2006/math">
                    <m:r>
                      <a:rPr lang="es-CR" i="1">
                        <a:latin typeface="Cambria Math"/>
                      </a:rPr>
                      <m:t>𝑝</m:t>
                    </m:r>
                  </m:oMath>
                </a14:m>
                <a:r>
                  <a:rPr lang="es-CR" dirty="0"/>
                  <a:t> o la significancia (</a:t>
                </a:r>
                <a:r>
                  <a:rPr lang="es-CR" i="1" dirty="0"/>
                  <a:t>p-</a:t>
                </a:r>
                <a:r>
                  <a:rPr lang="es-CR" i="1" dirty="0" err="1"/>
                  <a:t>value</a:t>
                </a:r>
                <a:r>
                  <a:rPr lang="es-CR" dirty="0"/>
                  <a:t>) </a:t>
                </a:r>
                <a:endParaRPr lang="es-CR" sz="2000" dirty="0"/>
              </a:p>
              <a:p>
                <a:pPr marL="0" indent="0">
                  <a:buNone/>
                </a:pPr>
                <a:r>
                  <a:rPr lang="es-CR" sz="2800" dirty="0"/>
                  <a:t> </a:t>
                </a:r>
                <a:endParaRPr lang="es-CR" sz="2400" dirty="0"/>
              </a:p>
              <a:p>
                <a:pPr lvl="0"/>
                <a:r>
                  <a:rPr lang="es-CR" sz="2800" dirty="0"/>
                  <a:t>Si:  </a:t>
                </a:r>
                <a14:m>
                  <m:oMath xmlns:m="http://schemas.openxmlformats.org/officeDocument/2006/math">
                    <m:r>
                      <a:rPr lang="es-CR" sz="2800" i="1">
                        <a:latin typeface="Cambria Math"/>
                      </a:rPr>
                      <m:t>𝑝</m:t>
                    </m:r>
                    <m:r>
                      <a:rPr lang="es-CR" sz="2800" i="1">
                        <a:latin typeface="Cambria Math"/>
                      </a:rPr>
                      <m:t>−</m:t>
                    </m:r>
                    <m:r>
                      <a:rPr lang="es-CR" sz="2800" i="1">
                        <a:latin typeface="Cambria Math"/>
                      </a:rPr>
                      <m:t>𝑣𝑎𝑙𝑢𝑒</m:t>
                    </m:r>
                    <m:r>
                      <a:rPr lang="es-CR" sz="2800" i="1">
                        <a:latin typeface="Cambria Math"/>
                      </a:rPr>
                      <m:t>&gt;0.05</m:t>
                    </m:r>
                  </m:oMath>
                </a14:m>
                <a:r>
                  <a:rPr lang="es-CR" sz="2800" dirty="0"/>
                  <a:t>, no rechazamos</a:t>
                </a:r>
                <a:r>
                  <a:rPr lang="es-CR" sz="2800" i="1" dirty="0"/>
                  <a:t> </a:t>
                </a:r>
                <a14:m>
                  <m:oMath xmlns:m="http://schemas.openxmlformats.org/officeDocument/2006/math">
                    <m:sSub>
                      <m:sSubPr>
                        <m:ctrlPr>
                          <a:rPr lang="es-CR" sz="2800" i="1">
                            <a:latin typeface="Cambria Math" panose="02040503050406030204" pitchFamily="18" charset="0"/>
                          </a:rPr>
                        </m:ctrlPr>
                      </m:sSubPr>
                      <m:e>
                        <m:r>
                          <a:rPr lang="es-CR" sz="2800" i="1">
                            <a:latin typeface="Cambria Math"/>
                          </a:rPr>
                          <m:t>𝐻</m:t>
                        </m:r>
                      </m:e>
                      <m:sub>
                        <m:r>
                          <a:rPr lang="es-CR" sz="2800" i="1">
                            <a:latin typeface="Cambria Math"/>
                          </a:rPr>
                          <m:t>0</m:t>
                        </m:r>
                      </m:sub>
                    </m:sSub>
                  </m:oMath>
                </a14:m>
                <a:r>
                  <a:rPr lang="es-CR" sz="2800" dirty="0"/>
                  <a:t>, y permanecemos momentáneamente con </a:t>
                </a:r>
                <a14:m>
                  <m:oMath xmlns:m="http://schemas.openxmlformats.org/officeDocument/2006/math">
                    <m:sSub>
                      <m:sSubPr>
                        <m:ctrlPr>
                          <a:rPr lang="es-CR" sz="2800" i="1">
                            <a:latin typeface="Cambria Math" panose="02040503050406030204" pitchFamily="18" charset="0"/>
                          </a:rPr>
                        </m:ctrlPr>
                      </m:sSubPr>
                      <m:e>
                        <m:r>
                          <a:rPr lang="es-CR" sz="2800" i="1">
                            <a:latin typeface="Cambria Math"/>
                          </a:rPr>
                          <m:t>𝐻</m:t>
                        </m:r>
                      </m:e>
                      <m:sub>
                        <m:r>
                          <a:rPr lang="es-CR" sz="2800" i="1">
                            <a:latin typeface="Cambria Math"/>
                          </a:rPr>
                          <m:t>0</m:t>
                        </m:r>
                      </m:sub>
                    </m:sSub>
                  </m:oMath>
                </a14:m>
                <a:r>
                  <a:rPr lang="es-CR" sz="2800" dirty="0"/>
                  <a:t> hasta obtener más información.</a:t>
                </a:r>
                <a:endParaRPr lang="es-CR" sz="2400" dirty="0"/>
              </a:p>
              <a:p>
                <a:pPr lvl="0"/>
                <a:r>
                  <a:rPr lang="es-CR" sz="2800" dirty="0"/>
                  <a:t>Si:  </a:t>
                </a:r>
                <a14:m>
                  <m:oMath xmlns:m="http://schemas.openxmlformats.org/officeDocument/2006/math">
                    <m:r>
                      <a:rPr lang="es-CR" sz="2800" i="1">
                        <a:latin typeface="Cambria Math"/>
                      </a:rPr>
                      <m:t>𝑝</m:t>
                    </m:r>
                    <m:r>
                      <a:rPr lang="es-CR" sz="2800" i="1">
                        <a:latin typeface="Cambria Math"/>
                      </a:rPr>
                      <m:t>−</m:t>
                    </m:r>
                    <m:r>
                      <a:rPr lang="es-CR" sz="2800" i="1">
                        <a:latin typeface="Cambria Math"/>
                      </a:rPr>
                      <m:t>𝑣𝑎𝑙𝑢𝑒</m:t>
                    </m:r>
                    <m:r>
                      <a:rPr lang="es-CR" sz="2800" i="1">
                        <a:latin typeface="Cambria Math"/>
                      </a:rPr>
                      <m:t>&lt;0.05</m:t>
                    </m:r>
                  </m:oMath>
                </a14:m>
                <a:r>
                  <a:rPr lang="es-CR" sz="2800" dirty="0"/>
                  <a:t>, rechazamos</a:t>
                </a:r>
                <a:r>
                  <a:rPr lang="es-CR" sz="2800" i="1" dirty="0"/>
                  <a:t> </a:t>
                </a:r>
                <a14:m>
                  <m:oMath xmlns:m="http://schemas.openxmlformats.org/officeDocument/2006/math">
                    <m:sSub>
                      <m:sSubPr>
                        <m:ctrlPr>
                          <a:rPr lang="es-CR" sz="2800" i="1">
                            <a:latin typeface="Cambria Math" panose="02040503050406030204" pitchFamily="18" charset="0"/>
                          </a:rPr>
                        </m:ctrlPr>
                      </m:sSubPr>
                      <m:e>
                        <m:r>
                          <a:rPr lang="es-CR" sz="2800" i="1">
                            <a:latin typeface="Cambria Math"/>
                          </a:rPr>
                          <m:t>𝐻</m:t>
                        </m:r>
                      </m:e>
                      <m:sub>
                        <m:r>
                          <a:rPr lang="es-CR" sz="2800" i="1">
                            <a:latin typeface="Cambria Math"/>
                          </a:rPr>
                          <m:t>0</m:t>
                        </m:r>
                      </m:sub>
                    </m:sSub>
                  </m:oMath>
                </a14:m>
                <a:r>
                  <a:rPr lang="es-CR" sz="2800" dirty="0"/>
                  <a:t>, y aceptamos </a:t>
                </a:r>
                <a14:m>
                  <m:oMath xmlns:m="http://schemas.openxmlformats.org/officeDocument/2006/math">
                    <m:sSub>
                      <m:sSubPr>
                        <m:ctrlPr>
                          <a:rPr lang="es-CR" sz="2800" i="1">
                            <a:latin typeface="Cambria Math" panose="02040503050406030204" pitchFamily="18" charset="0"/>
                          </a:rPr>
                        </m:ctrlPr>
                      </m:sSubPr>
                      <m:e>
                        <m:r>
                          <a:rPr lang="es-CR" sz="2800" i="1">
                            <a:latin typeface="Cambria Math"/>
                          </a:rPr>
                          <m:t>𝐻</m:t>
                        </m:r>
                      </m:e>
                      <m:sub>
                        <m:r>
                          <a:rPr lang="es-CR" sz="2800" i="1">
                            <a:latin typeface="Cambria Math"/>
                          </a:rPr>
                          <m:t>𝐴</m:t>
                        </m:r>
                      </m:sub>
                    </m:sSub>
                  </m:oMath>
                </a14:m>
                <a:r>
                  <a:rPr lang="es-CR" sz="2800" dirty="0"/>
                  <a:t>.</a:t>
                </a:r>
                <a:endParaRPr lang="es-CR" sz="2400" dirty="0"/>
              </a:p>
              <a:p>
                <a:endParaRPr lang="es-CR" dirty="0"/>
              </a:p>
            </p:txBody>
          </p:sp>
        </mc:Choice>
        <mc:Fallback xmlns="">
          <p:sp>
            <p:nvSpPr>
              <p:cNvPr id="3" name="2 Marcador de contenido"/>
              <p:cNvSpPr>
                <a:spLocks noGrp="1" noRot="1" noChangeAspect="1" noMove="1" noResize="1" noEditPoints="1" noAdjustHandles="1" noChangeArrowheads="1" noChangeShapeType="1" noTextEdit="1"/>
              </p:cNvSpPr>
              <p:nvPr>
                <p:ph sz="quarter" idx="1"/>
              </p:nvPr>
            </p:nvSpPr>
            <p:spPr>
              <a:xfrm>
                <a:off x="251520" y="1447800"/>
                <a:ext cx="8435280" cy="4572000"/>
              </a:xfrm>
              <a:blipFill>
                <a:blip r:embed="rId2"/>
                <a:stretch>
                  <a:fillRect l="-867" t="-933" r="-1301"/>
                </a:stretch>
              </a:blipFill>
            </p:spPr>
            <p:txBody>
              <a:bodyPr/>
              <a:lstStyle/>
              <a:p>
                <a:r>
                  <a:rPr lang="en-US">
                    <a:noFill/>
                  </a:rPr>
                  <a:t> </a:t>
                </a:r>
              </a:p>
            </p:txBody>
          </p:sp>
        </mc:Fallback>
      </mc:AlternateContent>
      <p:sp>
        <p:nvSpPr>
          <p:cNvPr id="4" name="Title 1">
            <a:extLst>
              <a:ext uri="{FF2B5EF4-FFF2-40B4-BE49-F238E27FC236}">
                <a16:creationId xmlns:a16="http://schemas.microsoft.com/office/drawing/2014/main" id="{D1007BE3-BBD7-42C7-87A4-B09AB85D1F26}"/>
              </a:ext>
            </a:extLst>
          </p:cNvPr>
          <p:cNvSpPr txBox="1">
            <a:spLocks/>
          </p:cNvSpPr>
          <p:nvPr/>
        </p:nvSpPr>
        <p:spPr>
          <a:xfrm>
            <a:off x="0" y="44624"/>
            <a:ext cx="9144000" cy="792088"/>
          </a:xfrm>
          <a:prstGeom prst="rect">
            <a:avLst/>
          </a:prstGeom>
        </p:spPr>
        <p:txBody>
          <a:bodyPr bIns="91440" anchor="b" anchorCtr="0">
            <a:normAutofit/>
          </a:bodyPr>
          <a:lstStyle>
            <a:lvl1pPr algn="l" rtl="0" eaLnBrk="1" latinLnBrk="0" hangingPunct="1">
              <a:spcBef>
                <a:spcPct val="0"/>
              </a:spcBef>
              <a:buNone/>
              <a:defRPr kumimoji="0" sz="4000" kern="1200">
                <a:solidFill>
                  <a:schemeClr val="tx2"/>
                </a:solidFill>
                <a:latin typeface="+mj-lt"/>
                <a:ea typeface="+mj-ea"/>
                <a:cs typeface="+mj-cs"/>
              </a:defRPr>
            </a:lvl1pPr>
          </a:lstStyle>
          <a:p>
            <a:pPr algn="ctr"/>
            <a:r>
              <a:rPr lang="es-CR" dirty="0"/>
              <a:t>Prueba de Hipótesis: unilateral (I)</a:t>
            </a:r>
            <a:endParaRPr lang="en-US" dirty="0"/>
          </a:p>
        </p:txBody>
      </p:sp>
    </p:spTree>
    <p:extLst>
      <p:ext uri="{BB962C8B-B14F-4D97-AF65-F5344CB8AC3E}">
        <p14:creationId xmlns:p14="http://schemas.microsoft.com/office/powerpoint/2010/main" val="337735398"/>
      </p:ext>
    </p:extLst>
  </p:cSld>
  <p:clrMapOvr>
    <a:masterClrMapping/>
  </p:clrMapOvr>
  <p:transition spd="slow">
    <p:wipe/>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AA447C2-B111-44F9-B2C6-E6170811DBD1}"/>
                  </a:ext>
                </a:extLst>
              </p:cNvPr>
              <p:cNvSpPr>
                <a:spLocks noGrp="1"/>
              </p:cNvSpPr>
              <p:nvPr>
                <p:ph sz="quarter" idx="1"/>
              </p:nvPr>
            </p:nvSpPr>
            <p:spPr>
              <a:xfrm>
                <a:off x="179512" y="792088"/>
                <a:ext cx="7772400" cy="6065912"/>
              </a:xfrm>
            </p:spPr>
            <p:txBody>
              <a:bodyPr>
                <a:normAutofit fontScale="92500" lnSpcReduction="10000"/>
              </a:bodyPr>
              <a:lstStyle/>
              <a:p>
                <a:pPr marL="514350" lvl="0" indent="-514350">
                  <a:buFont typeface="+mj-lt"/>
                  <a:buAutoNum type="arabicPeriod"/>
                </a:pPr>
                <a:r>
                  <a:rPr lang="es-CR" dirty="0"/>
                  <a:t>Datos.</a:t>
                </a:r>
                <a:endParaRPr lang="en-US" dirty="0"/>
              </a:p>
              <a:p>
                <a:pPr marL="514350" lvl="0" indent="-514350">
                  <a:buFont typeface="+mj-lt"/>
                  <a:buAutoNum type="arabicPeriod"/>
                </a:pPr>
                <a:r>
                  <a:rPr lang="es-CR" dirty="0"/>
                  <a:t>Supuestos.</a:t>
                </a:r>
                <a:endParaRPr lang="en-US" dirty="0"/>
              </a:p>
              <a:p>
                <a:pPr marL="514350" lvl="0" indent="-514350">
                  <a:buFont typeface="+mj-lt"/>
                  <a:buAutoNum type="arabicPeriod"/>
                </a:pPr>
                <a:r>
                  <a:rPr lang="es-CR" dirty="0"/>
                  <a:t>Hipótesis.</a:t>
                </a:r>
                <a:endParaRPr lang="en-US" dirty="0"/>
              </a:p>
              <a:p>
                <a:pPr marL="514350" lvl="0" indent="-514350">
                  <a:buFont typeface="+mj-lt"/>
                  <a:buAutoNum type="arabicPeriod"/>
                </a:pPr>
                <a:r>
                  <a:rPr lang="es-CR" dirty="0"/>
                  <a:t>Estadística de prueba.</a:t>
                </a:r>
                <a:endParaRPr lang="en-US" dirty="0"/>
              </a:p>
              <a:p>
                <a:pPr marL="514350" lvl="0" indent="-514350">
                  <a:buFont typeface="+mj-lt"/>
                  <a:buAutoNum type="arabicPeriod"/>
                </a:pPr>
                <a:r>
                  <a:rPr lang="es-CR" dirty="0"/>
                  <a:t>Distribución de la Estadística de prueba.</a:t>
                </a:r>
                <a:endParaRPr lang="en-US" dirty="0"/>
              </a:p>
              <a:p>
                <a:pPr marL="514350" lvl="0" indent="-514350">
                  <a:buFont typeface="+mj-lt"/>
                  <a:buAutoNum type="arabicPeriod"/>
                </a:pPr>
                <a:r>
                  <a:rPr lang="es-CR" dirty="0"/>
                  <a:t>Regla de decisión.</a:t>
                </a:r>
                <a:endParaRPr lang="en-US" dirty="0"/>
              </a:p>
              <a:p>
                <a:pPr marL="777240" lvl="1" indent="-457200">
                  <a:buFont typeface="+mj-lt"/>
                  <a:buAutoNum type="alphaLcPeriod"/>
                </a:pPr>
                <a:r>
                  <a:rPr lang="es-CR" sz="2200" dirty="0"/>
                  <a:t>Valor calculado vs. valor teórico de la distribución.</a:t>
                </a:r>
                <a:endParaRPr lang="en-US" sz="2200" dirty="0"/>
              </a:p>
              <a:p>
                <a:pPr marL="777240" lvl="1" indent="-457200">
                  <a:buFont typeface="+mj-lt"/>
                  <a:buAutoNum type="alphaLcPeriod"/>
                </a:pPr>
                <a:r>
                  <a:rPr lang="es-CR" sz="2200" dirty="0"/>
                  <a:t>Valor de </a:t>
                </a:r>
                <a14:m>
                  <m:oMath xmlns:m="http://schemas.openxmlformats.org/officeDocument/2006/math">
                    <m:r>
                      <a:rPr lang="es-CR" sz="2200" i="1">
                        <a:latin typeface="Cambria Math" panose="02040503050406030204" pitchFamily="18" charset="0"/>
                      </a:rPr>
                      <m:t>𝑝</m:t>
                    </m:r>
                  </m:oMath>
                </a14:m>
                <a:r>
                  <a:rPr lang="es-CR" sz="2200" dirty="0"/>
                  <a:t> o la significancia (</a:t>
                </a:r>
                <a:r>
                  <a:rPr lang="es-CR" sz="2200" i="1" dirty="0"/>
                  <a:t>p-</a:t>
                </a:r>
                <a:r>
                  <a:rPr lang="es-CR" sz="2200" i="1" dirty="0" err="1"/>
                  <a:t>value</a:t>
                </a:r>
                <a:r>
                  <a:rPr lang="es-CR" sz="2200" dirty="0"/>
                  <a:t>). </a:t>
                </a:r>
                <a:endParaRPr lang="en-US" sz="2200" dirty="0"/>
              </a:p>
              <a:p>
                <a:pPr marL="514350" lvl="0" indent="-514350">
                  <a:buFont typeface="+mj-lt"/>
                  <a:buAutoNum type="arabicPeriod"/>
                </a:pPr>
                <a:r>
                  <a:rPr lang="es-CR" dirty="0"/>
                  <a:t>Cálculo de la estadística de prueba.</a:t>
                </a:r>
                <a:endParaRPr lang="en-US" dirty="0"/>
              </a:p>
              <a:p>
                <a:pPr marL="514350" lvl="0" indent="-514350">
                  <a:buFont typeface="+mj-lt"/>
                  <a:buAutoNum type="arabicPeriod"/>
                </a:pPr>
                <a:r>
                  <a:rPr lang="es-CR" dirty="0"/>
                  <a:t>Decisión estadística.</a:t>
                </a:r>
                <a:endParaRPr lang="en-US" dirty="0"/>
              </a:p>
              <a:p>
                <a:pPr marL="777240" lvl="1" indent="-457200">
                  <a:buFont typeface="+mj-lt"/>
                  <a:buAutoNum type="alphaLcPeriod"/>
                </a:pPr>
                <a:r>
                  <a:rPr lang="es-CR" sz="2200" dirty="0"/>
                  <a:t>Valor calculado vs. valor teórico de la distribución.</a:t>
                </a:r>
                <a:endParaRPr lang="en-US" sz="2200" dirty="0"/>
              </a:p>
              <a:p>
                <a:pPr marL="777240" lvl="1" indent="-457200">
                  <a:buFont typeface="+mj-lt"/>
                  <a:buAutoNum type="alphaLcPeriod"/>
                </a:pPr>
                <a:r>
                  <a:rPr lang="es-CR" sz="2200" dirty="0"/>
                  <a:t>Valor de </a:t>
                </a:r>
                <a14:m>
                  <m:oMath xmlns:m="http://schemas.openxmlformats.org/officeDocument/2006/math">
                    <m:r>
                      <a:rPr lang="es-CR" sz="2200" i="1">
                        <a:latin typeface="Cambria Math" panose="02040503050406030204" pitchFamily="18" charset="0"/>
                      </a:rPr>
                      <m:t>𝑝</m:t>
                    </m:r>
                  </m:oMath>
                </a14:m>
                <a:r>
                  <a:rPr lang="es-CR" sz="2200" dirty="0"/>
                  <a:t> o la significancia (</a:t>
                </a:r>
                <a:r>
                  <a:rPr lang="es-CR" sz="2200" i="1" dirty="0"/>
                  <a:t>p-</a:t>
                </a:r>
                <a:r>
                  <a:rPr lang="es-CR" sz="2200" i="1" dirty="0" err="1"/>
                  <a:t>value</a:t>
                </a:r>
                <a:r>
                  <a:rPr lang="es-CR" sz="2200" dirty="0"/>
                  <a:t>).</a:t>
                </a:r>
                <a:endParaRPr lang="en-US" sz="2200" dirty="0"/>
              </a:p>
              <a:p>
                <a:pPr marL="514350" lvl="0" indent="-514350">
                  <a:buFont typeface="+mj-lt"/>
                  <a:buAutoNum type="arabicPeriod"/>
                </a:pPr>
                <a:r>
                  <a:rPr lang="es-CR" dirty="0"/>
                  <a:t>Conclusión.</a:t>
                </a:r>
                <a:endParaRPr lang="en-US" dirty="0"/>
              </a:p>
              <a:p>
                <a:pPr marL="777240" lvl="1" indent="-457200">
                  <a:buFont typeface="+mj-lt"/>
                  <a:buAutoNum type="alphaLcPeriod"/>
                </a:pPr>
                <a:r>
                  <a:rPr lang="es-CR" sz="2200" dirty="0"/>
                  <a:t>Conclusión estadística.</a:t>
                </a:r>
                <a:endParaRPr lang="en-US" sz="2200" dirty="0"/>
              </a:p>
              <a:p>
                <a:pPr marL="777240" lvl="1" indent="-457200">
                  <a:buFont typeface="+mj-lt"/>
                  <a:buAutoNum type="alphaLcPeriod"/>
                </a:pPr>
                <a:r>
                  <a:rPr lang="es-CR" sz="2200" dirty="0"/>
                  <a:t>Conclusión del problema.</a:t>
                </a:r>
                <a:endParaRPr lang="en-US" sz="2200" dirty="0"/>
              </a:p>
              <a:p>
                <a:endParaRPr lang="en-US" dirty="0"/>
              </a:p>
            </p:txBody>
          </p:sp>
        </mc:Choice>
        <mc:Fallback xmlns="">
          <p:sp>
            <p:nvSpPr>
              <p:cNvPr id="3" name="Content Placeholder 2">
                <a:extLst>
                  <a:ext uri="{FF2B5EF4-FFF2-40B4-BE49-F238E27FC236}">
                    <a16:creationId xmlns:a16="http://schemas.microsoft.com/office/drawing/2014/main" id="{1AA447C2-B111-44F9-B2C6-E6170811DBD1}"/>
                  </a:ext>
                </a:extLst>
              </p:cNvPr>
              <p:cNvSpPr>
                <a:spLocks noGrp="1" noRot="1" noChangeAspect="1" noMove="1" noResize="1" noEditPoints="1" noAdjustHandles="1" noChangeArrowheads="1" noChangeShapeType="1" noTextEdit="1"/>
              </p:cNvSpPr>
              <p:nvPr>
                <p:ph sz="quarter" idx="1"/>
              </p:nvPr>
            </p:nvSpPr>
            <p:spPr>
              <a:xfrm>
                <a:off x="179512" y="792088"/>
                <a:ext cx="7772400" cy="6065912"/>
              </a:xfrm>
              <a:blipFill>
                <a:blip r:embed="rId2"/>
                <a:stretch>
                  <a:fillRect l="-706" t="-1307"/>
                </a:stretch>
              </a:blipFill>
            </p:spPr>
            <p:txBody>
              <a:bodyPr/>
              <a:lstStyle/>
              <a:p>
                <a:r>
                  <a:rPr lang="en-US">
                    <a:noFill/>
                  </a:rPr>
                  <a:t> </a:t>
                </a:r>
              </a:p>
            </p:txBody>
          </p:sp>
        </mc:Fallback>
      </mc:AlternateContent>
      <p:sp>
        <p:nvSpPr>
          <p:cNvPr id="5" name="Title 1">
            <a:extLst>
              <a:ext uri="{FF2B5EF4-FFF2-40B4-BE49-F238E27FC236}">
                <a16:creationId xmlns:a16="http://schemas.microsoft.com/office/drawing/2014/main" id="{374A9122-EF11-44EC-AF94-9B38CFB4E4D6}"/>
              </a:ext>
            </a:extLst>
          </p:cNvPr>
          <p:cNvSpPr txBox="1">
            <a:spLocks/>
          </p:cNvSpPr>
          <p:nvPr/>
        </p:nvSpPr>
        <p:spPr>
          <a:xfrm>
            <a:off x="0" y="44624"/>
            <a:ext cx="9144000" cy="792088"/>
          </a:xfrm>
          <a:prstGeom prst="rect">
            <a:avLst/>
          </a:prstGeom>
        </p:spPr>
        <p:txBody>
          <a:bodyPr bIns="91440" anchor="b" anchorCtr="0">
            <a:normAutofit/>
          </a:bodyPr>
          <a:lstStyle>
            <a:lvl1pPr algn="l" rtl="0" eaLnBrk="1" latinLnBrk="0" hangingPunct="1">
              <a:spcBef>
                <a:spcPct val="0"/>
              </a:spcBef>
              <a:buNone/>
              <a:defRPr kumimoji="0" sz="4000" kern="1200">
                <a:solidFill>
                  <a:schemeClr val="tx2"/>
                </a:solidFill>
                <a:latin typeface="+mj-lt"/>
                <a:ea typeface="+mj-ea"/>
                <a:cs typeface="+mj-cs"/>
              </a:defRPr>
            </a:lvl1pPr>
          </a:lstStyle>
          <a:p>
            <a:pPr algn="ctr"/>
            <a:r>
              <a:rPr lang="es-CR" dirty="0"/>
              <a:t>Prueba de Hipótesis: bilateral</a:t>
            </a:r>
            <a:endParaRPr lang="en-US" dirty="0"/>
          </a:p>
        </p:txBody>
      </p:sp>
      <p:cxnSp>
        <p:nvCxnSpPr>
          <p:cNvPr id="8" name="Straight Connector 7">
            <a:extLst>
              <a:ext uri="{FF2B5EF4-FFF2-40B4-BE49-F238E27FC236}">
                <a16:creationId xmlns:a16="http://schemas.microsoft.com/office/drawing/2014/main" id="{E932219F-8A78-40F9-90AE-C8F9691864A8}"/>
              </a:ext>
            </a:extLst>
          </p:cNvPr>
          <p:cNvCxnSpPr>
            <a:cxnSpLocks/>
          </p:cNvCxnSpPr>
          <p:nvPr/>
        </p:nvCxnSpPr>
        <p:spPr>
          <a:xfrm>
            <a:off x="179512" y="836712"/>
            <a:ext cx="6624736" cy="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0" name="Straight Connector 9">
            <a:extLst>
              <a:ext uri="{FF2B5EF4-FFF2-40B4-BE49-F238E27FC236}">
                <a16:creationId xmlns:a16="http://schemas.microsoft.com/office/drawing/2014/main" id="{A7E1804C-4B62-4E66-B09B-52414A80B490}"/>
              </a:ext>
            </a:extLst>
          </p:cNvPr>
          <p:cNvCxnSpPr>
            <a:cxnSpLocks/>
          </p:cNvCxnSpPr>
          <p:nvPr/>
        </p:nvCxnSpPr>
        <p:spPr>
          <a:xfrm>
            <a:off x="179512" y="3861048"/>
            <a:ext cx="6624736" cy="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 name="Straight Connector 10">
            <a:extLst>
              <a:ext uri="{FF2B5EF4-FFF2-40B4-BE49-F238E27FC236}">
                <a16:creationId xmlns:a16="http://schemas.microsoft.com/office/drawing/2014/main" id="{1B8916BF-5CFD-40B0-860B-5C01E3880356}"/>
              </a:ext>
            </a:extLst>
          </p:cNvPr>
          <p:cNvCxnSpPr>
            <a:cxnSpLocks/>
          </p:cNvCxnSpPr>
          <p:nvPr/>
        </p:nvCxnSpPr>
        <p:spPr>
          <a:xfrm>
            <a:off x="179512" y="5373216"/>
            <a:ext cx="6624736" cy="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4" name="Right Brace 13">
            <a:extLst>
              <a:ext uri="{FF2B5EF4-FFF2-40B4-BE49-F238E27FC236}">
                <a16:creationId xmlns:a16="http://schemas.microsoft.com/office/drawing/2014/main" id="{D27A1882-E804-4FC7-98C7-2E269B445F91}"/>
              </a:ext>
            </a:extLst>
          </p:cNvPr>
          <p:cNvSpPr/>
          <p:nvPr/>
        </p:nvSpPr>
        <p:spPr>
          <a:xfrm>
            <a:off x="6732240" y="908720"/>
            <a:ext cx="283568" cy="2880320"/>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5" name="Right Brace 14">
            <a:extLst>
              <a:ext uri="{FF2B5EF4-FFF2-40B4-BE49-F238E27FC236}">
                <a16:creationId xmlns:a16="http://schemas.microsoft.com/office/drawing/2014/main" id="{F4AF43F3-058A-4611-8ED7-AC35A09551BE}"/>
              </a:ext>
            </a:extLst>
          </p:cNvPr>
          <p:cNvSpPr/>
          <p:nvPr/>
        </p:nvSpPr>
        <p:spPr>
          <a:xfrm>
            <a:off x="6741168" y="3933056"/>
            <a:ext cx="279104" cy="1368152"/>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6" name="Rectangle: Rounded Corners 25">
            <a:extLst>
              <a:ext uri="{FF2B5EF4-FFF2-40B4-BE49-F238E27FC236}">
                <a16:creationId xmlns:a16="http://schemas.microsoft.com/office/drawing/2014/main" id="{4BD780F1-55AB-4F62-9113-838C5D343B0E}"/>
              </a:ext>
            </a:extLst>
          </p:cNvPr>
          <p:cNvSpPr/>
          <p:nvPr/>
        </p:nvSpPr>
        <p:spPr>
          <a:xfrm>
            <a:off x="7092280" y="1916832"/>
            <a:ext cx="1944216" cy="792088"/>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Delimitación de la PH</a:t>
            </a:r>
            <a:endParaRPr lang="en-US" dirty="0"/>
          </a:p>
        </p:txBody>
      </p:sp>
      <p:sp>
        <p:nvSpPr>
          <p:cNvPr id="27" name="Rectangle: Rounded Corners 26">
            <a:extLst>
              <a:ext uri="{FF2B5EF4-FFF2-40B4-BE49-F238E27FC236}">
                <a16:creationId xmlns:a16="http://schemas.microsoft.com/office/drawing/2014/main" id="{FA87DB50-18ED-4493-B53C-D530392E5126}"/>
              </a:ext>
            </a:extLst>
          </p:cNvPr>
          <p:cNvSpPr/>
          <p:nvPr/>
        </p:nvSpPr>
        <p:spPr>
          <a:xfrm>
            <a:off x="7092280" y="4221088"/>
            <a:ext cx="1944216" cy="792088"/>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Resolución de la PH</a:t>
            </a:r>
            <a:endParaRPr lang="en-US" dirty="0"/>
          </a:p>
        </p:txBody>
      </p:sp>
    </p:spTree>
    <p:extLst>
      <p:ext uri="{BB962C8B-B14F-4D97-AF65-F5344CB8AC3E}">
        <p14:creationId xmlns:p14="http://schemas.microsoft.com/office/powerpoint/2010/main" val="3328773211"/>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683568" y="188640"/>
            <a:ext cx="7772400" cy="868958"/>
          </a:xfrm>
        </p:spPr>
        <p:txBody>
          <a:bodyPr/>
          <a:lstStyle/>
          <a:p>
            <a:pPr algn="ctr"/>
            <a:r>
              <a:rPr lang="es-CR" dirty="0"/>
              <a:t>Índice</a:t>
            </a:r>
          </a:p>
        </p:txBody>
      </p:sp>
      <p:sp>
        <p:nvSpPr>
          <p:cNvPr id="4" name="3 Elipse"/>
          <p:cNvSpPr/>
          <p:nvPr/>
        </p:nvSpPr>
        <p:spPr>
          <a:xfrm>
            <a:off x="467544" y="1268760"/>
            <a:ext cx="1368152" cy="129614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1</a:t>
            </a:r>
          </a:p>
        </p:txBody>
      </p:sp>
      <p:sp>
        <p:nvSpPr>
          <p:cNvPr id="5" name="4 Elipse"/>
          <p:cNvSpPr/>
          <p:nvPr/>
        </p:nvSpPr>
        <p:spPr>
          <a:xfrm>
            <a:off x="467544" y="3284984"/>
            <a:ext cx="1368152" cy="129614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2</a:t>
            </a:r>
          </a:p>
        </p:txBody>
      </p:sp>
      <p:sp>
        <p:nvSpPr>
          <p:cNvPr id="6" name="5 Elipse"/>
          <p:cNvSpPr/>
          <p:nvPr/>
        </p:nvSpPr>
        <p:spPr>
          <a:xfrm>
            <a:off x="467544" y="5229200"/>
            <a:ext cx="1368152" cy="129614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3</a:t>
            </a:r>
          </a:p>
        </p:txBody>
      </p:sp>
      <p:sp>
        <p:nvSpPr>
          <p:cNvPr id="7" name="6 Elipse"/>
          <p:cNvSpPr/>
          <p:nvPr/>
        </p:nvSpPr>
        <p:spPr>
          <a:xfrm>
            <a:off x="4716016" y="1268760"/>
            <a:ext cx="1368152" cy="129614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4</a:t>
            </a:r>
          </a:p>
        </p:txBody>
      </p:sp>
      <p:sp>
        <p:nvSpPr>
          <p:cNvPr id="8" name="7 Elipse"/>
          <p:cNvSpPr/>
          <p:nvPr/>
        </p:nvSpPr>
        <p:spPr>
          <a:xfrm>
            <a:off x="4716016" y="3284984"/>
            <a:ext cx="1368152" cy="129614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5</a:t>
            </a:r>
          </a:p>
        </p:txBody>
      </p:sp>
      <p:sp>
        <p:nvSpPr>
          <p:cNvPr id="13" name="12 Rectángulo redondeado"/>
          <p:cNvSpPr/>
          <p:nvPr/>
        </p:nvSpPr>
        <p:spPr>
          <a:xfrm>
            <a:off x="2051720" y="1412776"/>
            <a:ext cx="2160240" cy="1008112"/>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s-CR" dirty="0"/>
              <a:t>¿Qué es una hipótesis?</a:t>
            </a:r>
          </a:p>
        </p:txBody>
      </p:sp>
      <p:sp>
        <p:nvSpPr>
          <p:cNvPr id="14" name="13 Rectángulo redondeado"/>
          <p:cNvSpPr/>
          <p:nvPr/>
        </p:nvSpPr>
        <p:spPr>
          <a:xfrm>
            <a:off x="2051720" y="3429000"/>
            <a:ext cx="2160240" cy="1008112"/>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s-CR" dirty="0"/>
              <a:t>Los dos tipos de hipótesis</a:t>
            </a:r>
          </a:p>
        </p:txBody>
      </p:sp>
      <p:sp>
        <p:nvSpPr>
          <p:cNvPr id="16" name="15 Rectángulo redondeado"/>
          <p:cNvSpPr/>
          <p:nvPr/>
        </p:nvSpPr>
        <p:spPr>
          <a:xfrm>
            <a:off x="2051720" y="5373216"/>
            <a:ext cx="2160240" cy="1008112"/>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s-CR" dirty="0"/>
              <a:t>Hipótesis bilateral</a:t>
            </a:r>
          </a:p>
        </p:txBody>
      </p:sp>
      <p:sp>
        <p:nvSpPr>
          <p:cNvPr id="17" name="16 Rectángulo redondeado"/>
          <p:cNvSpPr/>
          <p:nvPr/>
        </p:nvSpPr>
        <p:spPr>
          <a:xfrm>
            <a:off x="6588224" y="1412776"/>
            <a:ext cx="2160240" cy="1008112"/>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s-CR" dirty="0"/>
              <a:t>Hipótesis unilateral</a:t>
            </a:r>
          </a:p>
        </p:txBody>
      </p:sp>
      <p:sp>
        <p:nvSpPr>
          <p:cNvPr id="19" name="18 Rectángulo redondeado"/>
          <p:cNvSpPr/>
          <p:nvPr/>
        </p:nvSpPr>
        <p:spPr>
          <a:xfrm>
            <a:off x="6588224" y="3429000"/>
            <a:ext cx="2160240" cy="1008112"/>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s-CR" dirty="0"/>
              <a:t>Más y más PH…</a:t>
            </a:r>
          </a:p>
        </p:txBody>
      </p:sp>
    </p:spTree>
    <p:extLst>
      <p:ext uri="{BB962C8B-B14F-4D97-AF65-F5344CB8AC3E}">
        <p14:creationId xmlns:p14="http://schemas.microsoft.com/office/powerpoint/2010/main" val="330963245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2 Marcador de contenido"/>
              <p:cNvSpPr>
                <a:spLocks noGrp="1"/>
              </p:cNvSpPr>
              <p:nvPr>
                <p:ph sz="quarter" idx="1"/>
              </p:nvPr>
            </p:nvSpPr>
            <p:spPr>
              <a:xfrm>
                <a:off x="179512" y="1340768"/>
                <a:ext cx="8507288" cy="4679032"/>
              </a:xfrm>
            </p:spPr>
            <p:txBody>
              <a:bodyPr/>
              <a:lstStyle/>
              <a:p>
                <a:pPr marL="0" indent="0">
                  <a:buNone/>
                </a:pPr>
                <a:r>
                  <a:rPr lang="es-CR" dirty="0"/>
                  <a:t>A partir de este punto, utilizamos la información procedente de la muestra </a:t>
                </a:r>
                <a14:m>
                  <m:oMath xmlns:m="http://schemas.openxmlformats.org/officeDocument/2006/math">
                    <m:r>
                      <a:rPr lang="es-CR" i="1">
                        <a:latin typeface="Cambria Math"/>
                      </a:rPr>
                      <m:t>𝑛</m:t>
                    </m:r>
                  </m:oMath>
                </a14:m>
                <a:r>
                  <a:rPr lang="es-CR" dirty="0"/>
                  <a:t>.</a:t>
                </a:r>
              </a:p>
              <a:p>
                <a:pPr marL="0" indent="0">
                  <a:buNone/>
                </a:pPr>
                <a:endParaRPr lang="es-CR" dirty="0"/>
              </a:p>
              <a:p>
                <a:pPr marL="0" lvl="0" indent="0">
                  <a:buNone/>
                </a:pPr>
                <a:r>
                  <a:rPr lang="es-CR" dirty="0"/>
                  <a:t>7. </a:t>
                </a:r>
                <a:r>
                  <a:rPr lang="es-CR" u="sng" dirty="0"/>
                  <a:t>Cálculo de la estadística de prueba</a:t>
                </a:r>
                <a:r>
                  <a:rPr lang="es-CR" dirty="0"/>
                  <a:t>: </a:t>
                </a:r>
              </a:p>
              <a:p>
                <a:pPr marL="0" lvl="0" indent="0">
                  <a:buNone/>
                </a:pPr>
                <a:endParaRPr lang="es-CR" i="1" dirty="0"/>
              </a:p>
              <a:p>
                <a:pPr marL="0" lvl="0" indent="0">
                  <a:buNone/>
                </a:pPr>
                <a14:m>
                  <m:oMathPara xmlns:m="http://schemas.openxmlformats.org/officeDocument/2006/math">
                    <m:oMathParaPr>
                      <m:jc m:val="centerGroup"/>
                    </m:oMathParaPr>
                    <m:oMath xmlns:m="http://schemas.openxmlformats.org/officeDocument/2006/math">
                      <m:sSub>
                        <m:sSubPr>
                          <m:ctrlPr>
                            <a:rPr lang="es-CR" i="1">
                              <a:latin typeface="Cambria Math" panose="02040503050406030204" pitchFamily="18" charset="0"/>
                            </a:rPr>
                          </m:ctrlPr>
                        </m:sSubPr>
                        <m:e>
                          <m:r>
                            <a:rPr lang="es-CR" i="1">
                              <a:latin typeface="Cambria Math"/>
                            </a:rPr>
                            <m:t>𝑧</m:t>
                          </m:r>
                        </m:e>
                        <m:sub>
                          <m:r>
                            <a:rPr lang="es-CR" i="1">
                              <a:latin typeface="Cambria Math"/>
                            </a:rPr>
                            <m:t>𝑐</m:t>
                          </m:r>
                        </m:sub>
                      </m:sSub>
                      <m:r>
                        <a:rPr lang="es-CR" i="1">
                          <a:latin typeface="Cambria Math"/>
                        </a:rPr>
                        <m:t>=</m:t>
                      </m:r>
                      <m:f>
                        <m:fPr>
                          <m:ctrlPr>
                            <a:rPr lang="es-CR" i="1">
                              <a:latin typeface="Cambria Math" panose="02040503050406030204" pitchFamily="18" charset="0"/>
                            </a:rPr>
                          </m:ctrlPr>
                        </m:fPr>
                        <m:num>
                          <m:acc>
                            <m:accPr>
                              <m:chr m:val="̅"/>
                              <m:ctrlPr>
                                <a:rPr lang="es-CR" i="1">
                                  <a:latin typeface="Cambria Math" panose="02040503050406030204" pitchFamily="18" charset="0"/>
                                </a:rPr>
                              </m:ctrlPr>
                            </m:accPr>
                            <m:e>
                              <m:r>
                                <a:rPr lang="es-CR" i="1">
                                  <a:latin typeface="Cambria Math"/>
                                </a:rPr>
                                <m:t>𝑥</m:t>
                              </m:r>
                            </m:e>
                          </m:acc>
                          <m:r>
                            <a:rPr lang="es-CR" i="1">
                              <a:latin typeface="Cambria Math"/>
                            </a:rPr>
                            <m:t>−</m:t>
                          </m:r>
                          <m:r>
                            <a:rPr lang="es-CR" i="1">
                              <a:latin typeface="Cambria Math"/>
                            </a:rPr>
                            <m:t>𝜇</m:t>
                          </m:r>
                        </m:num>
                        <m:den>
                          <m:r>
                            <a:rPr lang="es-CR" i="1">
                              <a:latin typeface="Cambria Math"/>
                            </a:rPr>
                            <m:t>𝜎</m:t>
                          </m:r>
                          <m:r>
                            <a:rPr lang="es-CR" i="1">
                              <a:latin typeface="Cambria Math"/>
                            </a:rPr>
                            <m:t>/</m:t>
                          </m:r>
                          <m:rad>
                            <m:radPr>
                              <m:degHide m:val="on"/>
                              <m:ctrlPr>
                                <a:rPr lang="es-CR" i="1">
                                  <a:latin typeface="Cambria Math" panose="02040503050406030204" pitchFamily="18" charset="0"/>
                                </a:rPr>
                              </m:ctrlPr>
                            </m:radPr>
                            <m:deg/>
                            <m:e>
                              <m:r>
                                <a:rPr lang="es-CR" i="1">
                                  <a:latin typeface="Cambria Math"/>
                                </a:rPr>
                                <m:t>𝑛</m:t>
                              </m:r>
                            </m:e>
                          </m:rad>
                        </m:den>
                      </m:f>
                      <m:r>
                        <a:rPr lang="es-CR" i="1">
                          <a:latin typeface="Cambria Math"/>
                        </a:rPr>
                        <m:t>=</m:t>
                      </m:r>
                      <m:f>
                        <m:fPr>
                          <m:ctrlPr>
                            <a:rPr lang="es-CR" i="1">
                              <a:latin typeface="Cambria Math" panose="02040503050406030204" pitchFamily="18" charset="0"/>
                            </a:rPr>
                          </m:ctrlPr>
                        </m:fPr>
                        <m:num>
                          <m:r>
                            <a:rPr lang="es-CR" i="1">
                              <a:latin typeface="Cambria Math"/>
                            </a:rPr>
                            <m:t>19−15</m:t>
                          </m:r>
                        </m:num>
                        <m:den>
                          <m:r>
                            <a:rPr lang="es-CR" i="1">
                              <a:latin typeface="Cambria Math"/>
                            </a:rPr>
                            <m:t>25/</m:t>
                          </m:r>
                          <m:rad>
                            <m:radPr>
                              <m:degHide m:val="on"/>
                              <m:ctrlPr>
                                <a:rPr lang="es-CR" i="1">
                                  <a:latin typeface="Cambria Math" panose="02040503050406030204" pitchFamily="18" charset="0"/>
                                </a:rPr>
                              </m:ctrlPr>
                            </m:radPr>
                            <m:deg/>
                            <m:e>
                              <m:r>
                                <a:rPr lang="es-CR" i="1">
                                  <a:latin typeface="Cambria Math"/>
                                </a:rPr>
                                <m:t>210</m:t>
                              </m:r>
                            </m:e>
                          </m:rad>
                        </m:den>
                      </m:f>
                      <m:r>
                        <a:rPr lang="es-CR" i="1">
                          <a:latin typeface="Cambria Math"/>
                        </a:rPr>
                        <m:t>=2.32</m:t>
                      </m:r>
                    </m:oMath>
                  </m:oMathPara>
                </a14:m>
                <a:endParaRPr lang="es-CR" dirty="0"/>
              </a:p>
              <a:p>
                <a:endParaRPr lang="es-CR" dirty="0"/>
              </a:p>
            </p:txBody>
          </p:sp>
        </mc:Choice>
        <mc:Fallback xmlns="">
          <p:sp>
            <p:nvSpPr>
              <p:cNvPr id="3" name="2 Marcador de contenido"/>
              <p:cNvSpPr>
                <a:spLocks noGrp="1" noRot="1" noChangeAspect="1" noMove="1" noResize="1" noEditPoints="1" noAdjustHandles="1" noChangeArrowheads="1" noChangeShapeType="1" noTextEdit="1"/>
              </p:cNvSpPr>
              <p:nvPr>
                <p:ph sz="quarter" idx="1"/>
              </p:nvPr>
            </p:nvSpPr>
            <p:spPr>
              <a:xfrm>
                <a:off x="179512" y="1340768"/>
                <a:ext cx="8507288" cy="4679032"/>
              </a:xfrm>
              <a:blipFill>
                <a:blip r:embed="rId2"/>
                <a:stretch>
                  <a:fillRect l="-1289" t="-1042"/>
                </a:stretch>
              </a:blipFill>
            </p:spPr>
            <p:txBody>
              <a:bodyPr/>
              <a:lstStyle/>
              <a:p>
                <a:r>
                  <a:rPr lang="en-US">
                    <a:noFill/>
                  </a:rPr>
                  <a:t> </a:t>
                </a:r>
              </a:p>
            </p:txBody>
          </p:sp>
        </mc:Fallback>
      </mc:AlternateContent>
      <p:sp>
        <p:nvSpPr>
          <p:cNvPr id="4" name="Title 1">
            <a:extLst>
              <a:ext uri="{FF2B5EF4-FFF2-40B4-BE49-F238E27FC236}">
                <a16:creationId xmlns:a16="http://schemas.microsoft.com/office/drawing/2014/main" id="{D1007BE3-BBD7-42C7-87A4-B09AB85D1F26}"/>
              </a:ext>
            </a:extLst>
          </p:cNvPr>
          <p:cNvSpPr txBox="1">
            <a:spLocks/>
          </p:cNvSpPr>
          <p:nvPr/>
        </p:nvSpPr>
        <p:spPr>
          <a:xfrm>
            <a:off x="0" y="44624"/>
            <a:ext cx="9144000" cy="792088"/>
          </a:xfrm>
          <a:prstGeom prst="rect">
            <a:avLst/>
          </a:prstGeom>
        </p:spPr>
        <p:txBody>
          <a:bodyPr bIns="91440" anchor="b" anchorCtr="0">
            <a:normAutofit/>
          </a:bodyPr>
          <a:lstStyle>
            <a:lvl1pPr algn="l" rtl="0" eaLnBrk="1" latinLnBrk="0" hangingPunct="1">
              <a:spcBef>
                <a:spcPct val="0"/>
              </a:spcBef>
              <a:buNone/>
              <a:defRPr kumimoji="0" sz="4000" kern="1200">
                <a:solidFill>
                  <a:schemeClr val="tx2"/>
                </a:solidFill>
                <a:latin typeface="+mj-lt"/>
                <a:ea typeface="+mj-ea"/>
                <a:cs typeface="+mj-cs"/>
              </a:defRPr>
            </a:lvl1pPr>
          </a:lstStyle>
          <a:p>
            <a:pPr algn="ctr"/>
            <a:r>
              <a:rPr lang="es-CR" dirty="0"/>
              <a:t>Prueba de Hipótesis: unilateral (I)</a:t>
            </a:r>
            <a:endParaRPr lang="en-US" dirty="0"/>
          </a:p>
        </p:txBody>
      </p:sp>
    </p:spTree>
    <p:extLst>
      <p:ext uri="{BB962C8B-B14F-4D97-AF65-F5344CB8AC3E}">
        <p14:creationId xmlns:p14="http://schemas.microsoft.com/office/powerpoint/2010/main" val="414725571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4" end="4"/>
                                            </p:txEl>
                                          </p:spTgt>
                                        </p:tgtEl>
                                        <p:attrNameLst>
                                          <p:attrName>style.visibility</p:attrName>
                                        </p:attrNameLst>
                                      </p:cBhvr>
                                      <p:to>
                                        <p:strVal val="visible"/>
                                      </p:to>
                                    </p:set>
                                    <p:animEffect transition="in" filter="fade">
                                      <p:cBhvr>
                                        <p:cTn id="10"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2 Marcador de contenido"/>
              <p:cNvSpPr>
                <a:spLocks noGrp="1"/>
              </p:cNvSpPr>
              <p:nvPr>
                <p:ph sz="quarter" idx="1"/>
              </p:nvPr>
            </p:nvSpPr>
            <p:spPr>
              <a:xfrm>
                <a:off x="179512" y="1124744"/>
                <a:ext cx="8784976" cy="5400600"/>
              </a:xfrm>
            </p:spPr>
            <p:txBody>
              <a:bodyPr/>
              <a:lstStyle/>
              <a:p>
                <a:pPr marL="0" lvl="0" indent="0">
                  <a:buNone/>
                </a:pPr>
                <a:r>
                  <a:rPr lang="es-CR" sz="2800" dirty="0"/>
                  <a:t>8. </a:t>
                </a:r>
                <a:r>
                  <a:rPr lang="es-CR" sz="2800" u="sng" dirty="0"/>
                  <a:t>Decisión estadística</a:t>
                </a:r>
                <a:r>
                  <a:rPr lang="es-CR" sz="2800" dirty="0"/>
                  <a:t>:</a:t>
                </a:r>
                <a:endParaRPr lang="es-CR" sz="2400" dirty="0"/>
              </a:p>
              <a:p>
                <a:pPr marL="777240" lvl="1" indent="-457200">
                  <a:buAutoNum type="alphaLcPeriod"/>
                </a:pPr>
                <a:r>
                  <a:rPr lang="es-CR" dirty="0"/>
                  <a:t>Valor calculado vs. valor teórico de la distribución</a:t>
                </a:r>
              </a:p>
              <a:p>
                <a:pPr marL="777240" lvl="1" indent="-457200">
                  <a:buAutoNum type="alphaLcPeriod"/>
                </a:pPr>
                <a:endParaRPr lang="es-CR" sz="2000" dirty="0"/>
              </a:p>
              <a:p>
                <a:pPr marL="777240" lvl="1" indent="-457200">
                  <a:buAutoNum type="alphaLcPeriod"/>
                </a:pPr>
                <a:endParaRPr lang="es-CR" sz="2000" dirty="0"/>
              </a:p>
              <a:p>
                <a:pPr marL="777240" lvl="1" indent="-457200">
                  <a:buAutoNum type="alphaLcPeriod"/>
                </a:pPr>
                <a:endParaRPr lang="es-CR" sz="2000" dirty="0"/>
              </a:p>
              <a:p>
                <a:pPr marL="777240" lvl="1" indent="-457200">
                  <a:buAutoNum type="alphaLcPeriod"/>
                </a:pPr>
                <a:endParaRPr lang="es-CR" sz="2000" dirty="0"/>
              </a:p>
              <a:p>
                <a:pPr marL="777240" lvl="1" indent="-457200">
                  <a:buAutoNum type="alphaLcPeriod"/>
                </a:pPr>
                <a:endParaRPr lang="es-CR" sz="2000" dirty="0"/>
              </a:p>
              <a:p>
                <a:pPr marL="777240" lvl="1" indent="-457200">
                  <a:buAutoNum type="alphaLcPeriod"/>
                </a:pPr>
                <a:endParaRPr lang="es-CR" sz="2000" dirty="0"/>
              </a:p>
              <a:p>
                <a:pPr marL="777240" lvl="1" indent="-457200">
                  <a:buAutoNum type="alphaLcPeriod"/>
                </a:pPr>
                <a:endParaRPr lang="es-CR" sz="2000" dirty="0"/>
              </a:p>
              <a:p>
                <a:pPr marL="777240" lvl="1" indent="-457200">
                  <a:buAutoNum type="alphaLcPeriod"/>
                </a:pPr>
                <a:endParaRPr lang="es-CR" sz="2000" dirty="0"/>
              </a:p>
              <a:p>
                <a:pPr marL="777240" lvl="1" indent="-457200">
                  <a:buAutoNum type="alphaLcPeriod"/>
                </a:pPr>
                <a:endParaRPr lang="es-CR" sz="2000" dirty="0"/>
              </a:p>
              <a:p>
                <a:pPr marL="777240" lvl="1" indent="-457200">
                  <a:buAutoNum type="alphaLcPeriod"/>
                </a:pPr>
                <a:endParaRPr lang="es-CR" sz="2000" dirty="0"/>
              </a:p>
              <a:p>
                <a:pPr marL="320040" lvl="1" indent="0">
                  <a:buNone/>
                </a:pPr>
                <a:r>
                  <a:rPr lang="es-CR" sz="2000" dirty="0"/>
                  <a:t>Como </a:t>
                </a:r>
                <a14:m>
                  <m:oMath xmlns:m="http://schemas.openxmlformats.org/officeDocument/2006/math">
                    <m:sSub>
                      <m:sSubPr>
                        <m:ctrlPr>
                          <a:rPr lang="es-CR" sz="2000" i="1">
                            <a:latin typeface="Cambria Math" panose="02040503050406030204" pitchFamily="18" charset="0"/>
                          </a:rPr>
                        </m:ctrlPr>
                      </m:sSubPr>
                      <m:e>
                        <m:r>
                          <a:rPr lang="es-CR" sz="2000" i="1">
                            <a:latin typeface="Cambria Math"/>
                          </a:rPr>
                          <m:t>𝑧</m:t>
                        </m:r>
                      </m:e>
                      <m:sub>
                        <m:r>
                          <a:rPr lang="es-CR" sz="2000" i="1">
                            <a:latin typeface="Cambria Math"/>
                          </a:rPr>
                          <m:t>𝑐</m:t>
                        </m:r>
                      </m:sub>
                    </m:sSub>
                  </m:oMath>
                </a14:m>
                <a:r>
                  <a:rPr lang="es-CR" sz="2000" dirty="0"/>
                  <a:t> se ubica entre </a:t>
                </a:r>
                <a14:m>
                  <m:oMath xmlns:m="http://schemas.openxmlformats.org/officeDocument/2006/math">
                    <m:r>
                      <a:rPr lang="es-CR" sz="2000" i="1">
                        <a:latin typeface="Cambria Math"/>
                      </a:rPr>
                      <m:t>[−1.645;+∞[</m:t>
                    </m:r>
                  </m:oMath>
                </a14:m>
                <a:r>
                  <a:rPr lang="es-CR" sz="2000" dirty="0"/>
                  <a:t>, entonces NO rechazamos la </a:t>
                </a:r>
                <a14:m>
                  <m:oMath xmlns:m="http://schemas.openxmlformats.org/officeDocument/2006/math">
                    <m:sSub>
                      <m:sSubPr>
                        <m:ctrlPr>
                          <a:rPr lang="es-CR" sz="2000" i="1">
                            <a:latin typeface="Cambria Math" panose="02040503050406030204" pitchFamily="18" charset="0"/>
                          </a:rPr>
                        </m:ctrlPr>
                      </m:sSubPr>
                      <m:e>
                        <m:r>
                          <a:rPr lang="es-CR" sz="2000" i="1">
                            <a:latin typeface="Cambria Math"/>
                          </a:rPr>
                          <m:t>𝐻</m:t>
                        </m:r>
                      </m:e>
                      <m:sub>
                        <m:r>
                          <a:rPr lang="es-CR" sz="2000" i="1">
                            <a:latin typeface="Cambria Math"/>
                          </a:rPr>
                          <m:t>0</m:t>
                        </m:r>
                      </m:sub>
                    </m:sSub>
                  </m:oMath>
                </a14:m>
                <a:r>
                  <a:rPr lang="es-CR" sz="2000" dirty="0"/>
                  <a:t>, lo que nos conduce a permanecer momentáneamente con </a:t>
                </a:r>
                <a14:m>
                  <m:oMath xmlns:m="http://schemas.openxmlformats.org/officeDocument/2006/math">
                    <m:sSub>
                      <m:sSubPr>
                        <m:ctrlPr>
                          <a:rPr lang="es-CR" sz="2000" i="1">
                            <a:latin typeface="Cambria Math" panose="02040503050406030204" pitchFamily="18" charset="0"/>
                          </a:rPr>
                        </m:ctrlPr>
                      </m:sSubPr>
                      <m:e>
                        <m:r>
                          <a:rPr lang="es-CR" sz="2000" i="1">
                            <a:latin typeface="Cambria Math"/>
                          </a:rPr>
                          <m:t>𝐻</m:t>
                        </m:r>
                      </m:e>
                      <m:sub>
                        <m:r>
                          <a:rPr lang="es-CR" sz="2000" i="1">
                            <a:latin typeface="Cambria Math"/>
                          </a:rPr>
                          <m:t>0</m:t>
                        </m:r>
                      </m:sub>
                    </m:sSub>
                  </m:oMath>
                </a14:m>
                <a:r>
                  <a:rPr lang="es-CR" sz="2000" dirty="0"/>
                  <a:t>.</a:t>
                </a:r>
              </a:p>
              <a:p>
                <a:pPr marL="777240" lvl="1" indent="-457200">
                  <a:buAutoNum type="alphaLcPeriod"/>
                </a:pPr>
                <a:endParaRPr lang="es-CR" sz="2000" dirty="0"/>
              </a:p>
              <a:p>
                <a:endParaRPr lang="es-CR" dirty="0"/>
              </a:p>
            </p:txBody>
          </p:sp>
        </mc:Choice>
        <mc:Fallback xmlns="">
          <p:sp>
            <p:nvSpPr>
              <p:cNvPr id="3" name="2 Marcador de contenido"/>
              <p:cNvSpPr>
                <a:spLocks noGrp="1" noRot="1" noChangeAspect="1" noMove="1" noResize="1" noEditPoints="1" noAdjustHandles="1" noChangeArrowheads="1" noChangeShapeType="1" noTextEdit="1"/>
              </p:cNvSpPr>
              <p:nvPr>
                <p:ph sz="quarter" idx="1"/>
              </p:nvPr>
            </p:nvSpPr>
            <p:spPr>
              <a:xfrm>
                <a:off x="179512" y="1124744"/>
                <a:ext cx="8784976" cy="5400600"/>
              </a:xfrm>
              <a:blipFill rotWithShape="1">
                <a:blip r:embed="rId2"/>
                <a:stretch>
                  <a:fillRect l="-1387" t="-1130"/>
                </a:stretch>
              </a:blipFill>
            </p:spPr>
            <p:txBody>
              <a:bodyPr/>
              <a:lstStyle/>
              <a:p>
                <a:r>
                  <a:rPr lang="es-CR">
                    <a:noFill/>
                  </a:rPr>
                  <a:t> </a:t>
                </a:r>
              </a:p>
            </p:txBody>
          </p:sp>
        </mc:Fallback>
      </mc:AlternateContent>
      <p:sp>
        <p:nvSpPr>
          <p:cNvPr id="4" name="Title 1">
            <a:extLst>
              <a:ext uri="{FF2B5EF4-FFF2-40B4-BE49-F238E27FC236}">
                <a16:creationId xmlns:a16="http://schemas.microsoft.com/office/drawing/2014/main" id="{D1007BE3-BBD7-42C7-87A4-B09AB85D1F26}"/>
              </a:ext>
            </a:extLst>
          </p:cNvPr>
          <p:cNvSpPr txBox="1">
            <a:spLocks/>
          </p:cNvSpPr>
          <p:nvPr/>
        </p:nvSpPr>
        <p:spPr>
          <a:xfrm>
            <a:off x="0" y="44624"/>
            <a:ext cx="9144000" cy="792088"/>
          </a:xfrm>
          <a:prstGeom prst="rect">
            <a:avLst/>
          </a:prstGeom>
        </p:spPr>
        <p:txBody>
          <a:bodyPr bIns="91440" anchor="b" anchorCtr="0">
            <a:normAutofit/>
          </a:bodyPr>
          <a:lstStyle>
            <a:lvl1pPr algn="l" rtl="0" eaLnBrk="1" latinLnBrk="0" hangingPunct="1">
              <a:spcBef>
                <a:spcPct val="0"/>
              </a:spcBef>
              <a:buNone/>
              <a:defRPr kumimoji="0" sz="4000" kern="1200">
                <a:solidFill>
                  <a:schemeClr val="tx2"/>
                </a:solidFill>
                <a:latin typeface="+mj-lt"/>
                <a:ea typeface="+mj-ea"/>
                <a:cs typeface="+mj-cs"/>
              </a:defRPr>
            </a:lvl1pPr>
          </a:lstStyle>
          <a:p>
            <a:pPr algn="ctr"/>
            <a:r>
              <a:rPr lang="es-CR" dirty="0"/>
              <a:t>Prueba de Hipótesis: unilateral (I)</a:t>
            </a:r>
            <a:endParaRPr lang="en-US" dirty="0"/>
          </a:p>
        </p:txBody>
      </p:sp>
      <p:pic>
        <p:nvPicPr>
          <p:cNvPr id="5" name="4 Imagen"/>
          <p:cNvPicPr/>
          <p:nvPr/>
        </p:nvPicPr>
        <p:blipFill>
          <a:blip r:embed="rId3">
            <a:extLst>
              <a:ext uri="{28A0092B-C50C-407E-A947-70E740481C1C}">
                <a14:useLocalDpi xmlns:a14="http://schemas.microsoft.com/office/drawing/2010/main" val="0"/>
              </a:ext>
            </a:extLst>
          </a:blip>
          <a:srcRect/>
          <a:stretch>
            <a:fillRect/>
          </a:stretch>
        </p:blipFill>
        <p:spPr bwMode="auto">
          <a:xfrm>
            <a:off x="1475656" y="2132856"/>
            <a:ext cx="5612130" cy="3361055"/>
          </a:xfrm>
          <a:prstGeom prst="rect">
            <a:avLst/>
          </a:prstGeom>
          <a:noFill/>
          <a:ln>
            <a:noFill/>
          </a:ln>
        </p:spPr>
      </p:pic>
    </p:spTree>
    <p:extLst>
      <p:ext uri="{BB962C8B-B14F-4D97-AF65-F5344CB8AC3E}">
        <p14:creationId xmlns:p14="http://schemas.microsoft.com/office/powerpoint/2010/main" val="295812806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2" end="12"/>
                                            </p:txEl>
                                          </p:spTgt>
                                        </p:tgtEl>
                                        <p:attrNameLst>
                                          <p:attrName>style.visibility</p:attrName>
                                        </p:attrNameLst>
                                      </p:cBhvr>
                                      <p:to>
                                        <p:strVal val="visible"/>
                                      </p:to>
                                    </p:set>
                                    <p:animEffect transition="in" filter="fade">
                                      <p:cBhvr>
                                        <p:cTn id="7"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2 Marcador de contenido"/>
              <p:cNvSpPr>
                <a:spLocks noGrp="1"/>
              </p:cNvSpPr>
              <p:nvPr>
                <p:ph sz="quarter" idx="1"/>
              </p:nvPr>
            </p:nvSpPr>
            <p:spPr>
              <a:xfrm>
                <a:off x="251520" y="1447800"/>
                <a:ext cx="8435280" cy="5149552"/>
              </a:xfrm>
            </p:spPr>
            <p:txBody>
              <a:bodyPr/>
              <a:lstStyle/>
              <a:p>
                <a:pPr marL="320040" lvl="1" indent="0">
                  <a:buNone/>
                </a:pPr>
                <a:r>
                  <a:rPr lang="es-CR" dirty="0"/>
                  <a:t>b. Valor de </a:t>
                </a:r>
                <a14:m>
                  <m:oMath xmlns:m="http://schemas.openxmlformats.org/officeDocument/2006/math">
                    <m:r>
                      <a:rPr lang="es-CR" i="1">
                        <a:latin typeface="Cambria Math"/>
                      </a:rPr>
                      <m:t>𝑝</m:t>
                    </m:r>
                  </m:oMath>
                </a14:m>
                <a:r>
                  <a:rPr lang="es-CR" dirty="0"/>
                  <a:t> o la significancia (</a:t>
                </a:r>
                <a:r>
                  <a:rPr lang="es-CR" i="1" dirty="0"/>
                  <a:t>p-</a:t>
                </a:r>
                <a:r>
                  <a:rPr lang="es-CR" i="1" dirty="0" err="1"/>
                  <a:t>value</a:t>
                </a:r>
                <a:r>
                  <a:rPr lang="es-CR" dirty="0"/>
                  <a:t>) </a:t>
                </a:r>
                <a:endParaRPr lang="es-CR" sz="2000" dirty="0"/>
              </a:p>
              <a:p>
                <a:endParaRPr lang="es-CR" sz="2400" dirty="0"/>
              </a:p>
              <a:p>
                <a:pPr marL="0" indent="0">
                  <a:buNone/>
                </a:pPr>
                <a14:m>
                  <m:oMathPara xmlns:m="http://schemas.openxmlformats.org/officeDocument/2006/math">
                    <m:oMathParaPr>
                      <m:jc m:val="centerGroup"/>
                    </m:oMathParaPr>
                    <m:oMath xmlns:m="http://schemas.openxmlformats.org/officeDocument/2006/math">
                      <m:r>
                        <a:rPr lang="es-CR" sz="2800" i="1">
                          <a:latin typeface="Cambria Math"/>
                        </a:rPr>
                        <m:t>𝑝</m:t>
                      </m:r>
                      <m:r>
                        <a:rPr lang="es-CR" sz="2800" i="1">
                          <a:latin typeface="Cambria Math"/>
                        </a:rPr>
                        <m:t>−</m:t>
                      </m:r>
                      <m:r>
                        <a:rPr lang="es-CR" sz="2800" i="1">
                          <a:latin typeface="Cambria Math"/>
                        </a:rPr>
                        <m:t>𝑣𝑎𝑙𝑢𝑒</m:t>
                      </m:r>
                      <m:r>
                        <a:rPr lang="es-CR" sz="2800" i="1">
                          <a:latin typeface="Cambria Math"/>
                        </a:rPr>
                        <m:t>=</m:t>
                      </m:r>
                      <m:r>
                        <a:rPr lang="es-CR" sz="2800" i="1">
                          <a:latin typeface="Cambria Math"/>
                        </a:rPr>
                        <m:t>𝑃</m:t>
                      </m:r>
                      <m:r>
                        <a:rPr lang="es-CR" sz="2800" i="1">
                          <a:latin typeface="Cambria Math"/>
                        </a:rPr>
                        <m:t>(</m:t>
                      </m:r>
                      <m:r>
                        <a:rPr lang="es-CR" sz="2800" i="1">
                          <a:latin typeface="Cambria Math"/>
                        </a:rPr>
                        <m:t>𝑧</m:t>
                      </m:r>
                      <m:r>
                        <a:rPr lang="es-CR" sz="2800" i="1">
                          <a:latin typeface="Cambria Math"/>
                        </a:rPr>
                        <m:t>≤2.32)</m:t>
                      </m:r>
                    </m:oMath>
                  </m:oMathPara>
                </a14:m>
                <a:endParaRPr lang="es-CR" sz="2400" dirty="0"/>
              </a:p>
              <a:p>
                <a:pPr marL="0" indent="0">
                  <a:buNone/>
                </a:pPr>
                <a:endParaRPr lang="es-CR" sz="2400" dirty="0"/>
              </a:p>
              <a:p>
                <a:pPr marL="0" indent="0">
                  <a:buNone/>
                </a:pPr>
                <a14:m>
                  <m:oMathPara xmlns:m="http://schemas.openxmlformats.org/officeDocument/2006/math">
                    <m:oMathParaPr>
                      <m:jc m:val="centerGroup"/>
                    </m:oMathParaPr>
                    <m:oMath xmlns:m="http://schemas.openxmlformats.org/officeDocument/2006/math">
                      <m:r>
                        <a:rPr lang="es-CR" sz="2800" i="1">
                          <a:latin typeface="Cambria Math"/>
                        </a:rPr>
                        <m:t>𝑝</m:t>
                      </m:r>
                      <m:r>
                        <a:rPr lang="es-CR" sz="2800" i="1">
                          <a:latin typeface="Cambria Math"/>
                        </a:rPr>
                        <m:t>−</m:t>
                      </m:r>
                      <m:r>
                        <a:rPr lang="es-CR" sz="2800" i="1">
                          <a:latin typeface="Cambria Math"/>
                        </a:rPr>
                        <m:t>𝑣𝑎𝑙𝑢𝑒</m:t>
                      </m:r>
                      <m:r>
                        <a:rPr lang="es-CR" sz="2800" i="1">
                          <a:latin typeface="Cambria Math"/>
                        </a:rPr>
                        <m:t>=</m:t>
                      </m:r>
                      <m:r>
                        <a:rPr lang="es-CR" sz="2800">
                          <a:latin typeface="Cambria Math"/>
                        </a:rPr>
                        <m:t>0.98983</m:t>
                      </m:r>
                    </m:oMath>
                  </m:oMathPara>
                </a14:m>
                <a:endParaRPr lang="es-CR" sz="2400" dirty="0"/>
              </a:p>
              <a:p>
                <a:pPr marL="0" indent="0">
                  <a:buNone/>
                </a:pPr>
                <a:endParaRPr lang="es-CR" sz="2400" dirty="0"/>
              </a:p>
              <a:p>
                <a:pPr marL="0" indent="0">
                  <a:buNone/>
                </a:pPr>
                <a14:m>
                  <m:oMath xmlns:m="http://schemas.openxmlformats.org/officeDocument/2006/math">
                    <m:r>
                      <a:rPr lang="es-CR" sz="2800" i="1">
                        <a:latin typeface="Cambria Math"/>
                      </a:rPr>
                      <m:t>𝑝</m:t>
                    </m:r>
                    <m:r>
                      <a:rPr lang="es-CR" sz="2800" i="1">
                        <a:latin typeface="Cambria Math"/>
                      </a:rPr>
                      <m:t>−</m:t>
                    </m:r>
                    <m:r>
                      <a:rPr lang="es-CR" sz="2800" i="1">
                        <a:latin typeface="Cambria Math"/>
                      </a:rPr>
                      <m:t>𝑣𝑎𝑙𝑢𝑒</m:t>
                    </m:r>
                    <m:r>
                      <a:rPr lang="es-CR" sz="2800" i="1">
                        <a:latin typeface="Cambria Math"/>
                      </a:rPr>
                      <m:t>&gt;0.05</m:t>
                    </m:r>
                  </m:oMath>
                </a14:m>
                <a:r>
                  <a:rPr lang="es-CR" sz="2800" dirty="0"/>
                  <a:t>, no rechazamos </a:t>
                </a:r>
                <a14:m>
                  <m:oMath xmlns:m="http://schemas.openxmlformats.org/officeDocument/2006/math">
                    <m:sSub>
                      <m:sSubPr>
                        <m:ctrlPr>
                          <a:rPr lang="es-CR" sz="2800" i="1">
                            <a:latin typeface="Cambria Math" panose="02040503050406030204" pitchFamily="18" charset="0"/>
                          </a:rPr>
                        </m:ctrlPr>
                      </m:sSubPr>
                      <m:e>
                        <m:r>
                          <a:rPr lang="es-CR" sz="2800" i="1">
                            <a:latin typeface="Cambria Math"/>
                          </a:rPr>
                          <m:t>𝐻</m:t>
                        </m:r>
                      </m:e>
                      <m:sub>
                        <m:r>
                          <a:rPr lang="es-CR" sz="2800" i="1">
                            <a:latin typeface="Cambria Math"/>
                          </a:rPr>
                          <m:t>0</m:t>
                        </m:r>
                      </m:sub>
                    </m:sSub>
                  </m:oMath>
                </a14:m>
                <a:r>
                  <a:rPr lang="es-CR" sz="2800" dirty="0"/>
                  <a:t>, lo que nos conduce a permanecer momentáneamente con </a:t>
                </a:r>
                <a14:m>
                  <m:oMath xmlns:m="http://schemas.openxmlformats.org/officeDocument/2006/math">
                    <m:sSub>
                      <m:sSubPr>
                        <m:ctrlPr>
                          <a:rPr lang="es-CR" sz="2800" i="1">
                            <a:latin typeface="Cambria Math" panose="02040503050406030204" pitchFamily="18" charset="0"/>
                          </a:rPr>
                        </m:ctrlPr>
                      </m:sSubPr>
                      <m:e>
                        <m:r>
                          <a:rPr lang="es-CR" sz="2800" i="1">
                            <a:latin typeface="Cambria Math"/>
                          </a:rPr>
                          <m:t>𝐻</m:t>
                        </m:r>
                      </m:e>
                      <m:sub>
                        <m:r>
                          <a:rPr lang="es-CR" sz="2800" i="1">
                            <a:latin typeface="Cambria Math"/>
                          </a:rPr>
                          <m:t>0</m:t>
                        </m:r>
                      </m:sub>
                    </m:sSub>
                  </m:oMath>
                </a14:m>
                <a:r>
                  <a:rPr lang="es-CR" sz="2800" dirty="0"/>
                  <a:t>.</a:t>
                </a:r>
              </a:p>
              <a:p>
                <a:pPr marL="0" indent="0">
                  <a:buNone/>
                </a:pPr>
                <a:endParaRPr lang="es-CR" sz="2800" dirty="0"/>
              </a:p>
              <a:p>
                <a:pPr marL="0" indent="0">
                  <a:buNone/>
                </a:pPr>
                <a:r>
                  <a:rPr lang="es-CR" sz="2400" dirty="0"/>
                  <a:t>No  yupi… </a:t>
                </a:r>
              </a:p>
              <a:p>
                <a:pPr marL="0" indent="0">
                  <a:buNone/>
                </a:pPr>
                <a:endParaRPr lang="es-CR" dirty="0"/>
              </a:p>
            </p:txBody>
          </p:sp>
        </mc:Choice>
        <mc:Fallback xmlns="">
          <p:sp>
            <p:nvSpPr>
              <p:cNvPr id="3" name="2 Marcador de contenido"/>
              <p:cNvSpPr>
                <a:spLocks noGrp="1" noRot="1" noChangeAspect="1" noMove="1" noResize="1" noEditPoints="1" noAdjustHandles="1" noChangeArrowheads="1" noChangeShapeType="1" noTextEdit="1"/>
              </p:cNvSpPr>
              <p:nvPr>
                <p:ph sz="quarter" idx="1"/>
              </p:nvPr>
            </p:nvSpPr>
            <p:spPr>
              <a:xfrm>
                <a:off x="251520" y="1447800"/>
                <a:ext cx="8435280" cy="5149552"/>
              </a:xfrm>
              <a:blipFill>
                <a:blip r:embed="rId2"/>
                <a:stretch>
                  <a:fillRect l="-1445" t="-829"/>
                </a:stretch>
              </a:blipFill>
            </p:spPr>
            <p:txBody>
              <a:bodyPr/>
              <a:lstStyle/>
              <a:p>
                <a:r>
                  <a:rPr lang="en-US">
                    <a:noFill/>
                  </a:rPr>
                  <a:t> </a:t>
                </a:r>
              </a:p>
            </p:txBody>
          </p:sp>
        </mc:Fallback>
      </mc:AlternateContent>
      <p:sp>
        <p:nvSpPr>
          <p:cNvPr id="4" name="Title 1">
            <a:extLst>
              <a:ext uri="{FF2B5EF4-FFF2-40B4-BE49-F238E27FC236}">
                <a16:creationId xmlns:a16="http://schemas.microsoft.com/office/drawing/2014/main" id="{D1007BE3-BBD7-42C7-87A4-B09AB85D1F26}"/>
              </a:ext>
            </a:extLst>
          </p:cNvPr>
          <p:cNvSpPr txBox="1">
            <a:spLocks/>
          </p:cNvSpPr>
          <p:nvPr/>
        </p:nvSpPr>
        <p:spPr>
          <a:xfrm>
            <a:off x="0" y="44624"/>
            <a:ext cx="9144000" cy="792088"/>
          </a:xfrm>
          <a:prstGeom prst="rect">
            <a:avLst/>
          </a:prstGeom>
        </p:spPr>
        <p:txBody>
          <a:bodyPr bIns="91440" anchor="b" anchorCtr="0">
            <a:normAutofit/>
          </a:bodyPr>
          <a:lstStyle>
            <a:lvl1pPr algn="l" rtl="0" eaLnBrk="1" latinLnBrk="0" hangingPunct="1">
              <a:spcBef>
                <a:spcPct val="0"/>
              </a:spcBef>
              <a:buNone/>
              <a:defRPr kumimoji="0" sz="4000" kern="1200">
                <a:solidFill>
                  <a:schemeClr val="tx2"/>
                </a:solidFill>
                <a:latin typeface="+mj-lt"/>
                <a:ea typeface="+mj-ea"/>
                <a:cs typeface="+mj-cs"/>
              </a:defRPr>
            </a:lvl1pPr>
          </a:lstStyle>
          <a:p>
            <a:pPr algn="ctr"/>
            <a:r>
              <a:rPr lang="es-CR" dirty="0"/>
              <a:t>Prueba de Hipótesis: unilateral (I)</a:t>
            </a:r>
            <a:endParaRPr lang="en-US" dirty="0"/>
          </a:p>
        </p:txBody>
      </p:sp>
    </p:spTree>
    <p:extLst>
      <p:ext uri="{BB962C8B-B14F-4D97-AF65-F5344CB8AC3E}">
        <p14:creationId xmlns:p14="http://schemas.microsoft.com/office/powerpoint/2010/main" val="2346359199"/>
      </p:ext>
    </p:extLst>
  </p:cSld>
  <p:clrMapOvr>
    <a:masterClrMapping/>
  </p:clrMapOvr>
  <p:transition spd="slow">
    <p:wipe/>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AA447C2-B111-44F9-B2C6-E6170811DBD1}"/>
                  </a:ext>
                </a:extLst>
              </p:cNvPr>
              <p:cNvSpPr>
                <a:spLocks noGrp="1"/>
              </p:cNvSpPr>
              <p:nvPr>
                <p:ph sz="quarter" idx="1"/>
              </p:nvPr>
            </p:nvSpPr>
            <p:spPr>
              <a:xfrm>
                <a:off x="179512" y="792088"/>
                <a:ext cx="7772400" cy="6065912"/>
              </a:xfrm>
            </p:spPr>
            <p:txBody>
              <a:bodyPr>
                <a:normAutofit fontScale="92500" lnSpcReduction="10000"/>
              </a:bodyPr>
              <a:lstStyle/>
              <a:p>
                <a:pPr marL="514350" lvl="0" indent="-514350">
                  <a:buFont typeface="+mj-lt"/>
                  <a:buAutoNum type="arabicPeriod"/>
                </a:pPr>
                <a:r>
                  <a:rPr lang="es-CR" dirty="0"/>
                  <a:t>Datos.</a:t>
                </a:r>
                <a:endParaRPr lang="en-US" dirty="0"/>
              </a:p>
              <a:p>
                <a:pPr marL="514350" lvl="0" indent="-514350">
                  <a:buFont typeface="+mj-lt"/>
                  <a:buAutoNum type="arabicPeriod"/>
                </a:pPr>
                <a:r>
                  <a:rPr lang="es-CR" dirty="0"/>
                  <a:t>Supuestos.</a:t>
                </a:r>
                <a:endParaRPr lang="en-US" dirty="0"/>
              </a:p>
              <a:p>
                <a:pPr marL="514350" lvl="0" indent="-514350">
                  <a:buFont typeface="+mj-lt"/>
                  <a:buAutoNum type="arabicPeriod"/>
                </a:pPr>
                <a:r>
                  <a:rPr lang="es-CR" dirty="0"/>
                  <a:t>Hipótesis.</a:t>
                </a:r>
                <a:endParaRPr lang="en-US" dirty="0"/>
              </a:p>
              <a:p>
                <a:pPr marL="514350" lvl="0" indent="-514350">
                  <a:buFont typeface="+mj-lt"/>
                  <a:buAutoNum type="arabicPeriod"/>
                </a:pPr>
                <a:r>
                  <a:rPr lang="es-CR" dirty="0"/>
                  <a:t>Estadística de prueba.</a:t>
                </a:r>
                <a:endParaRPr lang="en-US" dirty="0"/>
              </a:p>
              <a:p>
                <a:pPr marL="514350" lvl="0" indent="-514350">
                  <a:buFont typeface="+mj-lt"/>
                  <a:buAutoNum type="arabicPeriod"/>
                </a:pPr>
                <a:r>
                  <a:rPr lang="es-CR" dirty="0"/>
                  <a:t>Distribución de la Estadística de prueba.</a:t>
                </a:r>
                <a:endParaRPr lang="en-US" dirty="0"/>
              </a:p>
              <a:p>
                <a:pPr marL="514350" lvl="0" indent="-514350">
                  <a:buFont typeface="+mj-lt"/>
                  <a:buAutoNum type="arabicPeriod"/>
                </a:pPr>
                <a:r>
                  <a:rPr lang="es-CR" dirty="0"/>
                  <a:t>Regla de decisión.</a:t>
                </a:r>
                <a:endParaRPr lang="en-US" dirty="0"/>
              </a:p>
              <a:p>
                <a:pPr marL="777240" lvl="1" indent="-457200">
                  <a:buFont typeface="+mj-lt"/>
                  <a:buAutoNum type="alphaLcPeriod"/>
                </a:pPr>
                <a:r>
                  <a:rPr lang="es-CR" sz="2200" dirty="0"/>
                  <a:t>Valor calculado vs. valor teórico de la distribución.</a:t>
                </a:r>
                <a:endParaRPr lang="en-US" sz="2200" dirty="0"/>
              </a:p>
              <a:p>
                <a:pPr marL="777240" lvl="1" indent="-457200">
                  <a:buFont typeface="+mj-lt"/>
                  <a:buAutoNum type="alphaLcPeriod"/>
                </a:pPr>
                <a:r>
                  <a:rPr lang="es-CR" sz="2200" dirty="0"/>
                  <a:t>Valor de </a:t>
                </a:r>
                <a14:m>
                  <m:oMath xmlns:m="http://schemas.openxmlformats.org/officeDocument/2006/math">
                    <m:r>
                      <a:rPr lang="es-CR" sz="2200" i="1">
                        <a:latin typeface="Cambria Math" panose="02040503050406030204" pitchFamily="18" charset="0"/>
                      </a:rPr>
                      <m:t>𝑝</m:t>
                    </m:r>
                  </m:oMath>
                </a14:m>
                <a:r>
                  <a:rPr lang="es-CR" sz="2200" dirty="0"/>
                  <a:t> o la significancia (</a:t>
                </a:r>
                <a:r>
                  <a:rPr lang="es-CR" sz="2200" i="1" dirty="0"/>
                  <a:t>p-</a:t>
                </a:r>
                <a:r>
                  <a:rPr lang="es-CR" sz="2200" i="1" dirty="0" err="1"/>
                  <a:t>value</a:t>
                </a:r>
                <a:r>
                  <a:rPr lang="es-CR" sz="2200" dirty="0"/>
                  <a:t>). </a:t>
                </a:r>
                <a:endParaRPr lang="en-US" sz="2200" dirty="0"/>
              </a:p>
              <a:p>
                <a:pPr marL="514350" lvl="0" indent="-514350">
                  <a:buFont typeface="+mj-lt"/>
                  <a:buAutoNum type="arabicPeriod"/>
                </a:pPr>
                <a:r>
                  <a:rPr lang="es-CR" dirty="0"/>
                  <a:t>Cálculo de la estadística de prueba.</a:t>
                </a:r>
                <a:endParaRPr lang="en-US" dirty="0"/>
              </a:p>
              <a:p>
                <a:pPr marL="514350" lvl="0" indent="-514350">
                  <a:buFont typeface="+mj-lt"/>
                  <a:buAutoNum type="arabicPeriod"/>
                </a:pPr>
                <a:r>
                  <a:rPr lang="es-CR" dirty="0"/>
                  <a:t>Decisión estadística.</a:t>
                </a:r>
                <a:endParaRPr lang="en-US" dirty="0"/>
              </a:p>
              <a:p>
                <a:pPr marL="777240" lvl="1" indent="-457200">
                  <a:buFont typeface="+mj-lt"/>
                  <a:buAutoNum type="alphaLcPeriod"/>
                </a:pPr>
                <a:r>
                  <a:rPr lang="es-CR" sz="2200" dirty="0"/>
                  <a:t>Valor calculado vs. valor teórico de la distribución.</a:t>
                </a:r>
                <a:endParaRPr lang="en-US" sz="2200" dirty="0"/>
              </a:p>
              <a:p>
                <a:pPr marL="777240" lvl="1" indent="-457200">
                  <a:buFont typeface="+mj-lt"/>
                  <a:buAutoNum type="alphaLcPeriod"/>
                </a:pPr>
                <a:r>
                  <a:rPr lang="es-CR" sz="2200" dirty="0"/>
                  <a:t>Valor de </a:t>
                </a:r>
                <a14:m>
                  <m:oMath xmlns:m="http://schemas.openxmlformats.org/officeDocument/2006/math">
                    <m:r>
                      <a:rPr lang="es-CR" sz="2200" i="1">
                        <a:latin typeface="Cambria Math" panose="02040503050406030204" pitchFamily="18" charset="0"/>
                      </a:rPr>
                      <m:t>𝑝</m:t>
                    </m:r>
                  </m:oMath>
                </a14:m>
                <a:r>
                  <a:rPr lang="es-CR" sz="2200" dirty="0"/>
                  <a:t> o la significancia (</a:t>
                </a:r>
                <a:r>
                  <a:rPr lang="es-CR" sz="2200" i="1" dirty="0"/>
                  <a:t>p-</a:t>
                </a:r>
                <a:r>
                  <a:rPr lang="es-CR" sz="2200" i="1" dirty="0" err="1"/>
                  <a:t>value</a:t>
                </a:r>
                <a:r>
                  <a:rPr lang="es-CR" sz="2200" dirty="0"/>
                  <a:t>).</a:t>
                </a:r>
                <a:endParaRPr lang="en-US" sz="2200" dirty="0"/>
              </a:p>
              <a:p>
                <a:pPr marL="514350" lvl="0" indent="-514350">
                  <a:buFont typeface="+mj-lt"/>
                  <a:buAutoNum type="arabicPeriod"/>
                </a:pPr>
                <a:r>
                  <a:rPr lang="es-CR" dirty="0"/>
                  <a:t>Conclusión.</a:t>
                </a:r>
                <a:endParaRPr lang="en-US" dirty="0"/>
              </a:p>
              <a:p>
                <a:pPr marL="777240" lvl="1" indent="-457200">
                  <a:buFont typeface="+mj-lt"/>
                  <a:buAutoNum type="alphaLcPeriod"/>
                </a:pPr>
                <a:r>
                  <a:rPr lang="es-CR" sz="2200" dirty="0"/>
                  <a:t>Conclusión estadística.</a:t>
                </a:r>
                <a:endParaRPr lang="en-US" sz="2200" dirty="0"/>
              </a:p>
              <a:p>
                <a:pPr marL="777240" lvl="1" indent="-457200">
                  <a:buFont typeface="+mj-lt"/>
                  <a:buAutoNum type="alphaLcPeriod"/>
                </a:pPr>
                <a:r>
                  <a:rPr lang="es-CR" sz="2200" dirty="0"/>
                  <a:t>Conclusión del problema.</a:t>
                </a:r>
                <a:endParaRPr lang="en-US" sz="2200" dirty="0"/>
              </a:p>
              <a:p>
                <a:endParaRPr lang="en-US" dirty="0"/>
              </a:p>
            </p:txBody>
          </p:sp>
        </mc:Choice>
        <mc:Fallback xmlns="">
          <p:sp>
            <p:nvSpPr>
              <p:cNvPr id="3" name="Content Placeholder 2">
                <a:extLst>
                  <a:ext uri="{FF2B5EF4-FFF2-40B4-BE49-F238E27FC236}">
                    <a16:creationId xmlns:a16="http://schemas.microsoft.com/office/drawing/2014/main" id="{1AA447C2-B111-44F9-B2C6-E6170811DBD1}"/>
                  </a:ext>
                </a:extLst>
              </p:cNvPr>
              <p:cNvSpPr>
                <a:spLocks noGrp="1" noRot="1" noChangeAspect="1" noMove="1" noResize="1" noEditPoints="1" noAdjustHandles="1" noChangeArrowheads="1" noChangeShapeType="1" noTextEdit="1"/>
              </p:cNvSpPr>
              <p:nvPr>
                <p:ph sz="quarter" idx="1"/>
              </p:nvPr>
            </p:nvSpPr>
            <p:spPr>
              <a:xfrm>
                <a:off x="179512" y="792088"/>
                <a:ext cx="7772400" cy="6065912"/>
              </a:xfrm>
              <a:blipFill>
                <a:blip r:embed="rId2"/>
                <a:stretch>
                  <a:fillRect l="-706" t="-1307"/>
                </a:stretch>
              </a:blipFill>
            </p:spPr>
            <p:txBody>
              <a:bodyPr/>
              <a:lstStyle/>
              <a:p>
                <a:r>
                  <a:rPr lang="en-US">
                    <a:noFill/>
                  </a:rPr>
                  <a:t> </a:t>
                </a:r>
              </a:p>
            </p:txBody>
          </p:sp>
        </mc:Fallback>
      </mc:AlternateContent>
      <p:cxnSp>
        <p:nvCxnSpPr>
          <p:cNvPr id="8" name="Straight Connector 7">
            <a:extLst>
              <a:ext uri="{FF2B5EF4-FFF2-40B4-BE49-F238E27FC236}">
                <a16:creationId xmlns:a16="http://schemas.microsoft.com/office/drawing/2014/main" id="{E932219F-8A78-40F9-90AE-C8F9691864A8}"/>
              </a:ext>
            </a:extLst>
          </p:cNvPr>
          <p:cNvCxnSpPr>
            <a:cxnSpLocks/>
          </p:cNvCxnSpPr>
          <p:nvPr/>
        </p:nvCxnSpPr>
        <p:spPr>
          <a:xfrm>
            <a:off x="179512" y="836712"/>
            <a:ext cx="6624736" cy="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0" name="Straight Connector 9">
            <a:extLst>
              <a:ext uri="{FF2B5EF4-FFF2-40B4-BE49-F238E27FC236}">
                <a16:creationId xmlns:a16="http://schemas.microsoft.com/office/drawing/2014/main" id="{A7E1804C-4B62-4E66-B09B-52414A80B490}"/>
              </a:ext>
            </a:extLst>
          </p:cNvPr>
          <p:cNvCxnSpPr>
            <a:cxnSpLocks/>
          </p:cNvCxnSpPr>
          <p:nvPr/>
        </p:nvCxnSpPr>
        <p:spPr>
          <a:xfrm>
            <a:off x="179512" y="3861048"/>
            <a:ext cx="6624736" cy="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 name="Straight Connector 10">
            <a:extLst>
              <a:ext uri="{FF2B5EF4-FFF2-40B4-BE49-F238E27FC236}">
                <a16:creationId xmlns:a16="http://schemas.microsoft.com/office/drawing/2014/main" id="{1B8916BF-5CFD-40B0-860B-5C01E3880356}"/>
              </a:ext>
            </a:extLst>
          </p:cNvPr>
          <p:cNvCxnSpPr>
            <a:cxnSpLocks/>
          </p:cNvCxnSpPr>
          <p:nvPr/>
        </p:nvCxnSpPr>
        <p:spPr>
          <a:xfrm>
            <a:off x="179512" y="5373216"/>
            <a:ext cx="6624736" cy="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2" name="Straight Connector 11">
            <a:extLst>
              <a:ext uri="{FF2B5EF4-FFF2-40B4-BE49-F238E27FC236}">
                <a16:creationId xmlns:a16="http://schemas.microsoft.com/office/drawing/2014/main" id="{B9B59E3E-1AC0-4BAF-955F-89819E303173}"/>
              </a:ext>
            </a:extLst>
          </p:cNvPr>
          <p:cNvCxnSpPr>
            <a:cxnSpLocks/>
          </p:cNvCxnSpPr>
          <p:nvPr/>
        </p:nvCxnSpPr>
        <p:spPr>
          <a:xfrm flipV="1">
            <a:off x="179512" y="6309320"/>
            <a:ext cx="6624736" cy="72008"/>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4" name="Right Brace 13">
            <a:extLst>
              <a:ext uri="{FF2B5EF4-FFF2-40B4-BE49-F238E27FC236}">
                <a16:creationId xmlns:a16="http://schemas.microsoft.com/office/drawing/2014/main" id="{D27A1882-E804-4FC7-98C7-2E269B445F91}"/>
              </a:ext>
            </a:extLst>
          </p:cNvPr>
          <p:cNvSpPr/>
          <p:nvPr/>
        </p:nvSpPr>
        <p:spPr>
          <a:xfrm>
            <a:off x="6732240" y="908720"/>
            <a:ext cx="283568" cy="2880320"/>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5" name="Right Brace 14">
            <a:extLst>
              <a:ext uri="{FF2B5EF4-FFF2-40B4-BE49-F238E27FC236}">
                <a16:creationId xmlns:a16="http://schemas.microsoft.com/office/drawing/2014/main" id="{F4AF43F3-058A-4611-8ED7-AC35A09551BE}"/>
              </a:ext>
            </a:extLst>
          </p:cNvPr>
          <p:cNvSpPr/>
          <p:nvPr/>
        </p:nvSpPr>
        <p:spPr>
          <a:xfrm>
            <a:off x="6741168" y="3933056"/>
            <a:ext cx="279104" cy="1368152"/>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6" name="Right Brace 15">
            <a:extLst>
              <a:ext uri="{FF2B5EF4-FFF2-40B4-BE49-F238E27FC236}">
                <a16:creationId xmlns:a16="http://schemas.microsoft.com/office/drawing/2014/main" id="{1C7CE372-C924-4BD2-BB1E-9A3D1BDF143B}"/>
              </a:ext>
            </a:extLst>
          </p:cNvPr>
          <p:cNvSpPr/>
          <p:nvPr/>
        </p:nvSpPr>
        <p:spPr>
          <a:xfrm>
            <a:off x="6732240" y="5445224"/>
            <a:ext cx="274640" cy="792088"/>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7" name="Title 1">
            <a:extLst>
              <a:ext uri="{FF2B5EF4-FFF2-40B4-BE49-F238E27FC236}">
                <a16:creationId xmlns:a16="http://schemas.microsoft.com/office/drawing/2014/main" id="{D1007BE3-BBD7-42C7-87A4-B09AB85D1F26}"/>
              </a:ext>
            </a:extLst>
          </p:cNvPr>
          <p:cNvSpPr txBox="1">
            <a:spLocks/>
          </p:cNvSpPr>
          <p:nvPr/>
        </p:nvSpPr>
        <p:spPr>
          <a:xfrm>
            <a:off x="0" y="44624"/>
            <a:ext cx="9144000" cy="792088"/>
          </a:xfrm>
          <a:prstGeom prst="rect">
            <a:avLst/>
          </a:prstGeom>
        </p:spPr>
        <p:txBody>
          <a:bodyPr bIns="91440" anchor="b" anchorCtr="0">
            <a:normAutofit/>
          </a:bodyPr>
          <a:lstStyle>
            <a:lvl1pPr algn="l" rtl="0" eaLnBrk="1" latinLnBrk="0" hangingPunct="1">
              <a:spcBef>
                <a:spcPct val="0"/>
              </a:spcBef>
              <a:buNone/>
              <a:defRPr kumimoji="0" sz="4000" kern="1200">
                <a:solidFill>
                  <a:schemeClr val="tx2"/>
                </a:solidFill>
                <a:latin typeface="+mj-lt"/>
                <a:ea typeface="+mj-ea"/>
                <a:cs typeface="+mj-cs"/>
              </a:defRPr>
            </a:lvl1pPr>
          </a:lstStyle>
          <a:p>
            <a:pPr algn="ctr"/>
            <a:r>
              <a:rPr lang="es-CR" dirty="0"/>
              <a:t>Prueba de Hipótesis: bilateral</a:t>
            </a:r>
            <a:endParaRPr lang="en-US" dirty="0"/>
          </a:p>
        </p:txBody>
      </p:sp>
      <p:sp>
        <p:nvSpPr>
          <p:cNvPr id="18" name="Rectangle: Rounded Corners 25">
            <a:extLst>
              <a:ext uri="{FF2B5EF4-FFF2-40B4-BE49-F238E27FC236}">
                <a16:creationId xmlns:a16="http://schemas.microsoft.com/office/drawing/2014/main" id="{3C40D49F-9CFA-47F6-902D-3717438A0A91}"/>
              </a:ext>
            </a:extLst>
          </p:cNvPr>
          <p:cNvSpPr/>
          <p:nvPr/>
        </p:nvSpPr>
        <p:spPr>
          <a:xfrm>
            <a:off x="7092280" y="1916832"/>
            <a:ext cx="1944216" cy="792088"/>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Delimitación de la PH</a:t>
            </a:r>
            <a:endParaRPr lang="en-US" dirty="0"/>
          </a:p>
        </p:txBody>
      </p:sp>
      <p:sp>
        <p:nvSpPr>
          <p:cNvPr id="19" name="Rectangle: Rounded Corners 26">
            <a:extLst>
              <a:ext uri="{FF2B5EF4-FFF2-40B4-BE49-F238E27FC236}">
                <a16:creationId xmlns:a16="http://schemas.microsoft.com/office/drawing/2014/main" id="{3475C2F9-950D-4F75-B91D-03123DB4068F}"/>
              </a:ext>
            </a:extLst>
          </p:cNvPr>
          <p:cNvSpPr/>
          <p:nvPr/>
        </p:nvSpPr>
        <p:spPr>
          <a:xfrm>
            <a:off x="7092280" y="4221088"/>
            <a:ext cx="1944216" cy="792088"/>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Resolución de la PH</a:t>
            </a:r>
            <a:endParaRPr lang="en-US" dirty="0"/>
          </a:p>
        </p:txBody>
      </p:sp>
      <p:sp>
        <p:nvSpPr>
          <p:cNvPr id="20" name="Rectangle: Rounded Corners 27">
            <a:extLst>
              <a:ext uri="{FF2B5EF4-FFF2-40B4-BE49-F238E27FC236}">
                <a16:creationId xmlns:a16="http://schemas.microsoft.com/office/drawing/2014/main" id="{165F93AE-AEB1-41DF-ADD4-E77D57BC3307}"/>
              </a:ext>
            </a:extLst>
          </p:cNvPr>
          <p:cNvSpPr/>
          <p:nvPr/>
        </p:nvSpPr>
        <p:spPr>
          <a:xfrm>
            <a:off x="7092280" y="5445224"/>
            <a:ext cx="1944216" cy="792088"/>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Conclusión de la PH</a:t>
            </a:r>
            <a:endParaRPr lang="en-US" dirty="0"/>
          </a:p>
        </p:txBody>
      </p:sp>
    </p:spTree>
    <p:extLst>
      <p:ext uri="{BB962C8B-B14F-4D97-AF65-F5344CB8AC3E}">
        <p14:creationId xmlns:p14="http://schemas.microsoft.com/office/powerpoint/2010/main" val="3582367968"/>
      </p:ext>
    </p:extLst>
  </p:cSld>
  <p:clrMapOvr>
    <a:masterClrMapping/>
  </p:clrMapOvr>
  <p:transition spd="slow">
    <p:wipe/>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2 Marcador de contenido"/>
              <p:cNvSpPr>
                <a:spLocks noGrp="1"/>
              </p:cNvSpPr>
              <p:nvPr>
                <p:ph sz="quarter" idx="1"/>
              </p:nvPr>
            </p:nvSpPr>
            <p:spPr>
              <a:xfrm>
                <a:off x="251520" y="1447800"/>
                <a:ext cx="8856984" cy="5149552"/>
              </a:xfrm>
            </p:spPr>
            <p:txBody>
              <a:bodyPr>
                <a:normAutofit fontScale="92500" lnSpcReduction="20000"/>
              </a:bodyPr>
              <a:lstStyle/>
              <a:p>
                <a:pPr marL="0" lvl="0" indent="0">
                  <a:buNone/>
                </a:pPr>
                <a:r>
                  <a:rPr lang="es-CR" sz="2800" dirty="0"/>
                  <a:t>9. </a:t>
                </a:r>
                <a:r>
                  <a:rPr lang="es-CR" sz="2800" u="sng" dirty="0"/>
                  <a:t>Conclusión</a:t>
                </a:r>
                <a:r>
                  <a:rPr lang="es-CR" sz="2800" dirty="0"/>
                  <a:t>:</a:t>
                </a:r>
              </a:p>
              <a:p>
                <a:pPr marL="0" lvl="0" indent="0">
                  <a:buNone/>
                </a:pPr>
                <a:endParaRPr lang="es-CR" sz="2400" dirty="0"/>
              </a:p>
              <a:p>
                <a:pPr marL="777240" lvl="1" indent="-457200" algn="just">
                  <a:buAutoNum type="alphaLcPeriod"/>
                </a:pPr>
                <a:r>
                  <a:rPr lang="es-CR" u="sng" dirty="0"/>
                  <a:t>Conclusión estadística</a:t>
                </a:r>
                <a:r>
                  <a:rPr lang="es-CR" dirty="0"/>
                  <a:t>: como el </a:t>
                </a:r>
                <a14:m>
                  <m:oMath xmlns:m="http://schemas.openxmlformats.org/officeDocument/2006/math">
                    <m:sSub>
                      <m:sSubPr>
                        <m:ctrlPr>
                          <a:rPr lang="es-CR" i="1">
                            <a:latin typeface="Cambria Math" panose="02040503050406030204" pitchFamily="18" charset="0"/>
                          </a:rPr>
                        </m:ctrlPr>
                      </m:sSubPr>
                      <m:e>
                        <m:r>
                          <a:rPr lang="es-CR" i="1">
                            <a:latin typeface="Cambria Math"/>
                          </a:rPr>
                          <m:t>𝑧</m:t>
                        </m:r>
                      </m:e>
                      <m:sub>
                        <m:r>
                          <a:rPr lang="es-CR" i="1">
                            <a:latin typeface="Cambria Math"/>
                          </a:rPr>
                          <m:t>𝑐</m:t>
                        </m:r>
                      </m:sub>
                    </m:sSub>
                  </m:oMath>
                </a14:m>
                <a:r>
                  <a:rPr lang="es-CR" dirty="0"/>
                  <a:t> (2.32) es superior al </a:t>
                </a:r>
                <a14:m>
                  <m:oMath xmlns:m="http://schemas.openxmlformats.org/officeDocument/2006/math">
                    <m:sSub>
                      <m:sSubPr>
                        <m:ctrlPr>
                          <a:rPr lang="es-CR" i="1">
                            <a:latin typeface="Cambria Math" panose="02040503050406030204" pitchFamily="18" charset="0"/>
                          </a:rPr>
                        </m:ctrlPr>
                      </m:sSubPr>
                      <m:e>
                        <m:r>
                          <a:rPr lang="es-CR" i="1">
                            <a:latin typeface="Cambria Math"/>
                          </a:rPr>
                          <m:t>𝑧</m:t>
                        </m:r>
                      </m:e>
                      <m:sub>
                        <m:r>
                          <a:rPr lang="es-CR" i="1">
                            <a:latin typeface="Cambria Math"/>
                          </a:rPr>
                          <m:t>𝑡</m:t>
                        </m:r>
                      </m:sub>
                    </m:sSub>
                  </m:oMath>
                </a14:m>
                <a:r>
                  <a:rPr lang="es-CR" dirty="0"/>
                  <a:t> (-1.645), no rechazamos </a:t>
                </a:r>
                <a14:m>
                  <m:oMath xmlns:m="http://schemas.openxmlformats.org/officeDocument/2006/math">
                    <m:sSub>
                      <m:sSubPr>
                        <m:ctrlPr>
                          <a:rPr lang="es-CR" i="1">
                            <a:latin typeface="Cambria Math" panose="02040503050406030204" pitchFamily="18" charset="0"/>
                          </a:rPr>
                        </m:ctrlPr>
                      </m:sSubPr>
                      <m:e>
                        <m:r>
                          <a:rPr lang="es-CR" i="1">
                            <a:latin typeface="Cambria Math"/>
                          </a:rPr>
                          <m:t>𝐻</m:t>
                        </m:r>
                      </m:e>
                      <m:sub>
                        <m:r>
                          <a:rPr lang="es-CR" i="1">
                            <a:latin typeface="Cambria Math"/>
                          </a:rPr>
                          <m:t>0</m:t>
                        </m:r>
                      </m:sub>
                    </m:sSub>
                  </m:oMath>
                </a14:m>
                <a:r>
                  <a:rPr lang="es-CR" dirty="0"/>
                  <a:t>, por lo que debemos permanecer con </a:t>
                </a:r>
                <a14:m>
                  <m:oMath xmlns:m="http://schemas.openxmlformats.org/officeDocument/2006/math">
                    <m:sSub>
                      <m:sSubPr>
                        <m:ctrlPr>
                          <a:rPr lang="es-CR" i="1">
                            <a:latin typeface="Cambria Math" panose="02040503050406030204" pitchFamily="18" charset="0"/>
                          </a:rPr>
                        </m:ctrlPr>
                      </m:sSubPr>
                      <m:e>
                        <m:r>
                          <a:rPr lang="es-CR" i="1">
                            <a:latin typeface="Cambria Math"/>
                          </a:rPr>
                          <m:t>𝐻</m:t>
                        </m:r>
                      </m:e>
                      <m:sub>
                        <m:r>
                          <a:rPr lang="es-CR" i="1">
                            <a:latin typeface="Cambria Math"/>
                          </a:rPr>
                          <m:t>0</m:t>
                        </m:r>
                      </m:sub>
                    </m:sSub>
                  </m:oMath>
                </a14:m>
                <a:r>
                  <a:rPr lang="es-CR" dirty="0"/>
                  <a:t> hasta obtener más información. De forma análoga, como </a:t>
                </a:r>
                <a14:m>
                  <m:oMath xmlns:m="http://schemas.openxmlformats.org/officeDocument/2006/math">
                    <m:r>
                      <a:rPr lang="es-CR" i="1">
                        <a:latin typeface="Cambria Math"/>
                      </a:rPr>
                      <m:t>𝑝</m:t>
                    </m:r>
                    <m:r>
                      <a:rPr lang="es-CR" i="1">
                        <a:latin typeface="Cambria Math"/>
                      </a:rPr>
                      <m:t>−</m:t>
                    </m:r>
                    <m:r>
                      <a:rPr lang="es-CR" i="1">
                        <a:latin typeface="Cambria Math"/>
                      </a:rPr>
                      <m:t>𝑣𝑎𝑙𝑢𝑒</m:t>
                    </m:r>
                    <m:r>
                      <a:rPr lang="es-CR" i="1">
                        <a:latin typeface="Cambria Math"/>
                      </a:rPr>
                      <m:t>&gt;0.05</m:t>
                    </m:r>
                  </m:oMath>
                </a14:m>
                <a:r>
                  <a:rPr lang="es-CR" dirty="0"/>
                  <a:t>, no rechazamos </a:t>
                </a:r>
                <a14:m>
                  <m:oMath xmlns:m="http://schemas.openxmlformats.org/officeDocument/2006/math">
                    <m:sSub>
                      <m:sSubPr>
                        <m:ctrlPr>
                          <a:rPr lang="es-CR" i="1">
                            <a:latin typeface="Cambria Math" panose="02040503050406030204" pitchFamily="18" charset="0"/>
                          </a:rPr>
                        </m:ctrlPr>
                      </m:sSubPr>
                      <m:e>
                        <m:r>
                          <a:rPr lang="es-CR" i="1">
                            <a:latin typeface="Cambria Math"/>
                          </a:rPr>
                          <m:t>𝐻</m:t>
                        </m:r>
                      </m:e>
                      <m:sub>
                        <m:r>
                          <a:rPr lang="es-CR" i="1">
                            <a:latin typeface="Cambria Math"/>
                          </a:rPr>
                          <m:t>0</m:t>
                        </m:r>
                      </m:sub>
                    </m:sSub>
                  </m:oMath>
                </a14:m>
                <a:r>
                  <a:rPr lang="es-CR" dirty="0"/>
                  <a:t>, por lo que debemos permanecer con </a:t>
                </a:r>
                <a14:m>
                  <m:oMath xmlns:m="http://schemas.openxmlformats.org/officeDocument/2006/math">
                    <m:sSub>
                      <m:sSubPr>
                        <m:ctrlPr>
                          <a:rPr lang="es-CR" i="1">
                            <a:latin typeface="Cambria Math" panose="02040503050406030204" pitchFamily="18" charset="0"/>
                          </a:rPr>
                        </m:ctrlPr>
                      </m:sSubPr>
                      <m:e>
                        <m:r>
                          <a:rPr lang="es-CR" i="1">
                            <a:latin typeface="Cambria Math"/>
                          </a:rPr>
                          <m:t>𝐻</m:t>
                        </m:r>
                      </m:e>
                      <m:sub>
                        <m:r>
                          <a:rPr lang="es-CR" i="1">
                            <a:latin typeface="Cambria Math"/>
                          </a:rPr>
                          <m:t>0</m:t>
                        </m:r>
                      </m:sub>
                    </m:sSub>
                  </m:oMath>
                </a14:m>
                <a:r>
                  <a:rPr lang="es-CR" dirty="0"/>
                  <a:t>.</a:t>
                </a:r>
              </a:p>
              <a:p>
                <a:pPr marL="777240" lvl="1" indent="-457200" algn="just">
                  <a:buAutoNum type="alphaLcPeriod"/>
                </a:pPr>
                <a:endParaRPr lang="es-CR" dirty="0"/>
              </a:p>
              <a:p>
                <a:pPr marL="777240" lvl="1" indent="-457200" algn="just">
                  <a:buAutoNum type="alphaLcPeriod"/>
                </a:pPr>
                <a:r>
                  <a:rPr lang="es-CR" u="sng" dirty="0"/>
                  <a:t>Conclusión del problema</a:t>
                </a:r>
                <a:r>
                  <a:rPr lang="es-CR" dirty="0"/>
                  <a:t>:  de acuerdo a la prueba de hipótesis estadística, no tenemos pruebas aún para corroborar que los clientes realmente pagan la deuda antes de los 15 días… aún estando en mora… por lo que debemos, por ahora, argumentar que estos podrían durar más de la quincena...</a:t>
                </a:r>
                <a:endParaRPr lang="es-CR" sz="2000" dirty="0"/>
              </a:p>
              <a:p>
                <a:endParaRPr lang="es-CR" sz="2400" dirty="0"/>
              </a:p>
              <a:p>
                <a:pPr marL="0" indent="0">
                  <a:buNone/>
                </a:pPr>
                <a:r>
                  <a:rPr lang="es-CR" sz="2800" dirty="0"/>
                  <a:t>Nótese que este resultado no es el que se andaba buscando, y obliga a ir por más información (aumentar el tamaño de muestra </a:t>
                </a:r>
                <a14:m>
                  <m:oMath xmlns:m="http://schemas.openxmlformats.org/officeDocument/2006/math">
                    <m:r>
                      <a:rPr lang="es-CR" sz="2800" i="1">
                        <a:latin typeface="Cambria Math"/>
                      </a:rPr>
                      <m:t>𝑛</m:t>
                    </m:r>
                  </m:oMath>
                </a14:m>
                <a:r>
                  <a:rPr lang="es-CR" sz="2800" dirty="0"/>
                  <a:t>) dada la contrariedad de la suposición puesta en causa, o figurar otro tipo de conjetura.</a:t>
                </a:r>
                <a:endParaRPr lang="es-CR" sz="2400" dirty="0"/>
              </a:p>
              <a:p>
                <a:endParaRPr lang="es-CR" dirty="0"/>
              </a:p>
            </p:txBody>
          </p:sp>
        </mc:Choice>
        <mc:Fallback>
          <p:sp>
            <p:nvSpPr>
              <p:cNvPr id="3" name="2 Marcador de contenido"/>
              <p:cNvSpPr>
                <a:spLocks noGrp="1" noRot="1" noChangeAspect="1" noMove="1" noResize="1" noEditPoints="1" noAdjustHandles="1" noChangeArrowheads="1" noChangeShapeType="1" noTextEdit="1"/>
              </p:cNvSpPr>
              <p:nvPr>
                <p:ph sz="quarter" idx="1"/>
              </p:nvPr>
            </p:nvSpPr>
            <p:spPr>
              <a:xfrm>
                <a:off x="251520" y="1447800"/>
                <a:ext cx="8856984" cy="5149552"/>
              </a:xfrm>
              <a:blipFill>
                <a:blip r:embed="rId2"/>
                <a:stretch>
                  <a:fillRect l="-1239" t="-2251" r="-895" b="-711"/>
                </a:stretch>
              </a:blipFill>
            </p:spPr>
            <p:txBody>
              <a:bodyPr/>
              <a:lstStyle/>
              <a:p>
                <a:r>
                  <a:rPr lang="en-US">
                    <a:noFill/>
                  </a:rPr>
                  <a:t> </a:t>
                </a:r>
              </a:p>
            </p:txBody>
          </p:sp>
        </mc:Fallback>
      </mc:AlternateContent>
      <p:sp>
        <p:nvSpPr>
          <p:cNvPr id="4" name="Title 1">
            <a:extLst>
              <a:ext uri="{FF2B5EF4-FFF2-40B4-BE49-F238E27FC236}">
                <a16:creationId xmlns:a16="http://schemas.microsoft.com/office/drawing/2014/main" id="{D1007BE3-BBD7-42C7-87A4-B09AB85D1F26}"/>
              </a:ext>
            </a:extLst>
          </p:cNvPr>
          <p:cNvSpPr txBox="1">
            <a:spLocks/>
          </p:cNvSpPr>
          <p:nvPr/>
        </p:nvSpPr>
        <p:spPr>
          <a:xfrm>
            <a:off x="0" y="44624"/>
            <a:ext cx="9144000" cy="792088"/>
          </a:xfrm>
          <a:prstGeom prst="rect">
            <a:avLst/>
          </a:prstGeom>
        </p:spPr>
        <p:txBody>
          <a:bodyPr bIns="91440" anchor="b" anchorCtr="0">
            <a:normAutofit/>
          </a:bodyPr>
          <a:lstStyle>
            <a:lvl1pPr algn="l" rtl="0" eaLnBrk="1" latinLnBrk="0" hangingPunct="1">
              <a:spcBef>
                <a:spcPct val="0"/>
              </a:spcBef>
              <a:buNone/>
              <a:defRPr kumimoji="0" sz="4000" kern="1200">
                <a:solidFill>
                  <a:schemeClr val="tx2"/>
                </a:solidFill>
                <a:latin typeface="+mj-lt"/>
                <a:ea typeface="+mj-ea"/>
                <a:cs typeface="+mj-cs"/>
              </a:defRPr>
            </a:lvl1pPr>
          </a:lstStyle>
          <a:p>
            <a:pPr algn="ctr"/>
            <a:r>
              <a:rPr lang="es-CR" dirty="0"/>
              <a:t>Prueba de Hipótesis: unilateral (I)</a:t>
            </a:r>
            <a:endParaRPr lang="en-US" dirty="0"/>
          </a:p>
        </p:txBody>
      </p:sp>
    </p:spTree>
    <p:extLst>
      <p:ext uri="{BB962C8B-B14F-4D97-AF65-F5344CB8AC3E}">
        <p14:creationId xmlns:p14="http://schemas.microsoft.com/office/powerpoint/2010/main" val="46676845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fade">
                                      <p:cBhvr>
                                        <p:cTn id="12" dur="500"/>
                                        <p:tgtEl>
                                          <p:spTgt spid="3">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animEffect transition="in" filter="fade">
                                      <p:cBhvr>
                                        <p:cTn id="1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683568" y="188640"/>
            <a:ext cx="7772400" cy="868958"/>
          </a:xfrm>
        </p:spPr>
        <p:txBody>
          <a:bodyPr/>
          <a:lstStyle/>
          <a:p>
            <a:pPr algn="ctr"/>
            <a:r>
              <a:rPr lang="es-CR" dirty="0"/>
              <a:t>Índice</a:t>
            </a:r>
          </a:p>
        </p:txBody>
      </p:sp>
      <p:sp>
        <p:nvSpPr>
          <p:cNvPr id="4" name="3 Elipse"/>
          <p:cNvSpPr/>
          <p:nvPr/>
        </p:nvSpPr>
        <p:spPr>
          <a:xfrm>
            <a:off x="467544" y="1268760"/>
            <a:ext cx="1368152" cy="129614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1</a:t>
            </a:r>
          </a:p>
        </p:txBody>
      </p:sp>
      <p:sp>
        <p:nvSpPr>
          <p:cNvPr id="5" name="4 Elipse"/>
          <p:cNvSpPr/>
          <p:nvPr/>
        </p:nvSpPr>
        <p:spPr>
          <a:xfrm>
            <a:off x="467544" y="3284984"/>
            <a:ext cx="1368152" cy="129614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2</a:t>
            </a:r>
          </a:p>
        </p:txBody>
      </p:sp>
      <p:sp>
        <p:nvSpPr>
          <p:cNvPr id="6" name="5 Elipse"/>
          <p:cNvSpPr/>
          <p:nvPr/>
        </p:nvSpPr>
        <p:spPr>
          <a:xfrm>
            <a:off x="467544" y="5229200"/>
            <a:ext cx="1368152" cy="129614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3</a:t>
            </a:r>
          </a:p>
        </p:txBody>
      </p:sp>
      <p:sp>
        <p:nvSpPr>
          <p:cNvPr id="7" name="6 Elipse"/>
          <p:cNvSpPr/>
          <p:nvPr/>
        </p:nvSpPr>
        <p:spPr>
          <a:xfrm>
            <a:off x="4716016" y="1268760"/>
            <a:ext cx="1368152" cy="129614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4</a:t>
            </a:r>
          </a:p>
        </p:txBody>
      </p:sp>
      <p:sp>
        <p:nvSpPr>
          <p:cNvPr id="8" name="7 Elipse"/>
          <p:cNvSpPr/>
          <p:nvPr/>
        </p:nvSpPr>
        <p:spPr>
          <a:xfrm>
            <a:off x="4716016" y="3284984"/>
            <a:ext cx="1368152" cy="129614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5</a:t>
            </a:r>
          </a:p>
        </p:txBody>
      </p:sp>
      <p:sp>
        <p:nvSpPr>
          <p:cNvPr id="13" name="12 Rectángulo redondeado"/>
          <p:cNvSpPr/>
          <p:nvPr/>
        </p:nvSpPr>
        <p:spPr>
          <a:xfrm>
            <a:off x="2051720" y="1412776"/>
            <a:ext cx="2160240" cy="1008112"/>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s-CR" dirty="0"/>
              <a:t>¿Qué es una hipótesis?</a:t>
            </a:r>
          </a:p>
        </p:txBody>
      </p:sp>
      <p:sp>
        <p:nvSpPr>
          <p:cNvPr id="14" name="13 Rectángulo redondeado"/>
          <p:cNvSpPr/>
          <p:nvPr/>
        </p:nvSpPr>
        <p:spPr>
          <a:xfrm>
            <a:off x="2051720" y="3429000"/>
            <a:ext cx="2160240" cy="1008112"/>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s-CR" dirty="0"/>
              <a:t>Los dos tipos de hipótesis</a:t>
            </a:r>
          </a:p>
        </p:txBody>
      </p:sp>
      <p:sp>
        <p:nvSpPr>
          <p:cNvPr id="16" name="15 Rectángulo redondeado"/>
          <p:cNvSpPr/>
          <p:nvPr/>
        </p:nvSpPr>
        <p:spPr>
          <a:xfrm>
            <a:off x="2051720" y="5373216"/>
            <a:ext cx="2160240" cy="1008112"/>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s-CR" dirty="0"/>
              <a:t>Hipótesis bilateral</a:t>
            </a:r>
          </a:p>
        </p:txBody>
      </p:sp>
      <p:sp>
        <p:nvSpPr>
          <p:cNvPr id="17" name="16 Rectángulo redondeado"/>
          <p:cNvSpPr/>
          <p:nvPr/>
        </p:nvSpPr>
        <p:spPr>
          <a:xfrm>
            <a:off x="6588224" y="1412776"/>
            <a:ext cx="2160240" cy="1008112"/>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s-CR" dirty="0"/>
              <a:t>Hipótesis unilateral</a:t>
            </a:r>
          </a:p>
        </p:txBody>
      </p:sp>
      <p:sp>
        <p:nvSpPr>
          <p:cNvPr id="19" name="18 Rectángulo redondeado"/>
          <p:cNvSpPr/>
          <p:nvPr/>
        </p:nvSpPr>
        <p:spPr>
          <a:xfrm>
            <a:off x="6588224" y="3429000"/>
            <a:ext cx="2160240" cy="1008112"/>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s-CR" dirty="0"/>
              <a:t>Más y más PH…</a:t>
            </a:r>
          </a:p>
        </p:txBody>
      </p:sp>
    </p:spTree>
    <p:extLst>
      <p:ext uri="{BB962C8B-B14F-4D97-AF65-F5344CB8AC3E}">
        <p14:creationId xmlns:p14="http://schemas.microsoft.com/office/powerpoint/2010/main" val="406707167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CBB75A8-00BB-4056-B270-520B06A32D06}"/>
              </a:ext>
            </a:extLst>
          </p:cNvPr>
          <p:cNvSpPr>
            <a:spLocks noGrp="1"/>
          </p:cNvSpPr>
          <p:nvPr>
            <p:ph type="title"/>
          </p:nvPr>
        </p:nvSpPr>
        <p:spPr>
          <a:xfrm>
            <a:off x="323528" y="44624"/>
            <a:ext cx="8496944" cy="854968"/>
          </a:xfrm>
        </p:spPr>
        <p:txBody>
          <a:bodyPr/>
          <a:lstStyle/>
          <a:p>
            <a:pPr algn="ctr"/>
            <a:r>
              <a:rPr lang="es-CR" dirty="0"/>
              <a:t>Otro tipo de comparaciones </a:t>
            </a:r>
            <a:endParaRPr lang="en-US" dirty="0"/>
          </a:p>
        </p:txBody>
      </p:sp>
      <p:sp>
        <p:nvSpPr>
          <p:cNvPr id="3" name="Marcador de contenido 2">
            <a:extLst>
              <a:ext uri="{FF2B5EF4-FFF2-40B4-BE49-F238E27FC236}">
                <a16:creationId xmlns:a16="http://schemas.microsoft.com/office/drawing/2014/main" id="{7D64634E-0E51-4B76-96A8-045E3EDF1E3E}"/>
              </a:ext>
            </a:extLst>
          </p:cNvPr>
          <p:cNvSpPr>
            <a:spLocks noGrp="1"/>
          </p:cNvSpPr>
          <p:nvPr>
            <p:ph sz="quarter" idx="1"/>
          </p:nvPr>
        </p:nvSpPr>
        <p:spPr>
          <a:xfrm>
            <a:off x="35496" y="980728"/>
            <a:ext cx="7272808" cy="5832648"/>
          </a:xfrm>
        </p:spPr>
        <p:txBody>
          <a:bodyPr>
            <a:normAutofit fontScale="92500"/>
          </a:bodyPr>
          <a:lstStyle/>
          <a:p>
            <a:pPr algn="just"/>
            <a:r>
              <a:rPr lang="es-CR" dirty="0"/>
              <a:t>Nos podría interesaría saber si hay diferencias estadísticas entre hombres y mujeres, o entre dos tipos de clases de animales, entre la pierna derecha y la izquierda, y si el porcentaje difiere para dos tipos de poblaciones, entre otros.</a:t>
            </a:r>
          </a:p>
          <a:p>
            <a:pPr algn="just"/>
            <a:endParaRPr lang="es-CR" dirty="0"/>
          </a:p>
          <a:p>
            <a:pPr algn="just"/>
            <a:r>
              <a:rPr lang="es-CR" dirty="0"/>
              <a:t>A las diferencias anteriores se les conoce como comparación de medias, y se suelen trabajar bajo el enfoque de pruebas de hipótesis, cambiando tanto la forma de plantear la hipótesis como los estadísticas de prueba.</a:t>
            </a:r>
          </a:p>
          <a:p>
            <a:pPr algn="just"/>
            <a:endParaRPr lang="es-CR" dirty="0"/>
          </a:p>
          <a:p>
            <a:pPr algn="just"/>
            <a:r>
              <a:rPr lang="es-CR" dirty="0"/>
              <a:t>El tema de comparación de medias presentaría las diferencias de medias para dos poblaciones independientes, dependientes y para la comparación cuando se trabaja con proporciones o porcentajes.</a:t>
            </a:r>
            <a:endParaRPr lang="es-ES" dirty="0"/>
          </a:p>
          <a:p>
            <a:endParaRPr lang="en-US" dirty="0"/>
          </a:p>
        </p:txBody>
      </p:sp>
      <p:pic>
        <p:nvPicPr>
          <p:cNvPr id="1026" name="Picture 2" descr="Resultado de imagen para comparisons icon">
            <a:extLst>
              <a:ext uri="{FF2B5EF4-FFF2-40B4-BE49-F238E27FC236}">
                <a16:creationId xmlns:a16="http://schemas.microsoft.com/office/drawing/2014/main" id="{9AFACEBF-33C2-44FE-8AEA-B2008F10C72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24328" y="1340768"/>
            <a:ext cx="1440160" cy="144016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sultado de imagen para comparisons icon">
            <a:extLst>
              <a:ext uri="{FF2B5EF4-FFF2-40B4-BE49-F238E27FC236}">
                <a16:creationId xmlns:a16="http://schemas.microsoft.com/office/drawing/2014/main" id="{158BEAAC-2E03-486D-82A7-AA9EE5AFD6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6119" y="4005064"/>
            <a:ext cx="1636577" cy="19442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4851540"/>
      </p:ext>
    </p:extLst>
  </p:cSld>
  <p:clrMapOvr>
    <a:masterClrMapping/>
  </p:clrMapOvr>
  <p:transition spd="slow">
    <p:wipe/>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
            <a:extLst>
              <a:ext uri="{FF2B5EF4-FFF2-40B4-BE49-F238E27FC236}">
                <a16:creationId xmlns:a16="http://schemas.microsoft.com/office/drawing/2014/main" id="{75D39193-EC23-40FF-A49D-C67DCF66A6D6}"/>
              </a:ext>
            </a:extLst>
          </p:cNvPr>
          <p:cNvPicPr>
            <a:picLocks noChangeAspect="1" noChangeArrowheads="1"/>
          </p:cNvPicPr>
          <p:nvPr/>
        </p:nvPicPr>
        <p:blipFill rotWithShape="1">
          <a:blip r:embed="rId2" cstate="print"/>
          <a:srcRect b="9337"/>
          <a:stretch/>
        </p:blipFill>
        <p:spPr bwMode="auto">
          <a:xfrm>
            <a:off x="417927" y="1891870"/>
            <a:ext cx="4154073" cy="3337330"/>
          </a:xfrm>
          <a:prstGeom prst="rect">
            <a:avLst/>
          </a:prstGeom>
          <a:noFill/>
          <a:ln w="9525">
            <a:noFill/>
            <a:miter lim="800000"/>
            <a:headEnd/>
            <a:tailEnd/>
          </a:ln>
        </p:spPr>
      </p:pic>
      <mc:AlternateContent xmlns:mc="http://schemas.openxmlformats.org/markup-compatibility/2006" xmlns:a14="http://schemas.microsoft.com/office/drawing/2010/main">
        <mc:Choice Requires="a14">
          <p:sp>
            <p:nvSpPr>
              <p:cNvPr id="5" name="Rectángulo 4">
                <a:extLst>
                  <a:ext uri="{FF2B5EF4-FFF2-40B4-BE49-F238E27FC236}">
                    <a16:creationId xmlns:a16="http://schemas.microsoft.com/office/drawing/2014/main" id="{5C53050F-50C5-45B3-AB20-8397F2EE3441}"/>
                  </a:ext>
                </a:extLst>
              </p:cNvPr>
              <p:cNvSpPr/>
              <p:nvPr/>
            </p:nvSpPr>
            <p:spPr>
              <a:xfrm>
                <a:off x="2267744" y="5507940"/>
                <a:ext cx="47102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s-ES" i="1">
                              <a:latin typeface="Cambria Math" panose="02040503050406030204" pitchFamily="18" charset="0"/>
                            </a:rPr>
                          </m:ctrlPr>
                        </m:sSubPr>
                        <m:e>
                          <m:r>
                            <a:rPr lang="es-ES" i="1">
                              <a:latin typeface="Cambria Math" panose="02040503050406030204" pitchFamily="18" charset="0"/>
                            </a:rPr>
                            <m:t>𝜇</m:t>
                          </m:r>
                        </m:e>
                        <m:sub>
                          <m:r>
                            <a:rPr lang="es-ES" i="0">
                              <a:latin typeface="Cambria Math" panose="02040503050406030204" pitchFamily="18" charset="0"/>
                            </a:rPr>
                            <m:t>1</m:t>
                          </m:r>
                        </m:sub>
                      </m:sSub>
                    </m:oMath>
                  </m:oMathPara>
                </a14:m>
                <a:endParaRPr lang="es-ES" dirty="0"/>
              </a:p>
            </p:txBody>
          </p:sp>
        </mc:Choice>
        <mc:Fallback xmlns="">
          <p:sp>
            <p:nvSpPr>
              <p:cNvPr id="5" name="Rectángulo 4">
                <a:extLst>
                  <a:ext uri="{FF2B5EF4-FFF2-40B4-BE49-F238E27FC236}">
                    <a16:creationId xmlns:a16="http://schemas.microsoft.com/office/drawing/2014/main" id="{5C53050F-50C5-45B3-AB20-8397F2EE3441}"/>
                  </a:ext>
                </a:extLst>
              </p:cNvPr>
              <p:cNvSpPr>
                <a:spLocks noRot="1" noChangeAspect="1" noMove="1" noResize="1" noEditPoints="1" noAdjustHandles="1" noChangeArrowheads="1" noChangeShapeType="1" noTextEdit="1"/>
              </p:cNvSpPr>
              <p:nvPr/>
            </p:nvSpPr>
            <p:spPr>
              <a:xfrm>
                <a:off x="2267744" y="5507940"/>
                <a:ext cx="471026" cy="369332"/>
              </a:xfrm>
              <a:prstGeom prst="rect">
                <a:avLst/>
              </a:prstGeom>
              <a:blipFill>
                <a:blip r:embed="rId3"/>
                <a:stretch>
                  <a:fillRect b="-1667"/>
                </a:stretch>
              </a:blipFill>
            </p:spPr>
            <p:txBody>
              <a:bodyPr/>
              <a:lstStyle/>
              <a:p>
                <a:r>
                  <a:rPr lang="en-US">
                    <a:noFill/>
                  </a:rPr>
                  <a:t> </a:t>
                </a:r>
              </a:p>
            </p:txBody>
          </p:sp>
        </mc:Fallback>
      </mc:AlternateContent>
      <p:pic>
        <p:nvPicPr>
          <p:cNvPr id="6" name="Picture 1">
            <a:extLst>
              <a:ext uri="{FF2B5EF4-FFF2-40B4-BE49-F238E27FC236}">
                <a16:creationId xmlns:a16="http://schemas.microsoft.com/office/drawing/2014/main" id="{2AF6AFF5-2767-4B65-8255-03D2B0B7BD79}"/>
              </a:ext>
            </a:extLst>
          </p:cNvPr>
          <p:cNvPicPr>
            <a:picLocks noChangeAspect="1" noChangeArrowheads="1"/>
          </p:cNvPicPr>
          <p:nvPr/>
        </p:nvPicPr>
        <p:blipFill rotWithShape="1">
          <a:blip r:embed="rId2" cstate="print"/>
          <a:srcRect b="9337"/>
          <a:stretch/>
        </p:blipFill>
        <p:spPr bwMode="auto">
          <a:xfrm>
            <a:off x="4854829" y="1895293"/>
            <a:ext cx="4154073" cy="3337330"/>
          </a:xfrm>
          <a:prstGeom prst="rect">
            <a:avLst/>
          </a:prstGeom>
          <a:noFill/>
          <a:ln w="9525">
            <a:noFill/>
            <a:miter lim="800000"/>
            <a:headEnd/>
            <a:tailEnd/>
          </a:ln>
        </p:spPr>
      </p:pic>
      <mc:AlternateContent xmlns:mc="http://schemas.openxmlformats.org/markup-compatibility/2006" xmlns:a14="http://schemas.microsoft.com/office/drawing/2010/main">
        <mc:Choice Requires="a14">
          <p:sp>
            <p:nvSpPr>
              <p:cNvPr id="7" name="Rectángulo 6">
                <a:extLst>
                  <a:ext uri="{FF2B5EF4-FFF2-40B4-BE49-F238E27FC236}">
                    <a16:creationId xmlns:a16="http://schemas.microsoft.com/office/drawing/2014/main" id="{3D040192-3AFB-4A85-8AAD-52CD513B293A}"/>
                  </a:ext>
                </a:extLst>
              </p:cNvPr>
              <p:cNvSpPr/>
              <p:nvPr/>
            </p:nvSpPr>
            <p:spPr>
              <a:xfrm>
                <a:off x="6759947" y="5507940"/>
                <a:ext cx="47634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s-ES" i="1" smtClean="0">
                              <a:latin typeface="Cambria Math" panose="02040503050406030204" pitchFamily="18" charset="0"/>
                            </a:rPr>
                          </m:ctrlPr>
                        </m:sSubPr>
                        <m:e>
                          <m:r>
                            <a:rPr lang="es-ES" i="1">
                              <a:latin typeface="Cambria Math" panose="02040503050406030204" pitchFamily="18" charset="0"/>
                            </a:rPr>
                            <m:t>𝜇</m:t>
                          </m:r>
                        </m:e>
                        <m:sub>
                          <m:r>
                            <a:rPr lang="es-CR" b="0" i="0" smtClean="0">
                              <a:latin typeface="Cambria Math" panose="02040503050406030204" pitchFamily="18" charset="0"/>
                            </a:rPr>
                            <m:t>2</m:t>
                          </m:r>
                        </m:sub>
                      </m:sSub>
                    </m:oMath>
                  </m:oMathPara>
                </a14:m>
                <a:endParaRPr lang="es-ES" dirty="0"/>
              </a:p>
            </p:txBody>
          </p:sp>
        </mc:Choice>
        <mc:Fallback xmlns="">
          <p:sp>
            <p:nvSpPr>
              <p:cNvPr id="7" name="Rectángulo 6">
                <a:extLst>
                  <a:ext uri="{FF2B5EF4-FFF2-40B4-BE49-F238E27FC236}">
                    <a16:creationId xmlns:a16="http://schemas.microsoft.com/office/drawing/2014/main" id="{3D040192-3AFB-4A85-8AAD-52CD513B293A}"/>
                  </a:ext>
                </a:extLst>
              </p:cNvPr>
              <p:cNvSpPr>
                <a:spLocks noRot="1" noChangeAspect="1" noMove="1" noResize="1" noEditPoints="1" noAdjustHandles="1" noChangeArrowheads="1" noChangeShapeType="1" noTextEdit="1"/>
              </p:cNvSpPr>
              <p:nvPr/>
            </p:nvSpPr>
            <p:spPr>
              <a:xfrm>
                <a:off x="6759947" y="5507940"/>
                <a:ext cx="476349" cy="369332"/>
              </a:xfrm>
              <a:prstGeom prst="rect">
                <a:avLst/>
              </a:prstGeom>
              <a:blipFill>
                <a:blip r:embed="rId4"/>
                <a:stretch>
                  <a:fillRect b="-1667"/>
                </a:stretch>
              </a:blipFill>
            </p:spPr>
            <p:txBody>
              <a:bodyPr/>
              <a:lstStyle/>
              <a:p>
                <a:r>
                  <a:rPr lang="en-US">
                    <a:noFill/>
                  </a:rPr>
                  <a:t> </a:t>
                </a:r>
              </a:p>
            </p:txBody>
          </p:sp>
        </mc:Fallback>
      </mc:AlternateContent>
      <p:cxnSp>
        <p:nvCxnSpPr>
          <p:cNvPr id="8" name="Conector recto 7">
            <a:extLst>
              <a:ext uri="{FF2B5EF4-FFF2-40B4-BE49-F238E27FC236}">
                <a16:creationId xmlns:a16="http://schemas.microsoft.com/office/drawing/2014/main" id="{F2110FD5-371D-422C-BD44-05863E604DC7}"/>
              </a:ext>
            </a:extLst>
          </p:cNvPr>
          <p:cNvCxnSpPr>
            <a:cxnSpLocks/>
          </p:cNvCxnSpPr>
          <p:nvPr/>
        </p:nvCxnSpPr>
        <p:spPr>
          <a:xfrm flipV="1">
            <a:off x="251520" y="5445224"/>
            <a:ext cx="8496944" cy="31327"/>
          </a:xfrm>
          <a:prstGeom prst="line">
            <a:avLst/>
          </a:prstGeom>
          <a:ln>
            <a:prstDash val="lgDashDot"/>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Rectángulo 8">
                <a:extLst>
                  <a:ext uri="{FF2B5EF4-FFF2-40B4-BE49-F238E27FC236}">
                    <a16:creationId xmlns:a16="http://schemas.microsoft.com/office/drawing/2014/main" id="{1AFD811B-58AA-4BE1-8437-814FEB2AF721}"/>
                  </a:ext>
                </a:extLst>
              </p:cNvPr>
              <p:cNvSpPr/>
              <p:nvPr/>
            </p:nvSpPr>
            <p:spPr>
              <a:xfrm>
                <a:off x="3095848" y="6021288"/>
                <a:ext cx="3052293" cy="461665"/>
              </a:xfrm>
              <a:prstGeom prst="rect">
                <a:avLst/>
              </a:prstGeom>
            </p:spPr>
            <p:txBody>
              <a:bodyPr wrap="square">
                <a:spAutoFit/>
              </a:bodyPr>
              <a:lstStyle/>
              <a:p>
                <a:pPr algn="ctr"/>
                <a:r>
                  <a:rPr lang="es-CR" sz="2400" dirty="0"/>
                  <a:t>¿</a:t>
                </a:r>
                <a14:m>
                  <m:oMath xmlns:m="http://schemas.openxmlformats.org/officeDocument/2006/math">
                    <m:r>
                      <a:rPr lang="es-CR" sz="2400" b="0" i="0" smtClean="0">
                        <a:latin typeface="Cambria Math" panose="02040503050406030204" pitchFamily="18" charset="0"/>
                      </a:rPr>
                      <m:t>  </m:t>
                    </m:r>
                    <m:sSub>
                      <m:sSubPr>
                        <m:ctrlPr>
                          <a:rPr lang="es-ES" sz="2400" i="1">
                            <a:latin typeface="Cambria Math" panose="02040503050406030204" pitchFamily="18" charset="0"/>
                          </a:rPr>
                        </m:ctrlPr>
                      </m:sSubPr>
                      <m:e>
                        <m:r>
                          <a:rPr lang="es-ES" sz="2400" i="1">
                            <a:latin typeface="Cambria Math" panose="02040503050406030204" pitchFamily="18" charset="0"/>
                          </a:rPr>
                          <m:t>𝜇</m:t>
                        </m:r>
                      </m:e>
                      <m:sub>
                        <m:r>
                          <a:rPr lang="es-ES" sz="2400" i="0">
                            <a:latin typeface="Cambria Math" panose="02040503050406030204" pitchFamily="18" charset="0"/>
                          </a:rPr>
                          <m:t>1</m:t>
                        </m:r>
                      </m:sub>
                    </m:sSub>
                    <m:sSub>
                      <m:sSubPr>
                        <m:ctrlPr>
                          <a:rPr lang="es-ES" sz="2400" i="1">
                            <a:latin typeface="Cambria Math" panose="02040503050406030204" pitchFamily="18" charset="0"/>
                          </a:rPr>
                        </m:ctrlPr>
                      </m:sSubPr>
                      <m:e>
                        <m:r>
                          <a:rPr lang="es-ES" sz="2400" i="0">
                            <a:latin typeface="Cambria Math" panose="02040503050406030204" pitchFamily="18" charset="0"/>
                          </a:rPr>
                          <m:t>≠</m:t>
                        </m:r>
                        <m:r>
                          <a:rPr lang="es-ES" sz="2400" i="1">
                            <a:latin typeface="Cambria Math" panose="02040503050406030204" pitchFamily="18" charset="0"/>
                          </a:rPr>
                          <m:t>𝜇</m:t>
                        </m:r>
                      </m:e>
                      <m:sub>
                        <m:r>
                          <a:rPr lang="es-ES" sz="2400" i="0">
                            <a:latin typeface="Cambria Math" panose="02040503050406030204" pitchFamily="18" charset="0"/>
                          </a:rPr>
                          <m:t>2</m:t>
                        </m:r>
                      </m:sub>
                    </m:sSub>
                    <m:r>
                      <a:rPr lang="es-CR" sz="2400" b="0" i="1" smtClean="0">
                        <a:latin typeface="Cambria Math" panose="02040503050406030204" pitchFamily="18" charset="0"/>
                      </a:rPr>
                      <m:t> </m:t>
                    </m:r>
                  </m:oMath>
                </a14:m>
                <a:r>
                  <a:rPr lang="es-ES" sz="2400" dirty="0"/>
                  <a:t>?</a:t>
                </a:r>
              </a:p>
            </p:txBody>
          </p:sp>
        </mc:Choice>
        <mc:Fallback xmlns="">
          <p:sp>
            <p:nvSpPr>
              <p:cNvPr id="9" name="Rectángulo 8">
                <a:extLst>
                  <a:ext uri="{FF2B5EF4-FFF2-40B4-BE49-F238E27FC236}">
                    <a16:creationId xmlns:a16="http://schemas.microsoft.com/office/drawing/2014/main" id="{1AFD811B-58AA-4BE1-8437-814FEB2AF721}"/>
                  </a:ext>
                </a:extLst>
              </p:cNvPr>
              <p:cNvSpPr>
                <a:spLocks noRot="1" noChangeAspect="1" noMove="1" noResize="1" noEditPoints="1" noAdjustHandles="1" noChangeArrowheads="1" noChangeShapeType="1" noTextEdit="1"/>
              </p:cNvSpPr>
              <p:nvPr/>
            </p:nvSpPr>
            <p:spPr>
              <a:xfrm>
                <a:off x="3095848" y="6021288"/>
                <a:ext cx="3052293" cy="461665"/>
              </a:xfrm>
              <a:prstGeom prst="rect">
                <a:avLst/>
              </a:prstGeom>
              <a:blipFill>
                <a:blip r:embed="rId5"/>
                <a:stretch>
                  <a:fillRect t="-9333" b="-32000"/>
                </a:stretch>
              </a:blipFill>
            </p:spPr>
            <p:txBody>
              <a:bodyPr/>
              <a:lstStyle/>
              <a:p>
                <a:r>
                  <a:rPr lang="en-US">
                    <a:noFill/>
                  </a:rPr>
                  <a:t> </a:t>
                </a:r>
              </a:p>
            </p:txBody>
          </p:sp>
        </mc:Fallback>
      </mc:AlternateContent>
      <p:sp>
        <p:nvSpPr>
          <p:cNvPr id="10" name="Título 1">
            <a:extLst>
              <a:ext uri="{FF2B5EF4-FFF2-40B4-BE49-F238E27FC236}">
                <a16:creationId xmlns:a16="http://schemas.microsoft.com/office/drawing/2014/main" id="{32053440-B267-4F4F-B35D-EA679524C270}"/>
              </a:ext>
            </a:extLst>
          </p:cNvPr>
          <p:cNvSpPr>
            <a:spLocks noGrp="1"/>
          </p:cNvSpPr>
          <p:nvPr>
            <p:ph type="title"/>
          </p:nvPr>
        </p:nvSpPr>
        <p:spPr>
          <a:xfrm>
            <a:off x="323528" y="44624"/>
            <a:ext cx="8496944" cy="854968"/>
          </a:xfrm>
        </p:spPr>
        <p:txBody>
          <a:bodyPr/>
          <a:lstStyle/>
          <a:p>
            <a:pPr algn="ctr"/>
            <a:r>
              <a:rPr lang="es-CR" dirty="0"/>
              <a:t>Otro tipo de comparaciones </a:t>
            </a:r>
            <a:endParaRPr lang="en-US" dirty="0"/>
          </a:p>
        </p:txBody>
      </p:sp>
      <p:pic>
        <p:nvPicPr>
          <p:cNvPr id="2050" name="Picture 2" descr="Dangers of the Male/Female Gender Binary | lip magazine">
            <a:extLst>
              <a:ext uri="{FF2B5EF4-FFF2-40B4-BE49-F238E27FC236}">
                <a16:creationId xmlns:a16="http://schemas.microsoft.com/office/drawing/2014/main" id="{2A06088D-BF0A-4AB6-BEF8-16FEA2E02F0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07569" y="1268760"/>
            <a:ext cx="2228850" cy="2047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7541063"/>
      </p:ext>
    </p:extLst>
  </p:cSld>
  <p:clrMapOvr>
    <a:masterClrMapping/>
  </p:clrMapOvr>
  <p:transition spd="slow">
    <p:wipe/>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67544" y="130622"/>
            <a:ext cx="7772400" cy="850106"/>
          </a:xfrm>
        </p:spPr>
        <p:txBody>
          <a:bodyPr>
            <a:normAutofit/>
          </a:bodyPr>
          <a:lstStyle/>
          <a:p>
            <a:pPr algn="ctr"/>
            <a:r>
              <a:rPr lang="es-CR" sz="3200" dirty="0"/>
              <a:t>Cuadro resumen de valores críticos</a:t>
            </a:r>
          </a:p>
        </p:txBody>
      </p:sp>
      <mc:AlternateContent xmlns:mc="http://schemas.openxmlformats.org/markup-compatibility/2006" xmlns:a14="http://schemas.microsoft.com/office/drawing/2010/main">
        <mc:Choice Requires="a14">
          <p:graphicFrame>
            <p:nvGraphicFramePr>
              <p:cNvPr id="4" name="3 Tabla"/>
              <p:cNvGraphicFramePr>
                <a:graphicFrameLocks noGrp="1"/>
              </p:cNvGraphicFramePr>
              <p:nvPr>
                <p:extLst>
                  <p:ext uri="{D42A27DB-BD31-4B8C-83A1-F6EECF244321}">
                    <p14:modId xmlns:p14="http://schemas.microsoft.com/office/powerpoint/2010/main" val="181303064"/>
                  </p:ext>
                </p:extLst>
              </p:nvPr>
            </p:nvGraphicFramePr>
            <p:xfrm>
              <a:off x="539552" y="2204864"/>
              <a:ext cx="7632848" cy="4377882"/>
            </p:xfrm>
            <a:graphic>
              <a:graphicData uri="http://schemas.openxmlformats.org/drawingml/2006/table">
                <a:tbl>
                  <a:tblPr firstRow="1" bandRow="1">
                    <a:tableStyleId>{073A0DAA-6AF3-43AB-8588-CEC1D06C72B9}</a:tableStyleId>
                  </a:tblPr>
                  <a:tblGrid>
                    <a:gridCol w="1908212">
                      <a:extLst>
                        <a:ext uri="{9D8B030D-6E8A-4147-A177-3AD203B41FA5}">
                          <a16:colId xmlns:a16="http://schemas.microsoft.com/office/drawing/2014/main" val="20000"/>
                        </a:ext>
                      </a:extLst>
                    </a:gridCol>
                    <a:gridCol w="1908212">
                      <a:extLst>
                        <a:ext uri="{9D8B030D-6E8A-4147-A177-3AD203B41FA5}">
                          <a16:colId xmlns:a16="http://schemas.microsoft.com/office/drawing/2014/main" val="20001"/>
                        </a:ext>
                      </a:extLst>
                    </a:gridCol>
                    <a:gridCol w="1908212">
                      <a:extLst>
                        <a:ext uri="{9D8B030D-6E8A-4147-A177-3AD203B41FA5}">
                          <a16:colId xmlns:a16="http://schemas.microsoft.com/office/drawing/2014/main" val="20002"/>
                        </a:ext>
                      </a:extLst>
                    </a:gridCol>
                    <a:gridCol w="1908212">
                      <a:extLst>
                        <a:ext uri="{9D8B030D-6E8A-4147-A177-3AD203B41FA5}">
                          <a16:colId xmlns:a16="http://schemas.microsoft.com/office/drawing/2014/main" val="20003"/>
                        </a:ext>
                      </a:extLst>
                    </a:gridCol>
                  </a:tblGrid>
                  <a:tr h="849694">
                    <a:tc>
                      <a:txBody>
                        <a:bodyPr/>
                        <a:lstStyle/>
                        <a:p>
                          <a:endParaRPr lang="es-CR" dirty="0"/>
                        </a:p>
                      </a:txBody>
                      <a:tcPr/>
                    </a:tc>
                    <a:tc>
                      <a:txBody>
                        <a:bodyPr/>
                        <a:lstStyle/>
                        <a:p>
                          <a:pPr algn="ctr"/>
                          <a:r>
                            <a:rPr lang="es-CR" dirty="0"/>
                            <a:t>Bilateral</a:t>
                          </a:r>
                        </a:p>
                      </a:txBody>
                      <a:tcPr/>
                    </a:tc>
                    <a:tc>
                      <a:txBody>
                        <a:bodyPr/>
                        <a:lstStyle/>
                        <a:p>
                          <a:pPr algn="ctr"/>
                          <a:r>
                            <a:rPr lang="es-CR" dirty="0"/>
                            <a:t>Unilateral</a:t>
                          </a:r>
                          <a:r>
                            <a:rPr lang="es-CR" baseline="0" dirty="0"/>
                            <a:t> inferior</a:t>
                          </a:r>
                          <a:endParaRPr lang="es-CR" dirty="0"/>
                        </a:p>
                      </a:txBody>
                      <a:tcPr/>
                    </a:tc>
                    <a:tc>
                      <a:txBody>
                        <a:bodyPr/>
                        <a:lstStyle/>
                        <a:p>
                          <a:pPr algn="ctr"/>
                          <a:r>
                            <a:rPr lang="es-CR" dirty="0"/>
                            <a:t>Unilateral superior</a:t>
                          </a:r>
                        </a:p>
                      </a:txBody>
                      <a:tcPr/>
                    </a:tc>
                    <a:extLst>
                      <a:ext uri="{0D108BD9-81ED-4DB2-BD59-A6C34878D82A}">
                        <a16:rowId xmlns:a16="http://schemas.microsoft.com/office/drawing/2014/main" val="10000"/>
                      </a:ext>
                    </a:extLst>
                  </a:tr>
                  <a:tr h="849694">
                    <a:tc>
                      <a:txBody>
                        <a:bodyPr/>
                        <a:lstStyle/>
                        <a:p>
                          <a:pPr algn="ctr"/>
                          <a:r>
                            <a:rPr lang="es-CR" dirty="0"/>
                            <a:t>Confianza</a:t>
                          </a:r>
                          <a:r>
                            <a:rPr lang="es-CR" baseline="0" dirty="0"/>
                            <a:t> del 80%</a:t>
                          </a:r>
                        </a:p>
                        <a:p>
                          <a:pPr algn="ctr"/>
                          <a:r>
                            <a:rPr lang="es-CR" baseline="0" dirty="0"/>
                            <a:t>(</a:t>
                          </a:r>
                          <a14:m>
                            <m:oMath xmlns:m="http://schemas.openxmlformats.org/officeDocument/2006/math">
                              <m:r>
                                <a:rPr lang="es-CR" i="1" baseline="0" smtClean="0">
                                  <a:latin typeface="Cambria Math"/>
                                  <a:ea typeface="Cambria Math"/>
                                </a:rPr>
                                <m:t>𝛼</m:t>
                              </m:r>
                              <m:r>
                                <a:rPr lang="es-CR" b="0" i="1" baseline="0" smtClean="0">
                                  <a:latin typeface="Cambria Math"/>
                                  <a:ea typeface="Cambria Math"/>
                                </a:rPr>
                                <m:t>=0.20</m:t>
                              </m:r>
                            </m:oMath>
                          </a14:m>
                          <a:r>
                            <a:rPr lang="es-CR" baseline="0" dirty="0"/>
                            <a:t>)</a:t>
                          </a:r>
                          <a:endParaRPr lang="es-CR" dirty="0"/>
                        </a:p>
                        <a:p>
                          <a:pPr algn="ctr"/>
                          <a:endParaRPr lang="es-CR" dirty="0"/>
                        </a:p>
                      </a:txBody>
                      <a:tcPr/>
                    </a:tc>
                    <a:tc>
                      <a:txBody>
                        <a:bodyPr/>
                        <a:lstStyle/>
                        <a:p>
                          <a:pPr algn="ctr"/>
                          <a:r>
                            <a:rPr lang="es-CR" dirty="0"/>
                            <a:t>-1.28 ; 1.28</a:t>
                          </a:r>
                        </a:p>
                      </a:txBody>
                      <a:tcPr/>
                    </a:tc>
                    <a:tc>
                      <a:txBody>
                        <a:bodyPr/>
                        <a:lstStyle/>
                        <a:p>
                          <a:pPr algn="ctr"/>
                          <a:r>
                            <a:rPr lang="es-CR" dirty="0"/>
                            <a:t>-0.85</a:t>
                          </a:r>
                        </a:p>
                      </a:txBody>
                      <a:tcPr/>
                    </a:tc>
                    <a:tc>
                      <a:txBody>
                        <a:bodyPr/>
                        <a:lstStyle/>
                        <a:p>
                          <a:pPr algn="ctr"/>
                          <a:r>
                            <a:rPr lang="es-CR" dirty="0"/>
                            <a:t>0.85</a:t>
                          </a:r>
                        </a:p>
                      </a:txBody>
                      <a:tcPr/>
                    </a:tc>
                    <a:extLst>
                      <a:ext uri="{0D108BD9-81ED-4DB2-BD59-A6C34878D82A}">
                        <a16:rowId xmlns:a16="http://schemas.microsoft.com/office/drawing/2014/main" val="10001"/>
                      </a:ext>
                    </a:extLst>
                  </a:tr>
                  <a:tr h="849694">
                    <a:tc>
                      <a:txBody>
                        <a:bodyPr/>
                        <a:lstStyle/>
                        <a:p>
                          <a:pPr algn="ctr"/>
                          <a:r>
                            <a:rPr lang="es-CR" dirty="0"/>
                            <a:t>Confianza</a:t>
                          </a:r>
                          <a:r>
                            <a:rPr lang="es-CR" baseline="0" dirty="0"/>
                            <a:t> del 90%</a:t>
                          </a:r>
                        </a:p>
                        <a:p>
                          <a:pPr algn="ctr"/>
                          <a:r>
                            <a:rPr lang="es-CR" baseline="0" dirty="0"/>
                            <a:t>(</a:t>
                          </a:r>
                          <a14:m>
                            <m:oMath xmlns:m="http://schemas.openxmlformats.org/officeDocument/2006/math">
                              <m:r>
                                <a:rPr lang="es-CR" i="1" baseline="0" smtClean="0">
                                  <a:latin typeface="Cambria Math"/>
                                  <a:ea typeface="Cambria Math"/>
                                </a:rPr>
                                <m:t>𝛼</m:t>
                              </m:r>
                              <m:r>
                                <a:rPr lang="es-CR" b="0" i="1" baseline="0" smtClean="0">
                                  <a:latin typeface="Cambria Math"/>
                                  <a:ea typeface="Cambria Math"/>
                                </a:rPr>
                                <m:t>=0.10</m:t>
                              </m:r>
                            </m:oMath>
                          </a14:m>
                          <a:r>
                            <a:rPr lang="es-CR" baseline="0" dirty="0"/>
                            <a:t>)</a:t>
                          </a:r>
                          <a:endParaRPr lang="es-CR" dirty="0"/>
                        </a:p>
                      </a:txBody>
                      <a:tcPr/>
                    </a:tc>
                    <a:tc>
                      <a:txBody>
                        <a:bodyPr/>
                        <a:lstStyle/>
                        <a:p>
                          <a:pPr algn="ctr"/>
                          <a:r>
                            <a:rPr lang="es-CR" dirty="0"/>
                            <a:t>-1.65 ; 1.65</a:t>
                          </a:r>
                        </a:p>
                      </a:txBody>
                      <a:tcPr/>
                    </a:tc>
                    <a:tc>
                      <a:txBody>
                        <a:bodyPr/>
                        <a:lstStyle/>
                        <a:p>
                          <a:pPr algn="ctr"/>
                          <a:r>
                            <a:rPr lang="es-CR" dirty="0"/>
                            <a:t>-1.28 </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CR" dirty="0"/>
                            <a:t>1.28</a:t>
                          </a:r>
                        </a:p>
                      </a:txBody>
                      <a:tcPr/>
                    </a:tc>
                    <a:extLst>
                      <a:ext uri="{0D108BD9-81ED-4DB2-BD59-A6C34878D82A}">
                        <a16:rowId xmlns:a16="http://schemas.microsoft.com/office/drawing/2014/main" val="10002"/>
                      </a:ext>
                    </a:extLst>
                  </a:tr>
                  <a:tr h="849694">
                    <a:tc>
                      <a:txBody>
                        <a:bodyPr/>
                        <a:lstStyle/>
                        <a:p>
                          <a:pPr algn="ctr"/>
                          <a:r>
                            <a:rPr lang="es-CR" dirty="0"/>
                            <a:t>Confianza</a:t>
                          </a:r>
                          <a:r>
                            <a:rPr lang="es-CR" baseline="0" dirty="0"/>
                            <a:t> del 95%</a:t>
                          </a:r>
                        </a:p>
                        <a:p>
                          <a:pPr algn="ctr"/>
                          <a:r>
                            <a:rPr lang="es-CR" baseline="0" dirty="0"/>
                            <a:t>(</a:t>
                          </a:r>
                          <a14:m>
                            <m:oMath xmlns:m="http://schemas.openxmlformats.org/officeDocument/2006/math">
                              <m:r>
                                <a:rPr lang="es-CR" i="1" baseline="0" smtClean="0">
                                  <a:latin typeface="Cambria Math"/>
                                  <a:ea typeface="Cambria Math"/>
                                </a:rPr>
                                <m:t>𝛼</m:t>
                              </m:r>
                              <m:r>
                                <a:rPr lang="es-CR" b="0" i="1" baseline="0" smtClean="0">
                                  <a:latin typeface="Cambria Math"/>
                                  <a:ea typeface="Cambria Math"/>
                                </a:rPr>
                                <m:t>=0.05</m:t>
                              </m:r>
                            </m:oMath>
                          </a14:m>
                          <a:r>
                            <a:rPr lang="es-CR" baseline="0" dirty="0"/>
                            <a:t>)</a:t>
                          </a:r>
                          <a:endParaRPr lang="es-CR" dirty="0"/>
                        </a:p>
                      </a:txBody>
                      <a:tcPr/>
                    </a:tc>
                    <a:tc>
                      <a:txBody>
                        <a:bodyPr/>
                        <a:lstStyle/>
                        <a:p>
                          <a:pPr algn="ctr"/>
                          <a:r>
                            <a:rPr lang="es-CR" dirty="0"/>
                            <a:t>-1.96 ; 1.96</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CR" dirty="0"/>
                            <a:t>-1.65 </a:t>
                          </a:r>
                          <a:br>
                            <a:rPr lang="es-CR" dirty="0"/>
                          </a:br>
                          <a:r>
                            <a:rPr lang="es-CR" dirty="0"/>
                            <a:t>(-1,645)</a:t>
                          </a:r>
                        </a:p>
                        <a:p>
                          <a:pPr algn="ctr"/>
                          <a:endParaRPr lang="es-CR"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CR" dirty="0"/>
                            <a:t>1.65</a:t>
                          </a:r>
                          <a:br>
                            <a:rPr lang="es-CR" dirty="0"/>
                          </a:br>
                          <a:r>
                            <a:rPr lang="es-CR" dirty="0"/>
                            <a:t>(1,645)</a:t>
                          </a:r>
                        </a:p>
                        <a:p>
                          <a:pPr algn="ctr"/>
                          <a:endParaRPr lang="es-CR" dirty="0"/>
                        </a:p>
                      </a:txBody>
                      <a:tcPr/>
                    </a:tc>
                    <a:extLst>
                      <a:ext uri="{0D108BD9-81ED-4DB2-BD59-A6C34878D82A}">
                        <a16:rowId xmlns:a16="http://schemas.microsoft.com/office/drawing/2014/main" val="10003"/>
                      </a:ext>
                    </a:extLst>
                  </a:tr>
                  <a:tr h="849694">
                    <a:tc>
                      <a:txBody>
                        <a:bodyPr/>
                        <a:lstStyle/>
                        <a:p>
                          <a:pPr algn="ctr"/>
                          <a:r>
                            <a:rPr lang="es-CR" dirty="0"/>
                            <a:t>Confianza</a:t>
                          </a:r>
                          <a:r>
                            <a:rPr lang="es-CR" baseline="0" dirty="0"/>
                            <a:t> del 99%</a:t>
                          </a:r>
                        </a:p>
                        <a:p>
                          <a:pPr algn="ctr"/>
                          <a:r>
                            <a:rPr lang="es-CR" baseline="0" dirty="0"/>
                            <a:t>(</a:t>
                          </a:r>
                          <a14:m>
                            <m:oMath xmlns:m="http://schemas.openxmlformats.org/officeDocument/2006/math">
                              <m:r>
                                <a:rPr lang="es-CR" i="1" baseline="0" smtClean="0">
                                  <a:latin typeface="Cambria Math"/>
                                  <a:ea typeface="Cambria Math"/>
                                </a:rPr>
                                <m:t>𝛼</m:t>
                              </m:r>
                              <m:r>
                                <a:rPr lang="es-CR" b="0" i="1" baseline="0" smtClean="0">
                                  <a:latin typeface="Cambria Math"/>
                                  <a:ea typeface="Cambria Math"/>
                                </a:rPr>
                                <m:t>=0.01</m:t>
                              </m:r>
                            </m:oMath>
                          </a14:m>
                          <a:r>
                            <a:rPr lang="es-CR" baseline="0" dirty="0"/>
                            <a:t>)</a:t>
                          </a:r>
                          <a:endParaRPr lang="es-CR" dirty="0"/>
                        </a:p>
                      </a:txBody>
                      <a:tcPr/>
                    </a:tc>
                    <a:tc>
                      <a:txBody>
                        <a:bodyPr/>
                        <a:lstStyle/>
                        <a:p>
                          <a:pPr algn="ctr"/>
                          <a:r>
                            <a:rPr lang="es-CR" dirty="0"/>
                            <a:t>-2.58 ; 2.58</a:t>
                          </a:r>
                        </a:p>
                      </a:txBody>
                      <a:tcPr/>
                    </a:tc>
                    <a:tc>
                      <a:txBody>
                        <a:bodyPr/>
                        <a:lstStyle/>
                        <a:p>
                          <a:pPr algn="ctr"/>
                          <a:r>
                            <a:rPr lang="es-CR" dirty="0"/>
                            <a:t>-2.33</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CR" dirty="0"/>
                            <a:t>2.33</a:t>
                          </a:r>
                        </a:p>
                      </a:txBody>
                      <a:tcPr/>
                    </a:tc>
                    <a:extLst>
                      <a:ext uri="{0D108BD9-81ED-4DB2-BD59-A6C34878D82A}">
                        <a16:rowId xmlns:a16="http://schemas.microsoft.com/office/drawing/2014/main" val="10004"/>
                      </a:ext>
                    </a:extLst>
                  </a:tr>
                </a:tbl>
              </a:graphicData>
            </a:graphic>
          </p:graphicFrame>
        </mc:Choice>
        <mc:Fallback xmlns="">
          <p:graphicFrame>
            <p:nvGraphicFramePr>
              <p:cNvPr id="4" name="3 Tabla"/>
              <p:cNvGraphicFramePr>
                <a:graphicFrameLocks noGrp="1"/>
              </p:cNvGraphicFramePr>
              <p:nvPr>
                <p:extLst>
                  <p:ext uri="{D42A27DB-BD31-4B8C-83A1-F6EECF244321}">
                    <p14:modId xmlns:p14="http://schemas.microsoft.com/office/powerpoint/2010/main" val="181303064"/>
                  </p:ext>
                </p:extLst>
              </p:nvPr>
            </p:nvGraphicFramePr>
            <p:xfrm>
              <a:off x="539552" y="2204864"/>
              <a:ext cx="7632848" cy="4377882"/>
            </p:xfrm>
            <a:graphic>
              <a:graphicData uri="http://schemas.openxmlformats.org/drawingml/2006/table">
                <a:tbl>
                  <a:tblPr firstRow="1" bandRow="1">
                    <a:tableStyleId>{073A0DAA-6AF3-43AB-8588-CEC1D06C72B9}</a:tableStyleId>
                  </a:tblPr>
                  <a:tblGrid>
                    <a:gridCol w="1908212">
                      <a:extLst>
                        <a:ext uri="{9D8B030D-6E8A-4147-A177-3AD203B41FA5}">
                          <a16:colId xmlns:a16="http://schemas.microsoft.com/office/drawing/2014/main" val="20000"/>
                        </a:ext>
                      </a:extLst>
                    </a:gridCol>
                    <a:gridCol w="1908212">
                      <a:extLst>
                        <a:ext uri="{9D8B030D-6E8A-4147-A177-3AD203B41FA5}">
                          <a16:colId xmlns:a16="http://schemas.microsoft.com/office/drawing/2014/main" val="20001"/>
                        </a:ext>
                      </a:extLst>
                    </a:gridCol>
                    <a:gridCol w="1908212">
                      <a:extLst>
                        <a:ext uri="{9D8B030D-6E8A-4147-A177-3AD203B41FA5}">
                          <a16:colId xmlns:a16="http://schemas.microsoft.com/office/drawing/2014/main" val="20002"/>
                        </a:ext>
                      </a:extLst>
                    </a:gridCol>
                    <a:gridCol w="1908212">
                      <a:extLst>
                        <a:ext uri="{9D8B030D-6E8A-4147-A177-3AD203B41FA5}">
                          <a16:colId xmlns:a16="http://schemas.microsoft.com/office/drawing/2014/main" val="20003"/>
                        </a:ext>
                      </a:extLst>
                    </a:gridCol>
                  </a:tblGrid>
                  <a:tr h="849694">
                    <a:tc>
                      <a:txBody>
                        <a:bodyPr/>
                        <a:lstStyle/>
                        <a:p>
                          <a:endParaRPr lang="es-CR" dirty="0"/>
                        </a:p>
                      </a:txBody>
                      <a:tcPr/>
                    </a:tc>
                    <a:tc>
                      <a:txBody>
                        <a:bodyPr/>
                        <a:lstStyle/>
                        <a:p>
                          <a:pPr algn="ctr"/>
                          <a:r>
                            <a:rPr lang="es-CR" dirty="0"/>
                            <a:t>Bilateral</a:t>
                          </a:r>
                        </a:p>
                      </a:txBody>
                      <a:tcPr/>
                    </a:tc>
                    <a:tc>
                      <a:txBody>
                        <a:bodyPr/>
                        <a:lstStyle/>
                        <a:p>
                          <a:pPr algn="ctr"/>
                          <a:r>
                            <a:rPr lang="es-CR" dirty="0"/>
                            <a:t>Unilateral</a:t>
                          </a:r>
                          <a:r>
                            <a:rPr lang="es-CR" baseline="0" dirty="0"/>
                            <a:t> inferior</a:t>
                          </a:r>
                          <a:endParaRPr lang="es-CR" dirty="0"/>
                        </a:p>
                      </a:txBody>
                      <a:tcPr/>
                    </a:tc>
                    <a:tc>
                      <a:txBody>
                        <a:bodyPr/>
                        <a:lstStyle/>
                        <a:p>
                          <a:pPr algn="ctr"/>
                          <a:r>
                            <a:rPr lang="es-CR" dirty="0"/>
                            <a:t>Unilateral superior</a:t>
                          </a:r>
                        </a:p>
                      </a:txBody>
                      <a:tcPr/>
                    </a:tc>
                    <a:extLst>
                      <a:ext uri="{0D108BD9-81ED-4DB2-BD59-A6C34878D82A}">
                        <a16:rowId xmlns:a16="http://schemas.microsoft.com/office/drawing/2014/main" val="10000"/>
                      </a:ext>
                    </a:extLst>
                  </a:tr>
                  <a:tr h="914400">
                    <a:tc>
                      <a:txBody>
                        <a:bodyPr/>
                        <a:lstStyle/>
                        <a:p>
                          <a:endParaRPr lang="en-US"/>
                        </a:p>
                      </a:txBody>
                      <a:tcPr>
                        <a:blipFill>
                          <a:blip r:embed="rId2"/>
                          <a:stretch>
                            <a:fillRect l="-319" t="-96667" r="-301597" b="-287333"/>
                          </a:stretch>
                        </a:blipFill>
                      </a:tcPr>
                    </a:tc>
                    <a:tc>
                      <a:txBody>
                        <a:bodyPr/>
                        <a:lstStyle/>
                        <a:p>
                          <a:pPr algn="ctr"/>
                          <a:r>
                            <a:rPr lang="es-CR" dirty="0"/>
                            <a:t>-1.28 ; 1.28</a:t>
                          </a:r>
                        </a:p>
                      </a:txBody>
                      <a:tcPr/>
                    </a:tc>
                    <a:tc>
                      <a:txBody>
                        <a:bodyPr/>
                        <a:lstStyle/>
                        <a:p>
                          <a:pPr algn="ctr"/>
                          <a:r>
                            <a:rPr lang="es-CR" dirty="0"/>
                            <a:t>-0.85</a:t>
                          </a:r>
                        </a:p>
                      </a:txBody>
                      <a:tcPr/>
                    </a:tc>
                    <a:tc>
                      <a:txBody>
                        <a:bodyPr/>
                        <a:lstStyle/>
                        <a:p>
                          <a:pPr algn="ctr"/>
                          <a:r>
                            <a:rPr lang="es-CR" dirty="0"/>
                            <a:t>0.85</a:t>
                          </a:r>
                        </a:p>
                      </a:txBody>
                      <a:tcPr/>
                    </a:tc>
                    <a:extLst>
                      <a:ext uri="{0D108BD9-81ED-4DB2-BD59-A6C34878D82A}">
                        <a16:rowId xmlns:a16="http://schemas.microsoft.com/office/drawing/2014/main" val="10001"/>
                      </a:ext>
                    </a:extLst>
                  </a:tr>
                  <a:tr h="849694">
                    <a:tc>
                      <a:txBody>
                        <a:bodyPr/>
                        <a:lstStyle/>
                        <a:p>
                          <a:endParaRPr lang="en-US"/>
                        </a:p>
                      </a:txBody>
                      <a:tcPr>
                        <a:blipFill>
                          <a:blip r:embed="rId2"/>
                          <a:stretch>
                            <a:fillRect l="-319" t="-212230" r="-301597" b="-210072"/>
                          </a:stretch>
                        </a:blipFill>
                      </a:tcPr>
                    </a:tc>
                    <a:tc>
                      <a:txBody>
                        <a:bodyPr/>
                        <a:lstStyle/>
                        <a:p>
                          <a:pPr algn="ctr"/>
                          <a:r>
                            <a:rPr lang="es-CR" dirty="0"/>
                            <a:t>-1.65 ; 1.65</a:t>
                          </a:r>
                        </a:p>
                      </a:txBody>
                      <a:tcPr/>
                    </a:tc>
                    <a:tc>
                      <a:txBody>
                        <a:bodyPr/>
                        <a:lstStyle/>
                        <a:p>
                          <a:pPr algn="ctr"/>
                          <a:r>
                            <a:rPr lang="es-CR" dirty="0"/>
                            <a:t>-1.28 </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CR" dirty="0"/>
                            <a:t>1.28</a:t>
                          </a:r>
                        </a:p>
                      </a:txBody>
                      <a:tcPr/>
                    </a:tc>
                    <a:extLst>
                      <a:ext uri="{0D108BD9-81ED-4DB2-BD59-A6C34878D82A}">
                        <a16:rowId xmlns:a16="http://schemas.microsoft.com/office/drawing/2014/main" val="10002"/>
                      </a:ext>
                    </a:extLst>
                  </a:tr>
                  <a:tr h="914400">
                    <a:tc>
                      <a:txBody>
                        <a:bodyPr/>
                        <a:lstStyle/>
                        <a:p>
                          <a:endParaRPr lang="en-US"/>
                        </a:p>
                      </a:txBody>
                      <a:tcPr>
                        <a:blipFill>
                          <a:blip r:embed="rId2"/>
                          <a:stretch>
                            <a:fillRect l="-319" t="-289333" r="-301597" b="-94667"/>
                          </a:stretch>
                        </a:blipFill>
                      </a:tcPr>
                    </a:tc>
                    <a:tc>
                      <a:txBody>
                        <a:bodyPr/>
                        <a:lstStyle/>
                        <a:p>
                          <a:pPr algn="ctr"/>
                          <a:r>
                            <a:rPr lang="es-CR" dirty="0"/>
                            <a:t>-1.96 ; 1.96</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CR" dirty="0"/>
                            <a:t>-1.65 </a:t>
                          </a:r>
                          <a:br>
                            <a:rPr lang="es-CR" dirty="0"/>
                          </a:br>
                          <a:r>
                            <a:rPr lang="es-CR" dirty="0"/>
                            <a:t>(-1,645)</a:t>
                          </a:r>
                        </a:p>
                        <a:p>
                          <a:pPr algn="ctr"/>
                          <a:endParaRPr lang="es-CR"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CR" dirty="0"/>
                            <a:t>1.65</a:t>
                          </a:r>
                          <a:br>
                            <a:rPr lang="es-CR" dirty="0"/>
                          </a:br>
                          <a:r>
                            <a:rPr lang="es-CR" dirty="0"/>
                            <a:t>(1,645)</a:t>
                          </a:r>
                        </a:p>
                        <a:p>
                          <a:pPr algn="ctr"/>
                          <a:endParaRPr lang="es-CR" dirty="0"/>
                        </a:p>
                      </a:txBody>
                      <a:tcPr/>
                    </a:tc>
                    <a:extLst>
                      <a:ext uri="{0D108BD9-81ED-4DB2-BD59-A6C34878D82A}">
                        <a16:rowId xmlns:a16="http://schemas.microsoft.com/office/drawing/2014/main" val="10003"/>
                      </a:ext>
                    </a:extLst>
                  </a:tr>
                  <a:tr h="849694">
                    <a:tc>
                      <a:txBody>
                        <a:bodyPr/>
                        <a:lstStyle/>
                        <a:p>
                          <a:endParaRPr lang="en-US"/>
                        </a:p>
                      </a:txBody>
                      <a:tcPr>
                        <a:blipFill>
                          <a:blip r:embed="rId2"/>
                          <a:stretch>
                            <a:fillRect l="-319" t="-417143" r="-301597" b="-1429"/>
                          </a:stretch>
                        </a:blipFill>
                      </a:tcPr>
                    </a:tc>
                    <a:tc>
                      <a:txBody>
                        <a:bodyPr/>
                        <a:lstStyle/>
                        <a:p>
                          <a:pPr algn="ctr"/>
                          <a:r>
                            <a:rPr lang="es-CR" dirty="0"/>
                            <a:t>-2.58 ; 2.58</a:t>
                          </a:r>
                        </a:p>
                      </a:txBody>
                      <a:tcPr/>
                    </a:tc>
                    <a:tc>
                      <a:txBody>
                        <a:bodyPr/>
                        <a:lstStyle/>
                        <a:p>
                          <a:pPr algn="ctr"/>
                          <a:r>
                            <a:rPr lang="es-CR" dirty="0"/>
                            <a:t>-2.33</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CR" dirty="0"/>
                            <a:t>2.33</a:t>
                          </a:r>
                        </a:p>
                      </a:txBody>
                      <a:tcPr/>
                    </a:tc>
                    <a:extLst>
                      <a:ext uri="{0D108BD9-81ED-4DB2-BD59-A6C34878D82A}">
                        <a16:rowId xmlns:a16="http://schemas.microsoft.com/office/drawing/2014/main" val="10004"/>
                      </a:ext>
                    </a:extLst>
                  </a:tr>
                </a:tbl>
              </a:graphicData>
            </a:graphic>
          </p:graphicFrame>
        </mc:Fallback>
      </mc:AlternateContent>
      <p:sp>
        <p:nvSpPr>
          <p:cNvPr id="3" name="2 Rectángulo redondeado"/>
          <p:cNvSpPr/>
          <p:nvPr/>
        </p:nvSpPr>
        <p:spPr>
          <a:xfrm>
            <a:off x="2555776" y="1268760"/>
            <a:ext cx="3600400" cy="72008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sz="2800" dirty="0"/>
              <a:t>Curva normal estándar</a:t>
            </a:r>
          </a:p>
        </p:txBody>
      </p:sp>
    </p:spTree>
    <p:extLst>
      <p:ext uri="{BB962C8B-B14F-4D97-AF65-F5344CB8AC3E}">
        <p14:creationId xmlns:p14="http://schemas.microsoft.com/office/powerpoint/2010/main" val="2902656024"/>
      </p:ext>
    </p:extLst>
  </p:cSld>
  <p:clrMapOvr>
    <a:masterClrMapping/>
  </p:clrMapOvr>
  <p:transition spd="slow">
    <p:push dir="u"/>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sz="quarter" idx="1"/>
          </p:nvPr>
        </p:nvSpPr>
        <p:spPr>
          <a:xfrm>
            <a:off x="107504" y="1113236"/>
            <a:ext cx="6696744" cy="5484115"/>
          </a:xfrm>
        </p:spPr>
        <p:txBody>
          <a:bodyPr>
            <a:normAutofit lnSpcReduction="10000"/>
          </a:bodyPr>
          <a:lstStyle/>
          <a:p>
            <a:pPr algn="just"/>
            <a:r>
              <a:rPr lang="es-CR" sz="2400" dirty="0"/>
              <a:t>Se desea saber si es posible concluir que el consumo medio diario de calorías de la población rural de un país en desarrollo es de menos de 2000. Una muestra de 500 individuos produjo un consumo medio de 1985 y una desviación estándar de 210. Sea </a:t>
            </a:r>
            <a:r>
              <a:rPr lang="el-GR" sz="2400" dirty="0">
                <a:latin typeface="Times New Roman"/>
                <a:cs typeface="Times New Roman"/>
              </a:rPr>
              <a:t>α</a:t>
            </a:r>
            <a:r>
              <a:rPr lang="es-CR" sz="2400" dirty="0"/>
              <a:t> = 0.05.</a:t>
            </a:r>
          </a:p>
          <a:p>
            <a:pPr algn="just"/>
            <a:endParaRPr lang="es-CR" sz="2400" dirty="0"/>
          </a:p>
          <a:p>
            <a:pPr algn="just"/>
            <a:r>
              <a:rPr lang="es-CR" sz="2400" dirty="0"/>
              <a:t>Después de seguir un programa de capacitación en supervisión de hospitales durante una semana, 16 administradores de hospital obtuvieron una calificación media de 77 en una prueba llevada a cabo como parte de la evaluación del programa de capacitación. La desviación estándar de la muestra fue de 12. ¿Es posible concluir a partir de estos datos que la media de la población es mayor que 70? Sea </a:t>
            </a:r>
            <a:r>
              <a:rPr lang="el-GR" sz="2400" dirty="0">
                <a:latin typeface="Times New Roman"/>
                <a:cs typeface="Times New Roman"/>
              </a:rPr>
              <a:t>α</a:t>
            </a:r>
            <a:r>
              <a:rPr lang="es-CR" sz="2400" dirty="0"/>
              <a:t> = 0.05. ¿Cuales son los supuestos que se deben cumplir?</a:t>
            </a:r>
          </a:p>
        </p:txBody>
      </p:sp>
      <p:sp>
        <p:nvSpPr>
          <p:cNvPr id="4" name="1 Título"/>
          <p:cNvSpPr>
            <a:spLocks noGrp="1"/>
          </p:cNvSpPr>
          <p:nvPr>
            <p:ph type="title"/>
          </p:nvPr>
        </p:nvSpPr>
        <p:spPr>
          <a:xfrm>
            <a:off x="370433" y="32420"/>
            <a:ext cx="8496944" cy="850106"/>
          </a:xfrm>
        </p:spPr>
        <p:txBody>
          <a:bodyPr>
            <a:normAutofit/>
          </a:bodyPr>
          <a:lstStyle/>
          <a:p>
            <a:pPr algn="ctr"/>
            <a:r>
              <a:rPr lang="es-CR" sz="3200" dirty="0"/>
              <a:t>Prueba de hipótesis: ejemplo</a:t>
            </a:r>
          </a:p>
        </p:txBody>
      </p:sp>
      <p:pic>
        <p:nvPicPr>
          <p:cNvPr id="5" name="Picture 4" descr="http://www.cliparts101.com/files/134/6734D2B46B0455D4C93EBA4FA42DE4DC/Thinking_1.png"/>
          <p:cNvPicPr>
            <a:picLocks noChangeAspect="1" noChangeArrowheads="1"/>
          </p:cNvPicPr>
          <p:nvPr/>
        </p:nvPicPr>
        <p:blipFill rotWithShape="1">
          <a:blip r:embed="rId2">
            <a:extLst>
              <a:ext uri="{28A0092B-C50C-407E-A947-70E740481C1C}">
                <a14:useLocalDpi xmlns:a14="http://schemas.microsoft.com/office/drawing/2010/main" val="0"/>
              </a:ext>
            </a:extLst>
          </a:blip>
          <a:srcRect l="16126" r="17245"/>
          <a:stretch/>
        </p:blipFill>
        <p:spPr bwMode="auto">
          <a:xfrm>
            <a:off x="7380312" y="3895690"/>
            <a:ext cx="1656184" cy="248563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http://images.clipartpanda.com/thinking-clipart-KingzdE5T.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80312" y="1124744"/>
            <a:ext cx="1645273" cy="20882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5764380"/>
      </p:ext>
    </p:extLst>
  </p:cSld>
  <p:clrMapOvr>
    <a:masterClrMapping/>
  </p:clrMapOvr>
  <p:transition spd="slow">
    <p:randomBar dir="vert"/>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683568" y="188640"/>
            <a:ext cx="7772400" cy="868958"/>
          </a:xfrm>
        </p:spPr>
        <p:txBody>
          <a:bodyPr/>
          <a:lstStyle/>
          <a:p>
            <a:pPr algn="ctr"/>
            <a:r>
              <a:rPr lang="es-CR" dirty="0"/>
              <a:t>Índice</a:t>
            </a:r>
          </a:p>
        </p:txBody>
      </p:sp>
      <p:sp>
        <p:nvSpPr>
          <p:cNvPr id="4" name="3 Elipse"/>
          <p:cNvSpPr/>
          <p:nvPr/>
        </p:nvSpPr>
        <p:spPr>
          <a:xfrm>
            <a:off x="467544" y="1268760"/>
            <a:ext cx="1368152" cy="129614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1</a:t>
            </a:r>
          </a:p>
        </p:txBody>
      </p:sp>
      <p:sp>
        <p:nvSpPr>
          <p:cNvPr id="13" name="12 Rectángulo redondeado"/>
          <p:cNvSpPr/>
          <p:nvPr/>
        </p:nvSpPr>
        <p:spPr>
          <a:xfrm>
            <a:off x="2051720" y="1412776"/>
            <a:ext cx="2160240" cy="1008112"/>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s-CR" dirty="0"/>
              <a:t>¿Qué es una hipótesis?</a:t>
            </a:r>
          </a:p>
        </p:txBody>
      </p:sp>
    </p:spTree>
    <p:extLst>
      <p:ext uri="{BB962C8B-B14F-4D97-AF65-F5344CB8AC3E}">
        <p14:creationId xmlns:p14="http://schemas.microsoft.com/office/powerpoint/2010/main" val="272701704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sz="quarter" idx="1"/>
          </p:nvPr>
        </p:nvSpPr>
        <p:spPr>
          <a:xfrm>
            <a:off x="35496" y="1124744"/>
            <a:ext cx="6696744" cy="5616624"/>
          </a:xfrm>
        </p:spPr>
        <p:txBody>
          <a:bodyPr>
            <a:normAutofit lnSpcReduction="10000"/>
          </a:bodyPr>
          <a:lstStyle/>
          <a:p>
            <a:pPr algn="just"/>
            <a:r>
              <a:rPr lang="es-CR" sz="2200" dirty="0"/>
              <a:t>En una muestra de 49 adolescentes que se prestaron como sujetos para un estudio inmunológico, una variable de interés fue la prueba del diámetro de reacción de la piel a un antígeno. La media de la muestra y la desviación estándar fueron de 21 y 11 mm, respectivamente. Es posible conducir a partir de estos datos que la media de la población es menor que 30 ? Sea  el nivel de significancia de </a:t>
            </a:r>
            <a:r>
              <a:rPr lang="el-GR" sz="2200" dirty="0">
                <a:latin typeface="Times New Roman"/>
                <a:cs typeface="Times New Roman"/>
              </a:rPr>
              <a:t>α</a:t>
            </a:r>
            <a:r>
              <a:rPr lang="es-CR" sz="2200" dirty="0"/>
              <a:t> =0.05.</a:t>
            </a:r>
          </a:p>
          <a:p>
            <a:pPr algn="just"/>
            <a:endParaRPr lang="es-CR" sz="2200" dirty="0"/>
          </a:p>
          <a:p>
            <a:pPr algn="just"/>
            <a:r>
              <a:rPr lang="es-CR" sz="2400" dirty="0"/>
              <a:t>Se hizo un estudio de una muestra de 25 expedientes de enfermos crónicos atendidos como pacientes externos. El número medio de consultas por paciente fue de 4.8 y la desviación estándar de la muestra fue de 2. ¿Es posible concluir a partir de estos datos que la media de la población es diferente de 5 visitas por paciente? Suponga una significancia de </a:t>
            </a:r>
            <a:r>
              <a:rPr lang="el-GR" sz="2400" dirty="0">
                <a:latin typeface="Times New Roman"/>
                <a:cs typeface="Times New Roman"/>
              </a:rPr>
              <a:t>α</a:t>
            </a:r>
            <a:r>
              <a:rPr lang="es-CR" sz="2400" dirty="0"/>
              <a:t> =0.05. ¿Cuáles son los supuestos que se deben cumplir?</a:t>
            </a:r>
            <a:endParaRPr lang="es-CR" sz="2200" dirty="0"/>
          </a:p>
        </p:txBody>
      </p:sp>
      <p:sp>
        <p:nvSpPr>
          <p:cNvPr id="4" name="AutoShape 2" descr="http://images.clipartpanda.com/person-thinking-clipart-thinking.sv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R"/>
          </a:p>
        </p:txBody>
      </p:sp>
      <p:pic>
        <p:nvPicPr>
          <p:cNvPr id="27652" name="Picture 4" descr="http://www.cliparts101.com/files/134/6734D2B46B0455D4C93EBA4FA42DE4DC/Thinking_1.png"/>
          <p:cNvPicPr>
            <a:picLocks noChangeAspect="1" noChangeArrowheads="1"/>
          </p:cNvPicPr>
          <p:nvPr/>
        </p:nvPicPr>
        <p:blipFill rotWithShape="1">
          <a:blip r:embed="rId2">
            <a:extLst>
              <a:ext uri="{28A0092B-C50C-407E-A947-70E740481C1C}">
                <a14:useLocalDpi xmlns:a14="http://schemas.microsoft.com/office/drawing/2010/main" val="0"/>
              </a:ext>
            </a:extLst>
          </a:blip>
          <a:srcRect l="16126" r="17245"/>
          <a:stretch/>
        </p:blipFill>
        <p:spPr bwMode="auto">
          <a:xfrm>
            <a:off x="7308304" y="3895690"/>
            <a:ext cx="1656184" cy="2485638"/>
          </a:xfrm>
          <a:prstGeom prst="rect">
            <a:avLst/>
          </a:prstGeom>
          <a:noFill/>
          <a:extLst>
            <a:ext uri="{909E8E84-426E-40DD-AFC4-6F175D3DCCD1}">
              <a14:hiddenFill xmlns:a14="http://schemas.microsoft.com/office/drawing/2010/main">
                <a:solidFill>
                  <a:srgbClr val="FFFFFF"/>
                </a:solidFill>
              </a14:hiddenFill>
            </a:ext>
          </a:extLst>
        </p:spPr>
      </p:pic>
      <p:pic>
        <p:nvPicPr>
          <p:cNvPr id="27654" name="Picture 6" descr="http://images.clipartpanda.com/thinking-clipart-KingzdE5T.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08304" y="1124744"/>
            <a:ext cx="1645273" cy="2088232"/>
          </a:xfrm>
          <a:prstGeom prst="rect">
            <a:avLst/>
          </a:prstGeom>
          <a:noFill/>
          <a:extLst>
            <a:ext uri="{909E8E84-426E-40DD-AFC4-6F175D3DCCD1}">
              <a14:hiddenFill xmlns:a14="http://schemas.microsoft.com/office/drawing/2010/main">
                <a:solidFill>
                  <a:srgbClr val="FFFFFF"/>
                </a:solidFill>
              </a14:hiddenFill>
            </a:ext>
          </a:extLst>
        </p:spPr>
      </p:pic>
      <p:sp>
        <p:nvSpPr>
          <p:cNvPr id="9" name="1 Título">
            <a:extLst>
              <a:ext uri="{FF2B5EF4-FFF2-40B4-BE49-F238E27FC236}">
                <a16:creationId xmlns:a16="http://schemas.microsoft.com/office/drawing/2014/main" id="{C98D1DE3-8FCB-4220-B626-5277D8084009}"/>
              </a:ext>
            </a:extLst>
          </p:cNvPr>
          <p:cNvSpPr txBox="1">
            <a:spLocks/>
          </p:cNvSpPr>
          <p:nvPr/>
        </p:nvSpPr>
        <p:spPr>
          <a:xfrm>
            <a:off x="370433" y="32420"/>
            <a:ext cx="8496944" cy="850106"/>
          </a:xfrm>
          <a:prstGeom prst="rect">
            <a:avLst/>
          </a:prstGeom>
        </p:spPr>
        <p:txBody>
          <a:bodyPr bIns="91440" anchor="b" anchorCtr="0">
            <a:normAutofit/>
          </a:bodyPr>
          <a:lstStyle>
            <a:lvl1pPr algn="l" rtl="0" eaLnBrk="1" latinLnBrk="0" hangingPunct="1">
              <a:spcBef>
                <a:spcPct val="0"/>
              </a:spcBef>
              <a:buNone/>
              <a:defRPr kumimoji="0" sz="4000" kern="1200">
                <a:solidFill>
                  <a:schemeClr val="tx2"/>
                </a:solidFill>
                <a:latin typeface="+mj-lt"/>
                <a:ea typeface="+mj-ea"/>
                <a:cs typeface="+mj-cs"/>
              </a:defRPr>
            </a:lvl1pPr>
          </a:lstStyle>
          <a:p>
            <a:pPr algn="ctr"/>
            <a:r>
              <a:rPr lang="es-CR" sz="3200"/>
              <a:t>Prueba de hipótesis: ejemplo</a:t>
            </a:r>
            <a:endParaRPr lang="es-CR" sz="3200" dirty="0"/>
          </a:p>
        </p:txBody>
      </p:sp>
    </p:spTree>
    <p:extLst>
      <p:ext uri="{BB962C8B-B14F-4D97-AF65-F5344CB8AC3E}">
        <p14:creationId xmlns:p14="http://schemas.microsoft.com/office/powerpoint/2010/main" val="1063470182"/>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CC94E5F3-32EA-46D4-AB43-204E286C5812}"/>
              </a:ext>
            </a:extLst>
          </p:cNvPr>
          <p:cNvSpPr>
            <a:spLocks noGrp="1"/>
          </p:cNvSpPr>
          <p:nvPr>
            <p:ph sz="quarter" idx="1"/>
          </p:nvPr>
        </p:nvSpPr>
        <p:spPr>
          <a:xfrm>
            <a:off x="179512" y="908720"/>
            <a:ext cx="7772400" cy="5916860"/>
          </a:xfrm>
        </p:spPr>
        <p:txBody>
          <a:bodyPr/>
          <a:lstStyle/>
          <a:p>
            <a:pPr marL="0" indent="0">
              <a:buNone/>
            </a:pPr>
            <a:r>
              <a:rPr lang="es-CR" dirty="0"/>
              <a:t>1. Datos:  ¿?</a:t>
            </a:r>
          </a:p>
          <a:p>
            <a:pPr marL="0" indent="0">
              <a:buNone/>
            </a:pPr>
            <a:r>
              <a:rPr lang="es-CR" dirty="0"/>
              <a:t>2. Supuestos: ¿?</a:t>
            </a:r>
          </a:p>
          <a:p>
            <a:pPr marL="0" indent="0">
              <a:buNone/>
            </a:pPr>
            <a:r>
              <a:rPr lang="es-CR" dirty="0"/>
              <a:t>3. Hipótesis: ¿?</a:t>
            </a:r>
          </a:p>
          <a:p>
            <a:pPr marL="0" indent="0">
              <a:buNone/>
            </a:pPr>
            <a:r>
              <a:rPr lang="es-CR" dirty="0"/>
              <a:t>4. Estadística:  ¿?</a:t>
            </a:r>
          </a:p>
          <a:p>
            <a:pPr marL="0" indent="0">
              <a:buNone/>
            </a:pPr>
            <a:r>
              <a:rPr lang="es-CR" dirty="0"/>
              <a:t>5. Distribución de la Estadística de prueba: ¿?</a:t>
            </a:r>
          </a:p>
          <a:p>
            <a:pPr marL="0" indent="0">
              <a:buNone/>
            </a:pPr>
            <a:r>
              <a:rPr lang="es-CR" dirty="0"/>
              <a:t>6. Regla de decisión:¿?</a:t>
            </a:r>
          </a:p>
          <a:p>
            <a:pPr marL="0" indent="0">
              <a:buNone/>
            </a:pPr>
            <a:endParaRPr lang="es-CR" dirty="0"/>
          </a:p>
          <a:p>
            <a:pPr marL="0" indent="0">
              <a:buNone/>
            </a:pPr>
            <a:r>
              <a:rPr lang="es-CR" dirty="0"/>
              <a:t>7. Cálculo de la estadística de prueba: ¿?</a:t>
            </a:r>
          </a:p>
          <a:p>
            <a:pPr marL="0" indent="0">
              <a:buNone/>
            </a:pPr>
            <a:r>
              <a:rPr lang="es-CR" dirty="0"/>
              <a:t>8. Decisión estadística: ¿?</a:t>
            </a:r>
          </a:p>
          <a:p>
            <a:pPr marL="0" indent="0">
              <a:buNone/>
            </a:pPr>
            <a:endParaRPr lang="es-CR" dirty="0"/>
          </a:p>
          <a:p>
            <a:pPr marL="0" indent="0">
              <a:buNone/>
            </a:pPr>
            <a:r>
              <a:rPr lang="es-CR" dirty="0"/>
              <a:t>9.  Conclusión: ¿?</a:t>
            </a:r>
            <a:endParaRPr lang="en-US" dirty="0"/>
          </a:p>
        </p:txBody>
      </p:sp>
      <p:sp>
        <p:nvSpPr>
          <p:cNvPr id="7" name="1 Título">
            <a:extLst>
              <a:ext uri="{FF2B5EF4-FFF2-40B4-BE49-F238E27FC236}">
                <a16:creationId xmlns:a16="http://schemas.microsoft.com/office/drawing/2014/main" id="{8245DC34-E6D2-408E-AB2B-1C7B1481D530}"/>
              </a:ext>
            </a:extLst>
          </p:cNvPr>
          <p:cNvSpPr txBox="1">
            <a:spLocks/>
          </p:cNvSpPr>
          <p:nvPr/>
        </p:nvSpPr>
        <p:spPr>
          <a:xfrm>
            <a:off x="179512" y="32420"/>
            <a:ext cx="8784976" cy="732284"/>
          </a:xfrm>
          <a:prstGeom prst="rect">
            <a:avLst/>
          </a:prstGeom>
        </p:spPr>
        <p:txBody>
          <a:bodyPr bIns="91440" anchor="b" anchorCtr="0">
            <a:normAutofit/>
          </a:bodyPr>
          <a:lstStyle>
            <a:lvl1pPr algn="l" rtl="0" eaLnBrk="1" latinLnBrk="0" hangingPunct="1">
              <a:spcBef>
                <a:spcPct val="0"/>
              </a:spcBef>
              <a:buNone/>
              <a:defRPr kumimoji="0" sz="4000" kern="1200">
                <a:solidFill>
                  <a:schemeClr val="tx2"/>
                </a:solidFill>
                <a:latin typeface="+mj-lt"/>
                <a:ea typeface="+mj-ea"/>
                <a:cs typeface="+mj-cs"/>
              </a:defRPr>
            </a:lvl1pPr>
          </a:lstStyle>
          <a:p>
            <a:pPr algn="ctr"/>
            <a:r>
              <a:rPr lang="es-CR" sz="3200" dirty="0"/>
              <a:t>Prueba de hipótesis: ejemplo --- R/ </a:t>
            </a:r>
            <a:r>
              <a:rPr lang="es-CR" sz="3200" dirty="0" err="1"/>
              <a:t>Ej</a:t>
            </a:r>
            <a:r>
              <a:rPr lang="es-CR" sz="3200" dirty="0"/>
              <a:t>: 4 …</a:t>
            </a:r>
          </a:p>
        </p:txBody>
      </p:sp>
    </p:spTree>
    <p:extLst>
      <p:ext uri="{BB962C8B-B14F-4D97-AF65-F5344CB8AC3E}">
        <p14:creationId xmlns:p14="http://schemas.microsoft.com/office/powerpoint/2010/main" val="41845015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1 Título">
            <a:extLst>
              <a:ext uri="{FF2B5EF4-FFF2-40B4-BE49-F238E27FC236}">
                <a16:creationId xmlns:a16="http://schemas.microsoft.com/office/drawing/2014/main" id="{06D36011-92F3-4D4B-8EF3-089FEB58909C}"/>
              </a:ext>
            </a:extLst>
          </p:cNvPr>
          <p:cNvSpPr txBox="1">
            <a:spLocks/>
          </p:cNvSpPr>
          <p:nvPr/>
        </p:nvSpPr>
        <p:spPr>
          <a:xfrm>
            <a:off x="179512" y="32420"/>
            <a:ext cx="8784976" cy="732284"/>
          </a:xfrm>
          <a:prstGeom prst="rect">
            <a:avLst/>
          </a:prstGeom>
        </p:spPr>
        <p:txBody>
          <a:bodyPr bIns="91440" anchor="b" anchorCtr="0">
            <a:normAutofit/>
          </a:bodyPr>
          <a:lstStyle>
            <a:lvl1pPr algn="l" rtl="0" eaLnBrk="1" latinLnBrk="0" hangingPunct="1">
              <a:spcBef>
                <a:spcPct val="0"/>
              </a:spcBef>
              <a:buNone/>
              <a:defRPr kumimoji="0" sz="4000" kern="1200">
                <a:solidFill>
                  <a:schemeClr val="tx2"/>
                </a:solidFill>
                <a:latin typeface="+mj-lt"/>
                <a:ea typeface="+mj-ea"/>
                <a:cs typeface="+mj-cs"/>
              </a:defRPr>
            </a:lvl1pPr>
          </a:lstStyle>
          <a:p>
            <a:pPr algn="ctr"/>
            <a:r>
              <a:rPr lang="es-CR" sz="3200" dirty="0"/>
              <a:t>Prueba de hipótesis: ejemplo --- R/ </a:t>
            </a:r>
            <a:r>
              <a:rPr lang="es-CR" sz="3200" dirty="0" err="1"/>
              <a:t>Ej</a:t>
            </a:r>
            <a:r>
              <a:rPr lang="es-CR" sz="3200" dirty="0"/>
              <a:t>: 4 …</a:t>
            </a:r>
          </a:p>
        </p:txBody>
      </p:sp>
      <mc:AlternateContent xmlns:mc="http://schemas.openxmlformats.org/markup-compatibility/2006" xmlns:a14="http://schemas.microsoft.com/office/drawing/2010/main">
        <mc:Choice Requires="a14">
          <p:sp>
            <p:nvSpPr>
              <p:cNvPr id="5" name="Marcador de contenido 2">
                <a:extLst>
                  <a:ext uri="{FF2B5EF4-FFF2-40B4-BE49-F238E27FC236}">
                    <a16:creationId xmlns:a16="http://schemas.microsoft.com/office/drawing/2014/main" id="{C2D4019F-F3B8-434E-AF32-ADBEB2ACE72E}"/>
                  </a:ext>
                </a:extLst>
              </p:cNvPr>
              <p:cNvSpPr txBox="1">
                <a:spLocks/>
              </p:cNvSpPr>
              <p:nvPr/>
            </p:nvSpPr>
            <p:spPr>
              <a:xfrm>
                <a:off x="179512" y="908720"/>
                <a:ext cx="8856984" cy="5916860"/>
              </a:xfrm>
              <a:prstGeom prst="rect">
                <a:avLst/>
              </a:prstGeom>
            </p:spPr>
            <p:txBody>
              <a:bodyPr vert="horz">
                <a:normAutofit/>
              </a:bodyPr>
              <a:lstStyle>
                <a:lvl1pPr marL="274320" indent="-274320" algn="l" rtl="0" eaLnBrk="1" latinLnBrk="0" hangingPunct="1">
                  <a:spcBef>
                    <a:spcPts val="580"/>
                  </a:spcBef>
                  <a:buClr>
                    <a:schemeClr val="accent1"/>
                  </a:buClr>
                  <a:buSzPct val="85000"/>
                  <a:buFont typeface="Wingdings 2"/>
                  <a:buChar char=""/>
                  <a:defRPr kumimoji="0" sz="2600" kern="1200">
                    <a:solidFill>
                      <a:schemeClr val="tx1"/>
                    </a:solidFill>
                    <a:latin typeface="+mn-lt"/>
                    <a:ea typeface="+mn-ea"/>
                    <a:cs typeface="+mn-cs"/>
                  </a:defRPr>
                </a:lvl1pPr>
                <a:lvl2pPr marL="548640" indent="-228600" algn="l" rtl="0" eaLnBrk="1" latinLnBrk="0" hangingPunct="1">
                  <a:spcBef>
                    <a:spcPts val="370"/>
                  </a:spcBef>
                  <a:buClr>
                    <a:schemeClr val="accent2"/>
                  </a:buClr>
                  <a:buSzPct val="85000"/>
                  <a:buFont typeface="Wingdings 2"/>
                  <a:buChar char=""/>
                  <a:defRPr kumimoji="0" sz="2400" kern="1200">
                    <a:solidFill>
                      <a:schemeClr val="tx1"/>
                    </a:solidFill>
                    <a:latin typeface="+mn-lt"/>
                    <a:ea typeface="+mn-ea"/>
                    <a:cs typeface="+mn-cs"/>
                  </a:defRPr>
                </a:lvl2pPr>
                <a:lvl3pPr marL="822960" indent="-228600" algn="l" rtl="0" eaLnBrk="1" latinLnBrk="0" hangingPunct="1">
                  <a:spcBef>
                    <a:spcPts val="370"/>
                  </a:spcBef>
                  <a:buClr>
                    <a:schemeClr val="accent1">
                      <a:tint val="60000"/>
                    </a:schemeClr>
                  </a:buClr>
                  <a:buSzPct val="8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ts val="370"/>
                  </a:spcBef>
                  <a:buClr>
                    <a:schemeClr val="accent3"/>
                  </a:buClr>
                  <a:buSzPct val="80000"/>
                  <a:buFont typeface="Wingdings 2"/>
                  <a:buChar char=""/>
                  <a:defRPr kumimoji="0" sz="2000" kern="1200">
                    <a:solidFill>
                      <a:schemeClr val="tx1"/>
                    </a:solidFill>
                    <a:latin typeface="+mn-lt"/>
                    <a:ea typeface="+mn-ea"/>
                    <a:cs typeface="+mn-cs"/>
                  </a:defRPr>
                </a:lvl4pPr>
                <a:lvl5pPr marL="1371600" indent="-228600" algn="l" rtl="0" eaLnBrk="1" latinLnBrk="0" hangingPunct="1">
                  <a:spcBef>
                    <a:spcPts val="370"/>
                  </a:spcBef>
                  <a:buClr>
                    <a:schemeClr val="accent3"/>
                  </a:buClr>
                  <a:buFontTx/>
                  <a:buChar char="o"/>
                  <a:defRPr kumimoji="0"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a:lstStyle>
              <a:p>
                <a:pPr marL="0" indent="0" algn="just">
                  <a:buFont typeface="Wingdings 2"/>
                  <a:buNone/>
                </a:pPr>
                <a:r>
                  <a:rPr lang="es-CR" dirty="0"/>
                  <a:t>1. Datos:  cuantitativos, con escala de razón, se trabaja con el promedio (</a:t>
                </a:r>
                <a14:m>
                  <m:oMath xmlns:m="http://schemas.openxmlformats.org/officeDocument/2006/math">
                    <m:acc>
                      <m:accPr>
                        <m:chr m:val="̅"/>
                        <m:ctrlPr>
                          <a:rPr lang="en-US" i="1">
                            <a:latin typeface="Cambria Math" panose="02040503050406030204" pitchFamily="18" charset="0"/>
                          </a:rPr>
                        </m:ctrlPr>
                      </m:accPr>
                      <m:e>
                        <m:r>
                          <a:rPr lang="es-CR">
                            <a:latin typeface="Cambria Math" panose="02040503050406030204" pitchFamily="18" charset="0"/>
                          </a:rPr>
                          <m:t>𝑥</m:t>
                        </m:r>
                      </m:e>
                    </m:acc>
                  </m:oMath>
                </a14:m>
                <a:r>
                  <a:rPr lang="es-CR" dirty="0"/>
                  <a:t>).</a:t>
                </a:r>
              </a:p>
              <a:p>
                <a:pPr marL="0" indent="0" algn="just">
                  <a:buFont typeface="Wingdings 2"/>
                  <a:buNone/>
                </a:pPr>
                <a:r>
                  <a:rPr lang="es-CR" dirty="0"/>
                  <a:t>2. Supuestos: datos se distribuyen como una normal de parámetros </a:t>
                </a:r>
                <a14:m>
                  <m:oMath xmlns:m="http://schemas.openxmlformats.org/officeDocument/2006/math">
                    <m:r>
                      <a:rPr lang="es-CR">
                        <a:latin typeface="Cambria Math" panose="02040503050406030204" pitchFamily="18" charset="0"/>
                      </a:rPr>
                      <m:t>𝑁</m:t>
                    </m:r>
                    <m:r>
                      <a:rPr lang="es-CR">
                        <a:latin typeface="Cambria Math" panose="02040503050406030204" pitchFamily="18" charset="0"/>
                      </a:rPr>
                      <m:t>(</m:t>
                    </m:r>
                    <m:r>
                      <a:rPr lang="es-CR">
                        <a:latin typeface="Cambria Math" panose="02040503050406030204" pitchFamily="18" charset="0"/>
                      </a:rPr>
                      <m:t>𝜇</m:t>
                    </m:r>
                    <m:r>
                      <a:rPr lang="es-CR">
                        <a:latin typeface="Cambria Math" panose="02040503050406030204" pitchFamily="18" charset="0"/>
                      </a:rPr>
                      <m:t>,</m:t>
                    </m:r>
                    <m:r>
                      <a:rPr lang="es-CR">
                        <a:latin typeface="Cambria Math" panose="02040503050406030204" pitchFamily="18" charset="0"/>
                      </a:rPr>
                      <m:t>𝜎</m:t>
                    </m:r>
                    <m:r>
                      <a:rPr lang="es-CR">
                        <a:latin typeface="Cambria Math" panose="02040503050406030204" pitchFamily="18" charset="0"/>
                      </a:rPr>
                      <m:t>)</m:t>
                    </m:r>
                  </m:oMath>
                </a14:m>
                <a:r>
                  <a:rPr lang="es-CR" dirty="0"/>
                  <a:t>, y además suponemos la variancia o el parámetro de variabilidad </a:t>
                </a:r>
                <a14:m>
                  <m:oMath xmlns:m="http://schemas.openxmlformats.org/officeDocument/2006/math">
                    <m:r>
                      <a:rPr lang="es-CR">
                        <a:latin typeface="Cambria Math" panose="02040503050406030204" pitchFamily="18" charset="0"/>
                      </a:rPr>
                      <m:t>𝜎</m:t>
                    </m:r>
                  </m:oMath>
                </a14:m>
                <a:r>
                  <a:rPr lang="es-CR" dirty="0"/>
                  <a:t> es conocido.</a:t>
                </a:r>
              </a:p>
              <a:p>
                <a:pPr marL="0" indent="0">
                  <a:buFont typeface="Wingdings 2"/>
                  <a:buNone/>
                </a:pPr>
                <a:r>
                  <a:rPr lang="es-CR" dirty="0"/>
                  <a:t>3. Hipótesis: </a:t>
                </a:r>
                <a14:m>
                  <m:oMath xmlns:m="http://schemas.openxmlformats.org/officeDocument/2006/math">
                    <m:d>
                      <m:dPr>
                        <m:begChr m:val="{"/>
                        <m:endChr m:val=""/>
                        <m:ctrlPr>
                          <a:rPr lang="en-US" i="1">
                            <a:latin typeface="Cambria Math" panose="02040503050406030204" pitchFamily="18" charset="0"/>
                          </a:rPr>
                        </m:ctrlPr>
                      </m:dPr>
                      <m:e>
                        <m:eqArr>
                          <m:eqArrPr>
                            <m:ctrlPr>
                              <a:rPr lang="en-US" i="1">
                                <a:latin typeface="Cambria Math" panose="02040503050406030204" pitchFamily="18" charset="0"/>
                              </a:rPr>
                            </m:ctrlPr>
                          </m:eqArrPr>
                          <m:e>
                            <m:sSub>
                              <m:sSubPr>
                                <m:ctrlPr>
                                  <a:rPr lang="en-US" i="1">
                                    <a:latin typeface="Cambria Math" panose="02040503050406030204" pitchFamily="18" charset="0"/>
                                  </a:rPr>
                                </m:ctrlPr>
                              </m:sSubPr>
                              <m:e>
                                <m:r>
                                  <a:rPr lang="es-CR">
                                    <a:latin typeface="Cambria Math" panose="02040503050406030204" pitchFamily="18" charset="0"/>
                                  </a:rPr>
                                  <m:t>𝐻</m:t>
                                </m:r>
                              </m:e>
                              <m:sub>
                                <m:r>
                                  <a:rPr lang="es-CR">
                                    <a:latin typeface="Cambria Math" panose="02040503050406030204" pitchFamily="18" charset="0"/>
                                  </a:rPr>
                                  <m:t>0</m:t>
                                </m:r>
                              </m:sub>
                            </m:sSub>
                            <m:r>
                              <a:rPr lang="es-CR">
                                <a:latin typeface="Cambria Math" panose="02040503050406030204" pitchFamily="18" charset="0"/>
                              </a:rPr>
                              <m:t>: </m:t>
                            </m:r>
                            <m:r>
                              <a:rPr lang="es-CR">
                                <a:latin typeface="Cambria Math" panose="02040503050406030204" pitchFamily="18" charset="0"/>
                              </a:rPr>
                              <m:t>𝜇</m:t>
                            </m:r>
                            <m:r>
                              <a:rPr lang="es-CR">
                                <a:latin typeface="Cambria Math" panose="02040503050406030204" pitchFamily="18" charset="0"/>
                              </a:rPr>
                              <m:t>≤70</m:t>
                            </m:r>
                          </m:e>
                          <m:e>
                            <m:sSub>
                              <m:sSubPr>
                                <m:ctrlPr>
                                  <a:rPr lang="en-US" i="1">
                                    <a:latin typeface="Cambria Math" panose="02040503050406030204" pitchFamily="18" charset="0"/>
                                  </a:rPr>
                                </m:ctrlPr>
                              </m:sSubPr>
                              <m:e>
                                <m:r>
                                  <a:rPr lang="es-CR">
                                    <a:latin typeface="Cambria Math" panose="02040503050406030204" pitchFamily="18" charset="0"/>
                                  </a:rPr>
                                  <m:t>𝐻</m:t>
                                </m:r>
                              </m:e>
                              <m:sub>
                                <m:r>
                                  <a:rPr lang="es-CR">
                                    <a:latin typeface="Cambria Math" panose="02040503050406030204" pitchFamily="18" charset="0"/>
                                  </a:rPr>
                                  <m:t>𝐴</m:t>
                                </m:r>
                              </m:sub>
                            </m:sSub>
                            <m:r>
                              <a:rPr lang="es-CR">
                                <a:latin typeface="Cambria Math" panose="02040503050406030204" pitchFamily="18" charset="0"/>
                              </a:rPr>
                              <m:t>:</m:t>
                            </m:r>
                            <m:r>
                              <a:rPr lang="es-CR">
                                <a:latin typeface="Cambria Math" panose="02040503050406030204" pitchFamily="18" charset="0"/>
                              </a:rPr>
                              <m:t>𝜇</m:t>
                            </m:r>
                            <m:r>
                              <a:rPr lang="es-CR">
                                <a:latin typeface="Cambria Math" panose="02040503050406030204" pitchFamily="18" charset="0"/>
                              </a:rPr>
                              <m:t>&gt;70</m:t>
                            </m:r>
                          </m:e>
                        </m:eqArr>
                      </m:e>
                    </m:d>
                  </m:oMath>
                </a14:m>
                <a:endParaRPr lang="es-CR" dirty="0"/>
              </a:p>
              <a:p>
                <a:pPr marL="0" indent="0">
                  <a:buFont typeface="Wingdings 2"/>
                  <a:buNone/>
                </a:pPr>
                <a:r>
                  <a:rPr lang="es-CR" dirty="0"/>
                  <a:t>4. Estadística:  </a:t>
                </a:r>
                <a14:m>
                  <m:oMath xmlns:m="http://schemas.openxmlformats.org/officeDocument/2006/math">
                    <m:sSub>
                      <m:sSubPr>
                        <m:ctrlPr>
                          <a:rPr lang="en-US" i="1">
                            <a:latin typeface="Cambria Math" panose="02040503050406030204" pitchFamily="18" charset="0"/>
                          </a:rPr>
                        </m:ctrlPr>
                      </m:sSubPr>
                      <m:e>
                        <m:r>
                          <a:rPr lang="es-CR">
                            <a:latin typeface="Cambria Math" panose="02040503050406030204" pitchFamily="18" charset="0"/>
                          </a:rPr>
                          <m:t>𝑧</m:t>
                        </m:r>
                      </m:e>
                      <m:sub>
                        <m:r>
                          <a:rPr lang="es-CR">
                            <a:latin typeface="Cambria Math" panose="02040503050406030204" pitchFamily="18" charset="0"/>
                          </a:rPr>
                          <m:t>𝑐</m:t>
                        </m:r>
                      </m:sub>
                    </m:sSub>
                    <m:r>
                      <a:rPr lang="es-CR">
                        <a:latin typeface="Cambria Math" panose="02040503050406030204" pitchFamily="18" charset="0"/>
                      </a:rPr>
                      <m:t>=</m:t>
                    </m:r>
                    <m:f>
                      <m:fPr>
                        <m:ctrlPr>
                          <a:rPr lang="en-US" i="1">
                            <a:latin typeface="Cambria Math" panose="02040503050406030204" pitchFamily="18" charset="0"/>
                          </a:rPr>
                        </m:ctrlPr>
                      </m:fPr>
                      <m:num>
                        <m:acc>
                          <m:accPr>
                            <m:chr m:val="̅"/>
                            <m:ctrlPr>
                              <a:rPr lang="en-US" i="1">
                                <a:latin typeface="Cambria Math" panose="02040503050406030204" pitchFamily="18" charset="0"/>
                              </a:rPr>
                            </m:ctrlPr>
                          </m:accPr>
                          <m:e>
                            <m:r>
                              <a:rPr lang="es-CR">
                                <a:latin typeface="Cambria Math" panose="02040503050406030204" pitchFamily="18" charset="0"/>
                              </a:rPr>
                              <m:t>𝑥</m:t>
                            </m:r>
                          </m:e>
                        </m:acc>
                        <m:r>
                          <a:rPr lang="es-CR">
                            <a:latin typeface="Cambria Math" panose="02040503050406030204" pitchFamily="18" charset="0"/>
                          </a:rPr>
                          <m:t>−</m:t>
                        </m:r>
                        <m:r>
                          <a:rPr lang="es-CR">
                            <a:latin typeface="Cambria Math" panose="02040503050406030204" pitchFamily="18" charset="0"/>
                          </a:rPr>
                          <m:t>𝜇</m:t>
                        </m:r>
                      </m:num>
                      <m:den>
                        <m:r>
                          <a:rPr lang="es-CR">
                            <a:latin typeface="Cambria Math" panose="02040503050406030204" pitchFamily="18" charset="0"/>
                          </a:rPr>
                          <m:t>𝜎</m:t>
                        </m:r>
                        <m:r>
                          <a:rPr lang="es-CR">
                            <a:latin typeface="Cambria Math" panose="02040503050406030204" pitchFamily="18" charset="0"/>
                          </a:rPr>
                          <m:t>/</m:t>
                        </m:r>
                        <m:rad>
                          <m:radPr>
                            <m:degHide m:val="on"/>
                            <m:ctrlPr>
                              <a:rPr lang="en-US" i="1">
                                <a:latin typeface="Cambria Math" panose="02040503050406030204" pitchFamily="18" charset="0"/>
                              </a:rPr>
                            </m:ctrlPr>
                          </m:radPr>
                          <m:deg/>
                          <m:e>
                            <m:r>
                              <a:rPr lang="es-CR">
                                <a:latin typeface="Cambria Math" panose="02040503050406030204" pitchFamily="18" charset="0"/>
                              </a:rPr>
                              <m:t>𝑛</m:t>
                            </m:r>
                          </m:e>
                        </m:rad>
                      </m:den>
                    </m:f>
                  </m:oMath>
                </a14:m>
                <a:endParaRPr lang="es-CR" dirty="0"/>
              </a:p>
              <a:p>
                <a:pPr marL="0" indent="0">
                  <a:buFont typeface="Wingdings 2"/>
                  <a:buNone/>
                </a:pPr>
                <a:r>
                  <a:rPr lang="es-CR" dirty="0"/>
                  <a:t>5. Distribución de la Estadística de prueba: la distribución asociada a la estadística de prueba sigue una función normal estándar:</a:t>
                </a:r>
              </a:p>
              <a:p>
                <a:pPr marL="0" indent="0">
                  <a:buFont typeface="Wingdings 2"/>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s-CR">
                              <a:latin typeface="Cambria Math" panose="02040503050406030204" pitchFamily="18" charset="0"/>
                            </a:rPr>
                            <m:t>𝑧</m:t>
                          </m:r>
                        </m:e>
                        <m:sub>
                          <m:r>
                            <a:rPr lang="es-CR">
                              <a:latin typeface="Cambria Math" panose="02040503050406030204" pitchFamily="18" charset="0"/>
                            </a:rPr>
                            <m:t>𝑐</m:t>
                          </m:r>
                        </m:sub>
                      </m:sSub>
                      <m:r>
                        <a:rPr lang="es-CR">
                          <a:latin typeface="Cambria Math" panose="02040503050406030204" pitchFamily="18" charset="0"/>
                        </a:rPr>
                        <m:t>=</m:t>
                      </m:r>
                      <m:f>
                        <m:fPr>
                          <m:ctrlPr>
                            <a:rPr lang="en-US" i="1">
                              <a:latin typeface="Cambria Math" panose="02040503050406030204" pitchFamily="18" charset="0"/>
                            </a:rPr>
                          </m:ctrlPr>
                        </m:fPr>
                        <m:num>
                          <m:acc>
                            <m:accPr>
                              <m:chr m:val="̅"/>
                              <m:ctrlPr>
                                <a:rPr lang="en-US" i="1">
                                  <a:latin typeface="Cambria Math" panose="02040503050406030204" pitchFamily="18" charset="0"/>
                                </a:rPr>
                              </m:ctrlPr>
                            </m:accPr>
                            <m:e>
                              <m:r>
                                <a:rPr lang="es-CR">
                                  <a:latin typeface="Cambria Math" panose="02040503050406030204" pitchFamily="18" charset="0"/>
                                </a:rPr>
                                <m:t>𝑥</m:t>
                              </m:r>
                            </m:e>
                          </m:acc>
                          <m:r>
                            <a:rPr lang="es-CR">
                              <a:latin typeface="Cambria Math" panose="02040503050406030204" pitchFamily="18" charset="0"/>
                            </a:rPr>
                            <m:t>−</m:t>
                          </m:r>
                          <m:r>
                            <a:rPr lang="es-CR">
                              <a:latin typeface="Cambria Math" panose="02040503050406030204" pitchFamily="18" charset="0"/>
                            </a:rPr>
                            <m:t>𝜇</m:t>
                          </m:r>
                        </m:num>
                        <m:den>
                          <m:r>
                            <a:rPr lang="es-CR">
                              <a:latin typeface="Cambria Math" panose="02040503050406030204" pitchFamily="18" charset="0"/>
                            </a:rPr>
                            <m:t>𝜎</m:t>
                          </m:r>
                          <m:r>
                            <a:rPr lang="es-CR">
                              <a:latin typeface="Cambria Math" panose="02040503050406030204" pitchFamily="18" charset="0"/>
                            </a:rPr>
                            <m:t>/</m:t>
                          </m:r>
                          <m:rad>
                            <m:radPr>
                              <m:degHide m:val="on"/>
                              <m:ctrlPr>
                                <a:rPr lang="en-US" i="1">
                                  <a:latin typeface="Cambria Math" panose="02040503050406030204" pitchFamily="18" charset="0"/>
                                </a:rPr>
                              </m:ctrlPr>
                            </m:radPr>
                            <m:deg/>
                            <m:e>
                              <m:r>
                                <a:rPr lang="es-CR">
                                  <a:latin typeface="Cambria Math" panose="02040503050406030204" pitchFamily="18" charset="0"/>
                                </a:rPr>
                                <m:t>𝑛</m:t>
                              </m:r>
                            </m:e>
                          </m:rad>
                        </m:den>
                      </m:f>
                      <m:r>
                        <a:rPr lang="es-CR">
                          <a:latin typeface="Cambria Math" panose="02040503050406030204" pitchFamily="18" charset="0"/>
                        </a:rPr>
                        <m:t>~</m:t>
                      </m:r>
                      <m:r>
                        <a:rPr lang="es-CR">
                          <a:latin typeface="Cambria Math" panose="02040503050406030204" pitchFamily="18" charset="0"/>
                        </a:rPr>
                        <m:t>𝑁</m:t>
                      </m:r>
                      <m:r>
                        <a:rPr lang="es-CR">
                          <a:latin typeface="Cambria Math" panose="02040503050406030204" pitchFamily="18" charset="0"/>
                        </a:rPr>
                        <m:t>(0,1)</m:t>
                      </m:r>
                    </m:oMath>
                  </m:oMathPara>
                </a14:m>
                <a:endParaRPr lang="es-CR" dirty="0"/>
              </a:p>
            </p:txBody>
          </p:sp>
        </mc:Choice>
        <mc:Fallback xmlns="">
          <p:sp>
            <p:nvSpPr>
              <p:cNvPr id="5" name="Marcador de contenido 2">
                <a:extLst>
                  <a:ext uri="{FF2B5EF4-FFF2-40B4-BE49-F238E27FC236}">
                    <a16:creationId xmlns:a16="http://schemas.microsoft.com/office/drawing/2014/main" id="{C2D4019F-F3B8-434E-AF32-ADBEB2ACE72E}"/>
                  </a:ext>
                </a:extLst>
              </p:cNvPr>
              <p:cNvSpPr txBox="1">
                <a:spLocks noRot="1" noChangeAspect="1" noMove="1" noResize="1" noEditPoints="1" noAdjustHandles="1" noChangeArrowheads="1" noChangeShapeType="1" noTextEdit="1"/>
              </p:cNvSpPr>
              <p:nvPr/>
            </p:nvSpPr>
            <p:spPr>
              <a:xfrm>
                <a:off x="179512" y="908720"/>
                <a:ext cx="8856984" cy="5916860"/>
              </a:xfrm>
              <a:prstGeom prst="rect">
                <a:avLst/>
              </a:prstGeom>
              <a:blipFill>
                <a:blip r:embed="rId2"/>
                <a:stretch>
                  <a:fillRect l="-1239" t="-824" r="-1239"/>
                </a:stretch>
              </a:blipFill>
            </p:spPr>
            <p:txBody>
              <a:bodyPr/>
              <a:lstStyle/>
              <a:p>
                <a:r>
                  <a:rPr lang="en-US">
                    <a:noFill/>
                  </a:rPr>
                  <a:t> </a:t>
                </a:r>
              </a:p>
            </p:txBody>
          </p:sp>
        </mc:Fallback>
      </mc:AlternateContent>
    </p:spTree>
    <p:extLst>
      <p:ext uri="{BB962C8B-B14F-4D97-AF65-F5344CB8AC3E}">
        <p14:creationId xmlns:p14="http://schemas.microsoft.com/office/powerpoint/2010/main" val="1369918384"/>
      </p:ext>
    </p:extLst>
  </p:cSld>
  <p:clrMapOvr>
    <a:masterClrMapping/>
  </p:clrMapOvr>
  <p:transition spd="slow">
    <p:wipe/>
  </p:transition>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1 Título">
            <a:extLst>
              <a:ext uri="{FF2B5EF4-FFF2-40B4-BE49-F238E27FC236}">
                <a16:creationId xmlns:a16="http://schemas.microsoft.com/office/drawing/2014/main" id="{06D36011-92F3-4D4B-8EF3-089FEB58909C}"/>
              </a:ext>
            </a:extLst>
          </p:cNvPr>
          <p:cNvSpPr txBox="1">
            <a:spLocks/>
          </p:cNvSpPr>
          <p:nvPr/>
        </p:nvSpPr>
        <p:spPr>
          <a:xfrm>
            <a:off x="179512" y="32420"/>
            <a:ext cx="8784976" cy="732284"/>
          </a:xfrm>
          <a:prstGeom prst="rect">
            <a:avLst/>
          </a:prstGeom>
        </p:spPr>
        <p:txBody>
          <a:bodyPr bIns="91440" anchor="b" anchorCtr="0">
            <a:normAutofit/>
          </a:bodyPr>
          <a:lstStyle>
            <a:lvl1pPr algn="l" rtl="0" eaLnBrk="1" latinLnBrk="0" hangingPunct="1">
              <a:spcBef>
                <a:spcPct val="0"/>
              </a:spcBef>
              <a:buNone/>
              <a:defRPr kumimoji="0" sz="4000" kern="1200">
                <a:solidFill>
                  <a:schemeClr val="tx2"/>
                </a:solidFill>
                <a:latin typeface="+mj-lt"/>
                <a:ea typeface="+mj-ea"/>
                <a:cs typeface="+mj-cs"/>
              </a:defRPr>
            </a:lvl1pPr>
          </a:lstStyle>
          <a:p>
            <a:pPr algn="ctr"/>
            <a:r>
              <a:rPr lang="es-CR" sz="3200" dirty="0"/>
              <a:t>Prueba de hipótesis: ejemplo --- R/ </a:t>
            </a:r>
            <a:r>
              <a:rPr lang="es-CR" sz="3200" dirty="0" err="1"/>
              <a:t>Ej</a:t>
            </a:r>
            <a:r>
              <a:rPr lang="es-CR" sz="3200" dirty="0"/>
              <a:t>: 4 …</a:t>
            </a:r>
          </a:p>
        </p:txBody>
      </p:sp>
      <mc:AlternateContent xmlns:mc="http://schemas.openxmlformats.org/markup-compatibility/2006" xmlns:a14="http://schemas.microsoft.com/office/drawing/2010/main">
        <mc:Choice Requires="a14">
          <p:sp>
            <p:nvSpPr>
              <p:cNvPr id="6" name="Marcador de contenido 2">
                <a:extLst>
                  <a:ext uri="{FF2B5EF4-FFF2-40B4-BE49-F238E27FC236}">
                    <a16:creationId xmlns:a16="http://schemas.microsoft.com/office/drawing/2014/main" id="{3825F2DE-3990-455B-B580-9F1AE0674189}"/>
                  </a:ext>
                </a:extLst>
              </p:cNvPr>
              <p:cNvSpPr txBox="1">
                <a:spLocks/>
              </p:cNvSpPr>
              <p:nvPr/>
            </p:nvSpPr>
            <p:spPr>
              <a:xfrm>
                <a:off x="179512" y="908720"/>
                <a:ext cx="7772400" cy="5916860"/>
              </a:xfrm>
              <a:prstGeom prst="rect">
                <a:avLst/>
              </a:prstGeom>
            </p:spPr>
            <p:txBody>
              <a:bodyPr vert="horz">
                <a:normAutofit/>
              </a:bodyPr>
              <a:lstStyle>
                <a:lvl1pPr marL="274320" indent="-274320" algn="l" rtl="0" eaLnBrk="1" latinLnBrk="0" hangingPunct="1">
                  <a:spcBef>
                    <a:spcPts val="580"/>
                  </a:spcBef>
                  <a:buClr>
                    <a:schemeClr val="accent1"/>
                  </a:buClr>
                  <a:buSzPct val="85000"/>
                  <a:buFont typeface="Wingdings 2"/>
                  <a:buChar char=""/>
                  <a:defRPr kumimoji="0" sz="2600" kern="1200">
                    <a:solidFill>
                      <a:schemeClr val="tx1"/>
                    </a:solidFill>
                    <a:latin typeface="+mn-lt"/>
                    <a:ea typeface="+mn-ea"/>
                    <a:cs typeface="+mn-cs"/>
                  </a:defRPr>
                </a:lvl1pPr>
                <a:lvl2pPr marL="548640" indent="-228600" algn="l" rtl="0" eaLnBrk="1" latinLnBrk="0" hangingPunct="1">
                  <a:spcBef>
                    <a:spcPts val="370"/>
                  </a:spcBef>
                  <a:buClr>
                    <a:schemeClr val="accent2"/>
                  </a:buClr>
                  <a:buSzPct val="85000"/>
                  <a:buFont typeface="Wingdings 2"/>
                  <a:buChar char=""/>
                  <a:defRPr kumimoji="0" sz="2400" kern="1200">
                    <a:solidFill>
                      <a:schemeClr val="tx1"/>
                    </a:solidFill>
                    <a:latin typeface="+mn-lt"/>
                    <a:ea typeface="+mn-ea"/>
                    <a:cs typeface="+mn-cs"/>
                  </a:defRPr>
                </a:lvl2pPr>
                <a:lvl3pPr marL="822960" indent="-228600" algn="l" rtl="0" eaLnBrk="1" latinLnBrk="0" hangingPunct="1">
                  <a:spcBef>
                    <a:spcPts val="370"/>
                  </a:spcBef>
                  <a:buClr>
                    <a:schemeClr val="accent1">
                      <a:tint val="60000"/>
                    </a:schemeClr>
                  </a:buClr>
                  <a:buSzPct val="8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ts val="370"/>
                  </a:spcBef>
                  <a:buClr>
                    <a:schemeClr val="accent3"/>
                  </a:buClr>
                  <a:buSzPct val="80000"/>
                  <a:buFont typeface="Wingdings 2"/>
                  <a:buChar char=""/>
                  <a:defRPr kumimoji="0" sz="2000" kern="1200">
                    <a:solidFill>
                      <a:schemeClr val="tx1"/>
                    </a:solidFill>
                    <a:latin typeface="+mn-lt"/>
                    <a:ea typeface="+mn-ea"/>
                    <a:cs typeface="+mn-cs"/>
                  </a:defRPr>
                </a:lvl4pPr>
                <a:lvl5pPr marL="1371600" indent="-228600" algn="l" rtl="0" eaLnBrk="1" latinLnBrk="0" hangingPunct="1">
                  <a:spcBef>
                    <a:spcPts val="370"/>
                  </a:spcBef>
                  <a:buClr>
                    <a:schemeClr val="accent3"/>
                  </a:buClr>
                  <a:buFontTx/>
                  <a:buChar char="o"/>
                  <a:defRPr kumimoji="0"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a:lstStyle>
              <a:p>
                <a:pPr marL="0" indent="0">
                  <a:buFont typeface="Wingdings 2"/>
                  <a:buNone/>
                </a:pPr>
                <a:r>
                  <a:rPr lang="es-CR" dirty="0"/>
                  <a:t>6. Regla de decisión:</a:t>
                </a:r>
              </a:p>
              <a:p>
                <a:pPr marL="0" indent="0">
                  <a:buNone/>
                </a:pPr>
                <a:r>
                  <a:rPr lang="es-CR" sz="1800" dirty="0">
                    <a:effectLst/>
                    <a:latin typeface="Times New Roman" panose="02020603050405020304" pitchFamily="18" charset="0"/>
                    <a:ea typeface="Calibri" panose="020F0502020204030204" pitchFamily="34" charset="0"/>
                    <a:cs typeface="Times New Roman" panose="02020603050405020304" pitchFamily="18" charset="0"/>
                  </a:rPr>
                  <a:t>a. Valor calculado vs. valor teórico de la distribución:</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Font typeface="Wingdings 2"/>
                  <a:buNone/>
                </a:pPr>
                <a:endParaRPr lang="es-CR" dirty="0"/>
              </a:p>
              <a:p>
                <a:pPr marL="0" indent="0">
                  <a:buFont typeface="Wingdings 2"/>
                  <a:buNone/>
                </a:pPr>
                <a:endParaRPr lang="es-CR" dirty="0"/>
              </a:p>
              <a:p>
                <a:pPr marL="0" indent="0">
                  <a:buFont typeface="Wingdings 2"/>
                  <a:buNone/>
                </a:pPr>
                <a:endParaRPr lang="es-CR" dirty="0"/>
              </a:p>
              <a:p>
                <a:pPr marL="0" indent="0">
                  <a:buFont typeface="Wingdings 2"/>
                  <a:buNone/>
                </a:pPr>
                <a:endParaRPr lang="es-CR" dirty="0"/>
              </a:p>
              <a:p>
                <a:pPr marL="0" indent="0">
                  <a:buFont typeface="Wingdings 2"/>
                  <a:buNone/>
                </a:pPr>
                <a:endParaRPr lang="es-CR" dirty="0"/>
              </a:p>
              <a:p>
                <a:pPr marL="0" indent="0">
                  <a:buNone/>
                </a:pPr>
                <a:r>
                  <a:rPr lang="es-CR" sz="1800" dirty="0">
                    <a:effectLst/>
                    <a:latin typeface="Times New Roman" panose="02020603050405020304" pitchFamily="18" charset="0"/>
                    <a:ea typeface="Calibri" panose="020F0502020204030204" pitchFamily="34" charset="0"/>
                    <a:cs typeface="Times New Roman" panose="02020603050405020304" pitchFamily="18" charset="0"/>
                  </a:rPr>
                  <a:t>Si </a:t>
                </a:r>
                <a14:m>
                  <m:oMath xmlns:m="http://schemas.openxmlformats.org/officeDocument/2006/math">
                    <m:sSub>
                      <m:sSub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s-CR" sz="1800" i="1">
                            <a:effectLst/>
                            <a:latin typeface="Cambria Math" panose="02040503050406030204" pitchFamily="18" charset="0"/>
                            <a:ea typeface="Calibri" panose="020F0502020204030204" pitchFamily="34" charset="0"/>
                            <a:cs typeface="Times New Roman" panose="02020603050405020304" pitchFamily="18" charset="0"/>
                          </a:rPr>
                          <m:t>𝑧</m:t>
                        </m:r>
                      </m:e>
                      <m:sub>
                        <m:r>
                          <a:rPr lang="es-CR" sz="1800" i="1">
                            <a:effectLst/>
                            <a:latin typeface="Cambria Math" panose="02040503050406030204" pitchFamily="18" charset="0"/>
                            <a:ea typeface="Calibri" panose="020F0502020204030204" pitchFamily="34" charset="0"/>
                            <a:cs typeface="Times New Roman" panose="02020603050405020304" pitchFamily="18" charset="0"/>
                          </a:rPr>
                          <m:t>𝑐</m:t>
                        </m:r>
                      </m:sub>
                    </m:sSub>
                  </m:oMath>
                </a14:m>
                <a:r>
                  <a:rPr lang="es-CR" sz="1800" dirty="0">
                    <a:effectLst/>
                    <a:latin typeface="Times New Roman" panose="02020603050405020304" pitchFamily="18" charset="0"/>
                    <a:ea typeface="Times New Roman" panose="02020603050405020304" pitchFamily="18" charset="0"/>
                    <a:cs typeface="Times New Roman" panose="02020603050405020304" pitchFamily="18" charset="0"/>
                  </a:rPr>
                  <a:t> se ubica entre </a:t>
                </a:r>
                <a14:m>
                  <m:oMath xmlns:m="http://schemas.openxmlformats.org/officeDocument/2006/math">
                    <m:r>
                      <a:rPr lang="es-CR" sz="1800" i="1">
                        <a:effectLst/>
                        <a:latin typeface="Cambria Math" panose="02040503050406030204" pitchFamily="18" charset="0"/>
                        <a:ea typeface="Times New Roman" panose="02020603050405020304" pitchFamily="18" charset="0"/>
                        <a:cs typeface="Times New Roman" panose="02020603050405020304" pitchFamily="18" charset="0"/>
                      </a:rPr>
                      <m:t>[1.645;+∞[</m:t>
                    </m:r>
                  </m:oMath>
                </a14:m>
                <a:r>
                  <a:rPr lang="es-CR" sz="1800" dirty="0">
                    <a:effectLst/>
                    <a:latin typeface="Times New Roman" panose="02020603050405020304" pitchFamily="18" charset="0"/>
                    <a:ea typeface="Times New Roman" panose="02020603050405020304" pitchFamily="18" charset="0"/>
                    <a:cs typeface="Times New Roman" panose="02020603050405020304" pitchFamily="18" charset="0"/>
                  </a:rPr>
                  <a:t>, rechazamos la </a:t>
                </a:r>
                <a14:m>
                  <m:oMath xmlns:m="http://schemas.openxmlformats.org/officeDocument/2006/math">
                    <m:sSub>
                      <m:sSub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s-CR" sz="1800" i="1">
                            <a:effectLst/>
                            <a:latin typeface="Cambria Math" panose="02040503050406030204" pitchFamily="18" charset="0"/>
                            <a:ea typeface="Calibri" panose="020F0502020204030204" pitchFamily="34" charset="0"/>
                            <a:cs typeface="Times New Roman" panose="02020603050405020304" pitchFamily="18" charset="0"/>
                          </a:rPr>
                          <m:t>𝐻</m:t>
                        </m:r>
                      </m:e>
                      <m:sub>
                        <m:r>
                          <a:rPr lang="es-CR" sz="1800" i="1">
                            <a:effectLst/>
                            <a:latin typeface="Cambria Math" panose="02040503050406030204" pitchFamily="18" charset="0"/>
                            <a:ea typeface="Calibri" panose="020F0502020204030204" pitchFamily="34" charset="0"/>
                            <a:cs typeface="Times New Roman" panose="02020603050405020304" pitchFamily="18" charset="0"/>
                          </a:rPr>
                          <m:t>0</m:t>
                        </m:r>
                      </m:sub>
                    </m:sSub>
                  </m:oMath>
                </a14:m>
                <a:r>
                  <a:rPr lang="es-CR" sz="1800" dirty="0">
                    <a:effectLst/>
                    <a:latin typeface="Times New Roman" panose="02020603050405020304" pitchFamily="18" charset="0"/>
                    <a:ea typeface="Times New Roman" panose="02020603050405020304" pitchFamily="18" charset="0"/>
                    <a:cs typeface="Times New Roman" panose="02020603050405020304" pitchFamily="18" charset="0"/>
                  </a:rPr>
                  <a:t>, caso contrario no podemos rechazar </a:t>
                </a:r>
                <a14:m>
                  <m:oMath xmlns:m="http://schemas.openxmlformats.org/officeDocument/2006/math">
                    <m:sSub>
                      <m:sSub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s-CR" sz="1800" i="1">
                            <a:effectLst/>
                            <a:latin typeface="Cambria Math" panose="02040503050406030204" pitchFamily="18" charset="0"/>
                            <a:ea typeface="Calibri" panose="020F0502020204030204" pitchFamily="34" charset="0"/>
                            <a:cs typeface="Times New Roman" panose="02020603050405020304" pitchFamily="18" charset="0"/>
                          </a:rPr>
                          <m:t>𝐻</m:t>
                        </m:r>
                      </m:e>
                      <m:sub>
                        <m:r>
                          <a:rPr lang="es-CR" sz="1800" i="1">
                            <a:effectLst/>
                            <a:latin typeface="Cambria Math" panose="02040503050406030204" pitchFamily="18" charset="0"/>
                            <a:ea typeface="Calibri" panose="020F0502020204030204" pitchFamily="34" charset="0"/>
                            <a:cs typeface="Times New Roman" panose="02020603050405020304" pitchFamily="18" charset="0"/>
                          </a:rPr>
                          <m:t>𝐴</m:t>
                        </m:r>
                      </m:sub>
                    </m:sSub>
                  </m:oMath>
                </a14:m>
                <a:r>
                  <a:rPr lang="es-CR" sz="1800" dirty="0">
                    <a:effectLst/>
                    <a:latin typeface="Times New Roman" panose="02020603050405020304" pitchFamily="18" charset="0"/>
                    <a:ea typeface="Times New Roman" panose="02020603050405020304" pitchFamily="18" charset="0"/>
                    <a:cs typeface="Times New Roman" panose="02020603050405020304" pitchFamily="18" charset="0"/>
                  </a:rPr>
                  <a:t>, y permanecemos momentáneamente con est</a:t>
                </a:r>
                <a:r>
                  <a:rPr lang="es-CR" sz="1800" dirty="0">
                    <a:latin typeface="Times New Roman" panose="02020603050405020304" pitchFamily="18" charset="0"/>
                    <a:ea typeface="Times New Roman" panose="02020603050405020304" pitchFamily="18" charset="0"/>
                    <a:cs typeface="Times New Roman" panose="02020603050405020304" pitchFamily="18" charset="0"/>
                  </a:rPr>
                  <a:t>a</a:t>
                </a:r>
                <a:r>
                  <a:rPr lang="es-CR" sz="1800" dirty="0">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br>
                  <a:rPr lang="es-CR" sz="1800" dirty="0">
                    <a:effectLst/>
                    <a:latin typeface="Times New Roman" panose="02020603050405020304" pitchFamily="18" charset="0"/>
                    <a:ea typeface="Calibri" panose="020F0502020204030204" pitchFamily="34" charset="0"/>
                    <a:cs typeface="Times New Roman" panose="02020603050405020304" pitchFamily="18" charset="0"/>
                  </a:rPr>
                </a:br>
                <a:r>
                  <a:rPr lang="es-CR" sz="1800" dirty="0">
                    <a:effectLst/>
                    <a:latin typeface="Times New Roman" panose="02020603050405020304" pitchFamily="18" charset="0"/>
                    <a:ea typeface="Calibri" panose="020F0502020204030204" pitchFamily="34" charset="0"/>
                    <a:cs typeface="Times New Roman" panose="02020603050405020304" pitchFamily="18" charset="0"/>
                  </a:rPr>
                  <a:t>b. Valor de </a:t>
                </a:r>
                <a14:m>
                  <m:oMath xmlns:m="http://schemas.openxmlformats.org/officeDocument/2006/math">
                    <m:r>
                      <a:rPr lang="es-CR" sz="1800" i="1">
                        <a:effectLst/>
                        <a:latin typeface="Cambria Math" panose="02040503050406030204" pitchFamily="18" charset="0"/>
                        <a:ea typeface="Calibri" panose="020F0502020204030204" pitchFamily="34" charset="0"/>
                        <a:cs typeface="Times New Roman" panose="02020603050405020304" pitchFamily="18" charset="0"/>
                      </a:rPr>
                      <m:t>𝑝</m:t>
                    </m:r>
                  </m:oMath>
                </a14:m>
                <a:r>
                  <a:rPr lang="es-CR" sz="1800" dirty="0">
                    <a:effectLst/>
                    <a:latin typeface="Times New Roman" panose="02020603050405020304" pitchFamily="18" charset="0"/>
                    <a:ea typeface="Calibri" panose="020F0502020204030204" pitchFamily="34" charset="0"/>
                    <a:cs typeface="Times New Roman" panose="02020603050405020304" pitchFamily="18" charset="0"/>
                  </a:rPr>
                  <a:t> o la significancia (</a:t>
                </a:r>
                <a:r>
                  <a:rPr lang="es-CR" sz="1800" i="1" dirty="0">
                    <a:effectLst/>
                    <a:latin typeface="Times New Roman" panose="02020603050405020304" pitchFamily="18" charset="0"/>
                    <a:ea typeface="Calibri" panose="020F0502020204030204" pitchFamily="34" charset="0"/>
                    <a:cs typeface="Times New Roman" panose="02020603050405020304" pitchFamily="18" charset="0"/>
                  </a:rPr>
                  <a:t>p-</a:t>
                </a:r>
                <a:r>
                  <a:rPr lang="es-CR" sz="1800" i="1" dirty="0" err="1">
                    <a:effectLst/>
                    <a:latin typeface="Times New Roman" panose="02020603050405020304" pitchFamily="18" charset="0"/>
                    <a:ea typeface="Calibri" panose="020F0502020204030204" pitchFamily="34" charset="0"/>
                    <a:cs typeface="Times New Roman" panose="02020603050405020304" pitchFamily="18" charset="0"/>
                  </a:rPr>
                  <a:t>value</a:t>
                </a:r>
                <a:r>
                  <a:rPr lang="es-CR" sz="18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lvl="0"/>
                <a:r>
                  <a:rPr lang="es-CR" sz="1800" dirty="0"/>
                  <a:t>Si:  </a:t>
                </a:r>
                <a14:m>
                  <m:oMath xmlns:m="http://schemas.openxmlformats.org/officeDocument/2006/math">
                    <m:r>
                      <a:rPr lang="es-CR" sz="1800" i="1">
                        <a:latin typeface="Cambria Math"/>
                      </a:rPr>
                      <m:t>𝑝</m:t>
                    </m:r>
                    <m:r>
                      <a:rPr lang="es-CR" sz="1800" i="1">
                        <a:latin typeface="Cambria Math"/>
                      </a:rPr>
                      <m:t>−</m:t>
                    </m:r>
                    <m:r>
                      <a:rPr lang="es-CR" sz="1800" i="1">
                        <a:latin typeface="Cambria Math"/>
                      </a:rPr>
                      <m:t>𝑣𝑎𝑙𝑢𝑒</m:t>
                    </m:r>
                    <m:r>
                      <a:rPr lang="es-CR" sz="1800" i="1">
                        <a:latin typeface="Cambria Math"/>
                      </a:rPr>
                      <m:t>&gt;0.05</m:t>
                    </m:r>
                  </m:oMath>
                </a14:m>
                <a:r>
                  <a:rPr lang="es-CR" sz="1800" dirty="0"/>
                  <a:t>, no rechazamos</a:t>
                </a:r>
                <a:r>
                  <a:rPr lang="es-CR" sz="1800" i="1" dirty="0"/>
                  <a:t> </a:t>
                </a:r>
                <a14:m>
                  <m:oMath xmlns:m="http://schemas.openxmlformats.org/officeDocument/2006/math">
                    <m:sSub>
                      <m:sSubPr>
                        <m:ctrlPr>
                          <a:rPr lang="es-CR" sz="1800" i="1">
                            <a:latin typeface="Cambria Math" panose="02040503050406030204" pitchFamily="18" charset="0"/>
                          </a:rPr>
                        </m:ctrlPr>
                      </m:sSubPr>
                      <m:e>
                        <m:r>
                          <a:rPr lang="es-CR" sz="1800" i="1">
                            <a:latin typeface="Cambria Math"/>
                          </a:rPr>
                          <m:t>𝐻</m:t>
                        </m:r>
                      </m:e>
                      <m:sub>
                        <m:r>
                          <a:rPr lang="es-CR" sz="1800" i="1">
                            <a:latin typeface="Cambria Math"/>
                          </a:rPr>
                          <m:t>0</m:t>
                        </m:r>
                      </m:sub>
                    </m:sSub>
                  </m:oMath>
                </a14:m>
                <a:r>
                  <a:rPr lang="es-CR" sz="1800" dirty="0"/>
                  <a:t>, y permanecemos momentáneamente con </a:t>
                </a:r>
                <a14:m>
                  <m:oMath xmlns:m="http://schemas.openxmlformats.org/officeDocument/2006/math">
                    <m:sSub>
                      <m:sSubPr>
                        <m:ctrlPr>
                          <a:rPr lang="es-CR" sz="1800" i="1">
                            <a:latin typeface="Cambria Math" panose="02040503050406030204" pitchFamily="18" charset="0"/>
                          </a:rPr>
                        </m:ctrlPr>
                      </m:sSubPr>
                      <m:e>
                        <m:r>
                          <a:rPr lang="es-CR" sz="1800" i="1">
                            <a:latin typeface="Cambria Math"/>
                          </a:rPr>
                          <m:t>𝐻</m:t>
                        </m:r>
                      </m:e>
                      <m:sub>
                        <m:r>
                          <a:rPr lang="es-CR" sz="1800" i="1">
                            <a:latin typeface="Cambria Math"/>
                          </a:rPr>
                          <m:t>0</m:t>
                        </m:r>
                      </m:sub>
                    </m:sSub>
                  </m:oMath>
                </a14:m>
                <a:r>
                  <a:rPr lang="es-CR" sz="1800" dirty="0"/>
                  <a:t> hasta obtener más información.</a:t>
                </a:r>
                <a:endParaRPr lang="es-CR" sz="1600" dirty="0"/>
              </a:p>
              <a:p>
                <a:pPr lvl="0"/>
                <a:r>
                  <a:rPr lang="es-CR" sz="1800" dirty="0"/>
                  <a:t>Si:  </a:t>
                </a:r>
                <a14:m>
                  <m:oMath xmlns:m="http://schemas.openxmlformats.org/officeDocument/2006/math">
                    <m:r>
                      <a:rPr lang="es-CR" sz="1800" i="1">
                        <a:latin typeface="Cambria Math"/>
                      </a:rPr>
                      <m:t>𝑝</m:t>
                    </m:r>
                    <m:r>
                      <a:rPr lang="es-CR" sz="1800" i="1">
                        <a:latin typeface="Cambria Math"/>
                      </a:rPr>
                      <m:t>−</m:t>
                    </m:r>
                    <m:r>
                      <a:rPr lang="es-CR" sz="1800" i="1">
                        <a:latin typeface="Cambria Math"/>
                      </a:rPr>
                      <m:t>𝑣𝑎𝑙𝑢𝑒</m:t>
                    </m:r>
                    <m:r>
                      <a:rPr lang="es-CR" sz="1800" i="1">
                        <a:latin typeface="Cambria Math"/>
                      </a:rPr>
                      <m:t>&lt;0.05</m:t>
                    </m:r>
                  </m:oMath>
                </a14:m>
                <a:r>
                  <a:rPr lang="es-CR" sz="1800" dirty="0"/>
                  <a:t>, rechazamos</a:t>
                </a:r>
                <a:r>
                  <a:rPr lang="es-CR" sz="1800" i="1" dirty="0"/>
                  <a:t> </a:t>
                </a:r>
                <a14:m>
                  <m:oMath xmlns:m="http://schemas.openxmlformats.org/officeDocument/2006/math">
                    <m:sSub>
                      <m:sSubPr>
                        <m:ctrlPr>
                          <a:rPr lang="es-CR" sz="1800" i="1">
                            <a:latin typeface="Cambria Math" panose="02040503050406030204" pitchFamily="18" charset="0"/>
                          </a:rPr>
                        </m:ctrlPr>
                      </m:sSubPr>
                      <m:e>
                        <m:r>
                          <a:rPr lang="es-CR" sz="1800" i="1">
                            <a:latin typeface="Cambria Math"/>
                          </a:rPr>
                          <m:t>𝐻</m:t>
                        </m:r>
                      </m:e>
                      <m:sub>
                        <m:r>
                          <a:rPr lang="es-CR" sz="1800" i="1">
                            <a:latin typeface="Cambria Math"/>
                          </a:rPr>
                          <m:t>0</m:t>
                        </m:r>
                      </m:sub>
                    </m:sSub>
                  </m:oMath>
                </a14:m>
                <a:r>
                  <a:rPr lang="es-CR" sz="1800" dirty="0"/>
                  <a:t>, y aceptamos </a:t>
                </a:r>
                <a14:m>
                  <m:oMath xmlns:m="http://schemas.openxmlformats.org/officeDocument/2006/math">
                    <m:sSub>
                      <m:sSubPr>
                        <m:ctrlPr>
                          <a:rPr lang="es-CR" sz="1800" i="1">
                            <a:latin typeface="Cambria Math" panose="02040503050406030204" pitchFamily="18" charset="0"/>
                          </a:rPr>
                        </m:ctrlPr>
                      </m:sSubPr>
                      <m:e>
                        <m:r>
                          <a:rPr lang="es-CR" sz="1800" i="1">
                            <a:latin typeface="Cambria Math"/>
                          </a:rPr>
                          <m:t>𝐻</m:t>
                        </m:r>
                      </m:e>
                      <m:sub>
                        <m:r>
                          <a:rPr lang="es-CR" sz="1800" i="1">
                            <a:latin typeface="Cambria Math"/>
                          </a:rPr>
                          <m:t>𝐴</m:t>
                        </m:r>
                      </m:sub>
                    </m:sSub>
                  </m:oMath>
                </a14:m>
                <a:r>
                  <a:rPr lang="es-CR" sz="1800" dirty="0"/>
                  <a:t>.</a:t>
                </a:r>
                <a:endParaRPr lang="es-CR" sz="1600" dirty="0"/>
              </a:p>
              <a:p>
                <a:pPr marL="0" indent="0">
                  <a:buFont typeface="Wingdings 2"/>
                  <a:buNone/>
                </a:pPr>
                <a:endParaRPr lang="es-CR" dirty="0"/>
              </a:p>
            </p:txBody>
          </p:sp>
        </mc:Choice>
        <mc:Fallback xmlns="">
          <p:sp>
            <p:nvSpPr>
              <p:cNvPr id="6" name="Marcador de contenido 2">
                <a:extLst>
                  <a:ext uri="{FF2B5EF4-FFF2-40B4-BE49-F238E27FC236}">
                    <a16:creationId xmlns:a16="http://schemas.microsoft.com/office/drawing/2014/main" id="{3825F2DE-3990-455B-B580-9F1AE0674189}"/>
                  </a:ext>
                </a:extLst>
              </p:cNvPr>
              <p:cNvSpPr txBox="1">
                <a:spLocks noRot="1" noChangeAspect="1" noMove="1" noResize="1" noEditPoints="1" noAdjustHandles="1" noChangeArrowheads="1" noChangeShapeType="1" noTextEdit="1"/>
              </p:cNvSpPr>
              <p:nvPr/>
            </p:nvSpPr>
            <p:spPr>
              <a:xfrm>
                <a:off x="179512" y="908720"/>
                <a:ext cx="7772400" cy="5916860"/>
              </a:xfrm>
              <a:prstGeom prst="rect">
                <a:avLst/>
              </a:prstGeom>
              <a:blipFill>
                <a:blip r:embed="rId2"/>
                <a:stretch>
                  <a:fillRect l="-1412" t="-824"/>
                </a:stretch>
              </a:blipFill>
            </p:spPr>
            <p:txBody>
              <a:bodyPr/>
              <a:lstStyle/>
              <a:p>
                <a:r>
                  <a:rPr lang="en-US">
                    <a:noFill/>
                  </a:rPr>
                  <a:t> </a:t>
                </a:r>
              </a:p>
            </p:txBody>
          </p:sp>
        </mc:Fallback>
      </mc:AlternateContent>
      <p:pic>
        <p:nvPicPr>
          <p:cNvPr id="7" name="Imagen 6">
            <a:extLst>
              <a:ext uri="{FF2B5EF4-FFF2-40B4-BE49-F238E27FC236}">
                <a16:creationId xmlns:a16="http://schemas.microsoft.com/office/drawing/2014/main" id="{D4E75E67-2F2C-45CE-B833-7F08ADA0C8ED}"/>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763688" y="1706910"/>
            <a:ext cx="4104456" cy="2160240"/>
          </a:xfrm>
          <a:prstGeom prst="rect">
            <a:avLst/>
          </a:prstGeom>
          <a:noFill/>
          <a:ln>
            <a:noFill/>
          </a:ln>
        </p:spPr>
      </p:pic>
    </p:spTree>
    <p:extLst>
      <p:ext uri="{BB962C8B-B14F-4D97-AF65-F5344CB8AC3E}">
        <p14:creationId xmlns:p14="http://schemas.microsoft.com/office/powerpoint/2010/main" val="1009904773"/>
      </p:ext>
    </p:extLst>
  </p:cSld>
  <p:clrMapOvr>
    <a:masterClrMapping/>
  </p:clrMapOvr>
  <p:transition spd="slow">
    <p:wipe/>
  </p:transition>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Marcador de contenido 2">
                <a:extLst>
                  <a:ext uri="{FF2B5EF4-FFF2-40B4-BE49-F238E27FC236}">
                    <a16:creationId xmlns:a16="http://schemas.microsoft.com/office/drawing/2014/main" id="{DE3D1157-EB28-4C44-BFD4-7A73DCCC3017}"/>
                  </a:ext>
                </a:extLst>
              </p:cNvPr>
              <p:cNvSpPr>
                <a:spLocks noGrp="1"/>
              </p:cNvSpPr>
              <p:nvPr>
                <p:ph sz="quarter" idx="1"/>
              </p:nvPr>
            </p:nvSpPr>
            <p:spPr>
              <a:xfrm>
                <a:off x="197259" y="764704"/>
                <a:ext cx="7039037" cy="6093296"/>
              </a:xfrm>
            </p:spPr>
            <p:txBody>
              <a:bodyPr>
                <a:normAutofit/>
              </a:bodyPr>
              <a:lstStyle/>
              <a:p>
                <a:pPr marL="0" indent="0">
                  <a:buNone/>
                </a:pPr>
                <a:r>
                  <a:rPr lang="es-CR" dirty="0"/>
                  <a:t>7. Cálculo de la estadística de prueba: </a:t>
                </a:r>
              </a:p>
              <a:p>
                <a:pPr marL="0" indent="0">
                  <a:buNone/>
                </a:pPr>
                <a14:m>
                  <m:oMathPara xmlns:m="http://schemas.openxmlformats.org/officeDocument/2006/math">
                    <m:oMathParaPr>
                      <m:jc m:val="centerGroup"/>
                    </m:oMathParaPr>
                    <m:oMath xmlns:m="http://schemas.openxmlformats.org/officeDocument/2006/math">
                      <m:sSub>
                        <m:sSubPr>
                          <m:ctrlPr>
                            <a:rPr lang="en-US" sz="1800" i="1" smtClean="0">
                              <a:effectLst/>
                              <a:latin typeface="Cambria Math" panose="02040503050406030204" pitchFamily="18" charset="0"/>
                              <a:cs typeface="Times New Roman" panose="02020603050405020304" pitchFamily="18" charset="0"/>
                            </a:rPr>
                          </m:ctrlPr>
                        </m:sSubPr>
                        <m:e>
                          <m:r>
                            <a:rPr lang="es-CR" sz="1800" i="1">
                              <a:effectLst/>
                              <a:latin typeface="Cambria Math" panose="02040503050406030204" pitchFamily="18" charset="0"/>
                              <a:ea typeface="Calibri" panose="020F0502020204030204" pitchFamily="34" charset="0"/>
                              <a:cs typeface="Times New Roman" panose="02020603050405020304" pitchFamily="18" charset="0"/>
                            </a:rPr>
                            <m:t>𝑧</m:t>
                          </m:r>
                        </m:e>
                        <m:sub>
                          <m:r>
                            <a:rPr lang="es-CR" sz="1800" i="1">
                              <a:effectLst/>
                              <a:latin typeface="Cambria Math" panose="02040503050406030204" pitchFamily="18" charset="0"/>
                              <a:ea typeface="Calibri" panose="020F0502020204030204" pitchFamily="34" charset="0"/>
                              <a:cs typeface="Times New Roman" panose="02020603050405020304" pitchFamily="18" charset="0"/>
                            </a:rPr>
                            <m:t>𝑐</m:t>
                          </m:r>
                        </m:sub>
                      </m:sSub>
                      <m:r>
                        <a:rPr lang="es-CR" sz="1800" i="1">
                          <a:effectLst/>
                          <a:latin typeface="Cambria Math" panose="02040503050406030204" pitchFamily="18" charset="0"/>
                          <a:ea typeface="Calibri" panose="020F0502020204030204" pitchFamily="34" charset="0"/>
                          <a:cs typeface="Times New Roman" panose="02020603050405020304" pitchFamily="18" charset="0"/>
                        </a:rPr>
                        <m:t>=</m:t>
                      </m:r>
                      <m:f>
                        <m:fPr>
                          <m:ctrlPr>
                            <a:rPr lang="en-US" sz="1800" i="1">
                              <a:effectLst/>
                              <a:latin typeface="Cambria Math" panose="02040503050406030204" pitchFamily="18" charset="0"/>
                              <a:cs typeface="Times New Roman" panose="02020603050405020304" pitchFamily="18" charset="0"/>
                            </a:rPr>
                          </m:ctrlPr>
                        </m:fPr>
                        <m:num>
                          <m:acc>
                            <m:accPr>
                              <m:chr m:val="̅"/>
                              <m:ctrlPr>
                                <a:rPr lang="en-US" sz="1800" i="1">
                                  <a:effectLst/>
                                  <a:latin typeface="Cambria Math" panose="02040503050406030204" pitchFamily="18" charset="0"/>
                                  <a:cs typeface="Times New Roman" panose="02020603050405020304" pitchFamily="18" charset="0"/>
                                </a:rPr>
                              </m:ctrlPr>
                            </m:accPr>
                            <m:e>
                              <m:r>
                                <a:rPr lang="es-CR" sz="1800" i="1">
                                  <a:effectLst/>
                                  <a:latin typeface="Cambria Math" panose="02040503050406030204" pitchFamily="18" charset="0"/>
                                  <a:ea typeface="Calibri" panose="020F0502020204030204" pitchFamily="34" charset="0"/>
                                  <a:cs typeface="Times New Roman" panose="02020603050405020304" pitchFamily="18" charset="0"/>
                                </a:rPr>
                                <m:t>𝑥</m:t>
                              </m:r>
                            </m:e>
                          </m:acc>
                          <m:r>
                            <a:rPr lang="es-CR" sz="1800" i="1">
                              <a:effectLst/>
                              <a:latin typeface="Cambria Math" panose="02040503050406030204" pitchFamily="18" charset="0"/>
                              <a:ea typeface="Calibri" panose="020F0502020204030204" pitchFamily="34" charset="0"/>
                              <a:cs typeface="Times New Roman" panose="02020603050405020304" pitchFamily="18" charset="0"/>
                            </a:rPr>
                            <m:t>−</m:t>
                          </m:r>
                          <m:r>
                            <a:rPr lang="es-CR" sz="1800" i="1">
                              <a:effectLst/>
                              <a:latin typeface="Cambria Math" panose="02040503050406030204" pitchFamily="18" charset="0"/>
                              <a:ea typeface="Calibri" panose="020F0502020204030204" pitchFamily="34" charset="0"/>
                              <a:cs typeface="Times New Roman" panose="02020603050405020304" pitchFamily="18" charset="0"/>
                            </a:rPr>
                            <m:t>𝜇</m:t>
                          </m:r>
                        </m:num>
                        <m:den>
                          <m:r>
                            <a:rPr lang="es-CR" sz="1800" i="1">
                              <a:effectLst/>
                              <a:latin typeface="Cambria Math" panose="02040503050406030204" pitchFamily="18" charset="0"/>
                              <a:ea typeface="Calibri" panose="020F0502020204030204" pitchFamily="34" charset="0"/>
                              <a:cs typeface="Times New Roman" panose="02020603050405020304" pitchFamily="18" charset="0"/>
                            </a:rPr>
                            <m:t>𝜎</m:t>
                          </m:r>
                          <m:r>
                            <a:rPr lang="es-CR" sz="1800" i="1">
                              <a:effectLst/>
                              <a:latin typeface="Cambria Math" panose="02040503050406030204" pitchFamily="18" charset="0"/>
                              <a:ea typeface="Calibri" panose="020F0502020204030204" pitchFamily="34" charset="0"/>
                              <a:cs typeface="Times New Roman" panose="02020603050405020304" pitchFamily="18" charset="0"/>
                            </a:rPr>
                            <m:t>/</m:t>
                          </m:r>
                          <m:rad>
                            <m:radPr>
                              <m:degHide m:val="on"/>
                              <m:ctrlPr>
                                <a:rPr lang="en-US" sz="1800" i="1">
                                  <a:effectLst/>
                                  <a:latin typeface="Cambria Math" panose="02040503050406030204" pitchFamily="18" charset="0"/>
                                  <a:cs typeface="Times New Roman" panose="02020603050405020304" pitchFamily="18" charset="0"/>
                                </a:rPr>
                              </m:ctrlPr>
                            </m:radPr>
                            <m:deg/>
                            <m:e>
                              <m:r>
                                <a:rPr lang="es-CR" sz="1800" i="1">
                                  <a:effectLst/>
                                  <a:latin typeface="Cambria Math" panose="02040503050406030204" pitchFamily="18" charset="0"/>
                                  <a:ea typeface="Calibri" panose="020F0502020204030204" pitchFamily="34" charset="0"/>
                                  <a:cs typeface="Times New Roman" panose="02020603050405020304" pitchFamily="18" charset="0"/>
                                </a:rPr>
                                <m:t>𝑛</m:t>
                              </m:r>
                            </m:e>
                          </m:rad>
                        </m:den>
                      </m:f>
                      <m:r>
                        <a:rPr lang="es-CR" sz="1800" i="1">
                          <a:effectLst/>
                          <a:latin typeface="Cambria Math" panose="02040503050406030204" pitchFamily="18" charset="0"/>
                          <a:ea typeface="Calibri" panose="020F0502020204030204" pitchFamily="34" charset="0"/>
                          <a:cs typeface="Times New Roman" panose="02020603050405020304" pitchFamily="18" charset="0"/>
                        </a:rPr>
                        <m:t>=</m:t>
                      </m:r>
                      <m:f>
                        <m:fPr>
                          <m:ctrlPr>
                            <a:rPr lang="en-US" sz="1800" i="1">
                              <a:effectLst/>
                              <a:latin typeface="Cambria Math" panose="02040503050406030204" pitchFamily="18" charset="0"/>
                              <a:cs typeface="Times New Roman" panose="02020603050405020304" pitchFamily="18" charset="0"/>
                            </a:rPr>
                          </m:ctrlPr>
                        </m:fPr>
                        <m:num>
                          <m:r>
                            <a:rPr lang="es-CR" sz="1800" b="0" i="1" smtClean="0">
                              <a:effectLst/>
                              <a:latin typeface="Cambria Math" panose="02040503050406030204" pitchFamily="18" charset="0"/>
                              <a:cs typeface="Times New Roman" panose="02020603050405020304" pitchFamily="18" charset="0"/>
                            </a:rPr>
                            <m:t>77</m:t>
                          </m:r>
                          <m:r>
                            <a:rPr lang="es-CR" sz="1800" i="1">
                              <a:effectLst/>
                              <a:latin typeface="Cambria Math" panose="02040503050406030204" pitchFamily="18" charset="0"/>
                              <a:ea typeface="Calibri" panose="020F0502020204030204" pitchFamily="34" charset="0"/>
                              <a:cs typeface="Times New Roman" panose="02020603050405020304" pitchFamily="18" charset="0"/>
                            </a:rPr>
                            <m:t>−</m:t>
                          </m:r>
                          <m:r>
                            <a:rPr lang="es-CR" sz="1800" b="0" i="1" smtClean="0">
                              <a:effectLst/>
                              <a:latin typeface="Cambria Math" panose="02040503050406030204" pitchFamily="18" charset="0"/>
                              <a:ea typeface="Calibri" panose="020F0502020204030204" pitchFamily="34" charset="0"/>
                              <a:cs typeface="Times New Roman" panose="02020603050405020304" pitchFamily="18" charset="0"/>
                            </a:rPr>
                            <m:t>70</m:t>
                          </m:r>
                        </m:num>
                        <m:den>
                          <m:r>
                            <a:rPr lang="es-CR" sz="1800" b="0" i="1" smtClean="0">
                              <a:effectLst/>
                              <a:latin typeface="Cambria Math" panose="02040503050406030204" pitchFamily="18" charset="0"/>
                              <a:ea typeface="Calibri" panose="020F0502020204030204" pitchFamily="34" charset="0"/>
                              <a:cs typeface="Times New Roman" panose="02020603050405020304" pitchFamily="18" charset="0"/>
                            </a:rPr>
                            <m:t>12</m:t>
                          </m:r>
                          <m:r>
                            <a:rPr lang="es-CR" sz="1800" i="1">
                              <a:effectLst/>
                              <a:latin typeface="Cambria Math" panose="02040503050406030204" pitchFamily="18" charset="0"/>
                              <a:ea typeface="Calibri" panose="020F0502020204030204" pitchFamily="34" charset="0"/>
                              <a:cs typeface="Times New Roman" panose="02020603050405020304" pitchFamily="18" charset="0"/>
                            </a:rPr>
                            <m:t>/</m:t>
                          </m:r>
                          <m:rad>
                            <m:radPr>
                              <m:degHide m:val="on"/>
                              <m:ctrlPr>
                                <a:rPr lang="en-US" sz="1800" i="1">
                                  <a:effectLst/>
                                  <a:latin typeface="Cambria Math" panose="02040503050406030204" pitchFamily="18" charset="0"/>
                                  <a:cs typeface="Times New Roman" panose="02020603050405020304" pitchFamily="18" charset="0"/>
                                </a:rPr>
                              </m:ctrlPr>
                            </m:radPr>
                            <m:deg/>
                            <m:e>
                              <m:r>
                                <a:rPr lang="es-CR" sz="1800" b="0" i="1" smtClean="0">
                                  <a:effectLst/>
                                  <a:latin typeface="Cambria Math" panose="02040503050406030204" pitchFamily="18" charset="0"/>
                                  <a:cs typeface="Times New Roman" panose="02020603050405020304" pitchFamily="18" charset="0"/>
                                </a:rPr>
                                <m:t>16</m:t>
                              </m:r>
                            </m:e>
                          </m:rad>
                        </m:den>
                      </m:f>
                      <m:r>
                        <a:rPr lang="es-CR" sz="1800" i="1">
                          <a:effectLst/>
                          <a:latin typeface="Cambria Math" panose="02040503050406030204" pitchFamily="18" charset="0"/>
                          <a:ea typeface="Calibri" panose="020F0502020204030204" pitchFamily="34" charset="0"/>
                          <a:cs typeface="Times New Roman" panose="02020603050405020304" pitchFamily="18" charset="0"/>
                        </a:rPr>
                        <m:t>=2.3</m:t>
                      </m:r>
                      <m:r>
                        <a:rPr lang="es-CR" sz="1800" b="0" i="1" smtClean="0">
                          <a:effectLst/>
                          <a:latin typeface="Cambria Math" panose="02040503050406030204" pitchFamily="18" charset="0"/>
                          <a:ea typeface="Calibri" panose="020F0502020204030204" pitchFamily="34" charset="0"/>
                          <a:cs typeface="Times New Roman" panose="02020603050405020304" pitchFamily="18" charset="0"/>
                        </a:rPr>
                        <m:t>3</m:t>
                      </m:r>
                    </m:oMath>
                  </m:oMathPara>
                </a14:m>
                <a:endParaRPr lang="es-CR" dirty="0"/>
              </a:p>
              <a:p>
                <a:pPr marL="0" indent="0">
                  <a:buNone/>
                </a:pPr>
                <a:r>
                  <a:rPr lang="es-CR" dirty="0"/>
                  <a:t>8. Decisión estadística:</a:t>
                </a:r>
                <a:br>
                  <a:rPr lang="es-CR" dirty="0"/>
                </a:br>
                <a:r>
                  <a:rPr lang="es-CR" dirty="0"/>
                  <a:t>a. </a:t>
                </a:r>
                <a:r>
                  <a:rPr lang="es-CR" sz="1800" dirty="0">
                    <a:effectLst/>
                    <a:latin typeface="Times New Roman" panose="02020603050405020304" pitchFamily="18" charset="0"/>
                    <a:ea typeface="Calibri" panose="020F0502020204030204" pitchFamily="34" charset="0"/>
                    <a:cs typeface="Times New Roman" panose="02020603050405020304" pitchFamily="18" charset="0"/>
                  </a:rPr>
                  <a:t>Valor calculado vs. valor teórico de la distribución</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s-CR" dirty="0"/>
              </a:p>
              <a:p>
                <a:pPr marL="0" indent="0">
                  <a:buNone/>
                </a:pPr>
                <a:endParaRPr lang="es-CR" dirty="0"/>
              </a:p>
              <a:p>
                <a:pPr marL="0" indent="0">
                  <a:buNone/>
                </a:pPr>
                <a:endParaRPr lang="es-CR" dirty="0"/>
              </a:p>
              <a:p>
                <a:pPr marL="0" indent="0">
                  <a:buNone/>
                </a:pPr>
                <a:endParaRPr lang="es-CR" dirty="0"/>
              </a:p>
              <a:p>
                <a:pPr marL="0" indent="0">
                  <a:buNone/>
                </a:pPr>
                <a:endParaRPr lang="es-CR" dirty="0"/>
              </a:p>
              <a:p>
                <a:pPr marL="0" indent="0">
                  <a:buNone/>
                </a:pPr>
                <a:r>
                  <a:rPr lang="es-CR" dirty="0"/>
                  <a:t>b. </a:t>
                </a:r>
                <a:r>
                  <a:rPr lang="es-CR" sz="1800" dirty="0">
                    <a:effectLst/>
                    <a:latin typeface="Times New Roman" panose="02020603050405020304" pitchFamily="18" charset="0"/>
                    <a:ea typeface="Calibri" panose="020F0502020204030204" pitchFamily="34" charset="0"/>
                  </a:rPr>
                  <a:t>Valor de </a:t>
                </a:r>
                <a14:m>
                  <m:oMath xmlns:m="http://schemas.openxmlformats.org/officeDocument/2006/math">
                    <m:r>
                      <a:rPr lang="es-CR" sz="1800" i="1">
                        <a:effectLst/>
                        <a:latin typeface="Cambria Math" panose="02040503050406030204" pitchFamily="18" charset="0"/>
                        <a:ea typeface="Calibri" panose="020F0502020204030204" pitchFamily="34" charset="0"/>
                        <a:cs typeface="Times New Roman" panose="02020603050405020304" pitchFamily="18" charset="0"/>
                      </a:rPr>
                      <m:t>𝑝</m:t>
                    </m:r>
                  </m:oMath>
                </a14:m>
                <a:r>
                  <a:rPr lang="es-CR" sz="1800" dirty="0">
                    <a:effectLst/>
                    <a:latin typeface="Times New Roman" panose="02020603050405020304" pitchFamily="18" charset="0"/>
                    <a:ea typeface="Calibri" panose="020F0502020204030204" pitchFamily="34" charset="0"/>
                  </a:rPr>
                  <a:t> o la significancia (</a:t>
                </a:r>
                <a:r>
                  <a:rPr lang="es-CR" sz="1800" i="1" dirty="0">
                    <a:effectLst/>
                    <a:latin typeface="Times New Roman" panose="02020603050405020304" pitchFamily="18" charset="0"/>
                    <a:ea typeface="Calibri" panose="020F0502020204030204" pitchFamily="34" charset="0"/>
                  </a:rPr>
                  <a:t>p-</a:t>
                </a:r>
                <a:r>
                  <a:rPr lang="es-CR" sz="1800" i="1" dirty="0" err="1">
                    <a:effectLst/>
                    <a:latin typeface="Times New Roman" panose="02020603050405020304" pitchFamily="18" charset="0"/>
                    <a:ea typeface="Calibri" panose="020F0502020204030204" pitchFamily="34" charset="0"/>
                  </a:rPr>
                  <a:t>value</a:t>
                </a:r>
                <a:r>
                  <a:rPr lang="es-CR" sz="1800" dirty="0">
                    <a:effectLst/>
                    <a:latin typeface="Times New Roman" panose="02020603050405020304" pitchFamily="18" charset="0"/>
                    <a:ea typeface="Calibri" panose="020F0502020204030204" pitchFamily="34" charset="0"/>
                  </a:rPr>
                  <a:t>) :</a:t>
                </a:r>
              </a:p>
              <a:p>
                <a:pPr marL="182880" indent="0">
                  <a:lnSpc>
                    <a:spcPct val="107000"/>
                  </a:lnSpc>
                  <a:buNone/>
                </a:pPr>
                <a14:m>
                  <m:oMathPara xmlns:m="http://schemas.openxmlformats.org/officeDocument/2006/math">
                    <m:oMathParaPr>
                      <m:jc m:val="left"/>
                    </m:oMathParaPr>
                    <m:oMath xmlns:m="http://schemas.openxmlformats.org/officeDocument/2006/math">
                      <m:r>
                        <a:rPr lang="es-CR" sz="1800" i="1" smtClean="0">
                          <a:effectLst/>
                          <a:latin typeface="Cambria Math" panose="02040503050406030204" pitchFamily="18" charset="0"/>
                          <a:ea typeface="Calibri" panose="020F0502020204030204" pitchFamily="34" charset="0"/>
                          <a:cs typeface="Times New Roman" panose="02020603050405020304" pitchFamily="18" charset="0"/>
                        </a:rPr>
                        <m:t>𝑝</m:t>
                      </m:r>
                      <m:r>
                        <a:rPr lang="es-CR" sz="1800" i="1">
                          <a:effectLst/>
                          <a:latin typeface="Cambria Math" panose="02040503050406030204" pitchFamily="18" charset="0"/>
                          <a:ea typeface="Times New Roman" panose="02020603050405020304" pitchFamily="18" charset="0"/>
                          <a:cs typeface="Times New Roman" panose="02020603050405020304" pitchFamily="18" charset="0"/>
                        </a:rPr>
                        <m:t>−</m:t>
                      </m:r>
                      <m:r>
                        <a:rPr lang="es-CR" sz="1800" i="1">
                          <a:effectLst/>
                          <a:latin typeface="Cambria Math" panose="02040503050406030204" pitchFamily="18" charset="0"/>
                          <a:ea typeface="Times New Roman" panose="02020603050405020304" pitchFamily="18" charset="0"/>
                          <a:cs typeface="Times New Roman" panose="02020603050405020304" pitchFamily="18" charset="0"/>
                        </a:rPr>
                        <m:t>𝑣𝑎𝑙𝑢𝑒</m:t>
                      </m:r>
                      <m:r>
                        <a:rPr lang="es-CR" sz="1800" i="1">
                          <a:effectLst/>
                          <a:latin typeface="Cambria Math" panose="02040503050406030204" pitchFamily="18" charset="0"/>
                          <a:ea typeface="Times New Roman" panose="02020603050405020304" pitchFamily="18" charset="0"/>
                          <a:cs typeface="Times New Roman" panose="02020603050405020304" pitchFamily="18" charset="0"/>
                        </a:rPr>
                        <m:t>=</m:t>
                      </m:r>
                      <m:r>
                        <a:rPr lang="es-CR" sz="1800" i="1">
                          <a:effectLst/>
                          <a:latin typeface="Cambria Math" panose="02040503050406030204" pitchFamily="18" charset="0"/>
                          <a:ea typeface="Times New Roman" panose="02020603050405020304" pitchFamily="18" charset="0"/>
                          <a:cs typeface="Times New Roman" panose="02020603050405020304" pitchFamily="18" charset="0"/>
                        </a:rPr>
                        <m:t>𝑃</m:t>
                      </m:r>
                      <m:r>
                        <a:rPr lang="es-CR" sz="1800" i="1">
                          <a:effectLst/>
                          <a:latin typeface="Cambria Math" panose="02040503050406030204" pitchFamily="18" charset="0"/>
                          <a:ea typeface="Times New Roman" panose="02020603050405020304" pitchFamily="18" charset="0"/>
                          <a:cs typeface="Times New Roman" panose="02020603050405020304" pitchFamily="18" charset="0"/>
                        </a:rPr>
                        <m:t>(</m:t>
                      </m:r>
                      <m:r>
                        <a:rPr lang="es-CR" sz="1800" i="1">
                          <a:effectLst/>
                          <a:latin typeface="Cambria Math" panose="02040503050406030204" pitchFamily="18" charset="0"/>
                          <a:ea typeface="Times New Roman" panose="02020603050405020304" pitchFamily="18" charset="0"/>
                          <a:cs typeface="Times New Roman" panose="02020603050405020304" pitchFamily="18" charset="0"/>
                        </a:rPr>
                        <m:t>𝑧</m:t>
                      </m:r>
                      <m:r>
                        <a:rPr lang="es-CR" sz="1800" i="1">
                          <a:effectLst/>
                          <a:latin typeface="Cambria Math" panose="02040503050406030204" pitchFamily="18" charset="0"/>
                          <a:ea typeface="Times New Roman" panose="02020603050405020304" pitchFamily="18" charset="0"/>
                          <a:cs typeface="Times New Roman" panose="02020603050405020304" pitchFamily="18" charset="0"/>
                        </a:rPr>
                        <m:t>&gt;2.33)</m:t>
                      </m:r>
                    </m:oMath>
                  </m:oMathPara>
                </a14:m>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182880" indent="0">
                  <a:lnSpc>
                    <a:spcPct val="107000"/>
                  </a:lnSpc>
                  <a:buNone/>
                </a:pPr>
                <a14:m>
                  <m:oMath xmlns:m="http://schemas.openxmlformats.org/officeDocument/2006/math">
                    <m:r>
                      <a:rPr lang="es-CR" sz="1800" i="1">
                        <a:effectLst/>
                        <a:latin typeface="Cambria Math" panose="02040503050406030204" pitchFamily="18" charset="0"/>
                        <a:ea typeface="Calibri" panose="020F0502020204030204" pitchFamily="34" charset="0"/>
                        <a:cs typeface="Times New Roman" panose="02020603050405020304" pitchFamily="18" charset="0"/>
                      </a:rPr>
                      <m:t>𝑝</m:t>
                    </m:r>
                    <m:r>
                      <a:rPr lang="es-CR" sz="1800" i="1">
                        <a:effectLst/>
                        <a:latin typeface="Cambria Math" panose="02040503050406030204" pitchFamily="18" charset="0"/>
                        <a:ea typeface="Times New Roman" panose="02020603050405020304" pitchFamily="18" charset="0"/>
                        <a:cs typeface="Times New Roman" panose="02020603050405020304" pitchFamily="18" charset="0"/>
                      </a:rPr>
                      <m:t>−</m:t>
                    </m:r>
                    <m:r>
                      <a:rPr lang="es-CR" sz="1800" i="1">
                        <a:effectLst/>
                        <a:latin typeface="Cambria Math" panose="02040503050406030204" pitchFamily="18" charset="0"/>
                        <a:ea typeface="Times New Roman" panose="02020603050405020304" pitchFamily="18" charset="0"/>
                        <a:cs typeface="Times New Roman" panose="02020603050405020304" pitchFamily="18" charset="0"/>
                      </a:rPr>
                      <m:t>𝑣𝑎𝑙𝑢𝑒</m:t>
                    </m:r>
                    <m:r>
                      <a:rPr lang="es-CR" sz="1800" i="1">
                        <a:effectLst/>
                        <a:latin typeface="Cambria Math" panose="02040503050406030204" pitchFamily="18" charset="0"/>
                        <a:ea typeface="Times New Roman" panose="02020603050405020304" pitchFamily="18" charset="0"/>
                        <a:cs typeface="Times New Roman" panose="02020603050405020304" pitchFamily="18" charset="0"/>
                      </a:rPr>
                      <m:t>=</m:t>
                    </m:r>
                    <m:r>
                      <a:rPr lang="es-CR" sz="1800" b="0" i="0" smtClean="0">
                        <a:effectLst/>
                        <a:latin typeface="Cambria Math" panose="02040503050406030204" pitchFamily="18" charset="0"/>
                        <a:ea typeface="Times New Roman" panose="02020603050405020304" pitchFamily="18" charset="0"/>
                        <a:cs typeface="Times New Roman" panose="02020603050405020304" pitchFamily="18" charset="0"/>
                      </a:rPr>
                      <m:t>0,00990</m:t>
                    </m:r>
                  </m:oMath>
                </a14:m>
                <a:r>
                  <a:rPr lang="es-CR" sz="18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182880" indent="0">
                  <a:lnSpc>
                    <a:spcPct val="107000"/>
                  </a:lnSpc>
                  <a:spcAft>
                    <a:spcPts val="800"/>
                  </a:spcAft>
                  <a:buNone/>
                </a:pPr>
                <a14:m>
                  <m:oMath xmlns:m="http://schemas.openxmlformats.org/officeDocument/2006/math">
                    <m:r>
                      <a:rPr lang="es-CR" sz="1800" i="1">
                        <a:effectLst/>
                        <a:latin typeface="Cambria Math" panose="02040503050406030204" pitchFamily="18" charset="0"/>
                        <a:ea typeface="Calibri" panose="020F0502020204030204" pitchFamily="34" charset="0"/>
                        <a:cs typeface="Times New Roman" panose="02020603050405020304" pitchFamily="18" charset="0"/>
                      </a:rPr>
                      <m:t>𝑝</m:t>
                    </m:r>
                    <m:r>
                      <a:rPr lang="es-CR" sz="1800" i="1">
                        <a:effectLst/>
                        <a:latin typeface="Cambria Math" panose="02040503050406030204" pitchFamily="18" charset="0"/>
                        <a:ea typeface="Times New Roman" panose="02020603050405020304" pitchFamily="18" charset="0"/>
                        <a:cs typeface="Times New Roman" panose="02020603050405020304" pitchFamily="18" charset="0"/>
                      </a:rPr>
                      <m:t>−</m:t>
                    </m:r>
                    <m:r>
                      <a:rPr lang="es-CR" sz="1800" i="1">
                        <a:effectLst/>
                        <a:latin typeface="Cambria Math" panose="02040503050406030204" pitchFamily="18" charset="0"/>
                        <a:ea typeface="Times New Roman" panose="02020603050405020304" pitchFamily="18" charset="0"/>
                        <a:cs typeface="Times New Roman" panose="02020603050405020304" pitchFamily="18" charset="0"/>
                      </a:rPr>
                      <m:t>𝑣𝑎𝑙𝑢𝑒</m:t>
                    </m:r>
                    <m:r>
                      <a:rPr lang="es-CR" sz="1800" i="1">
                        <a:effectLst/>
                        <a:latin typeface="Cambria Math" panose="02040503050406030204" pitchFamily="18" charset="0"/>
                        <a:ea typeface="Times New Roman" panose="02020603050405020304" pitchFamily="18" charset="0"/>
                        <a:cs typeface="Times New Roman" panose="02020603050405020304" pitchFamily="18" charset="0"/>
                      </a:rPr>
                      <m:t>&lt;0.05</m:t>
                    </m:r>
                  </m:oMath>
                </a14:m>
                <a:r>
                  <a:rPr lang="es-CR" sz="1800" dirty="0">
                    <a:effectLst/>
                    <a:latin typeface="Times New Roman" panose="02020603050405020304" pitchFamily="18" charset="0"/>
                    <a:ea typeface="Times New Roman" panose="02020603050405020304" pitchFamily="18" charset="0"/>
                    <a:cs typeface="Times New Roman" panose="02020603050405020304" pitchFamily="18" charset="0"/>
                  </a:rPr>
                  <a:t>, rechazamos</a:t>
                </a:r>
                <a:r>
                  <a:rPr lang="es-CR" sz="1800" i="1" dirty="0">
                    <a:effectLst/>
                    <a:latin typeface="Times New Roman" panose="02020603050405020304" pitchFamily="18" charset="0"/>
                    <a:ea typeface="Calibri" panose="020F0502020204030204" pitchFamily="34" charset="0"/>
                    <a:cs typeface="Times New Roman" panose="02020603050405020304" pitchFamily="18" charset="0"/>
                  </a:rPr>
                  <a:t> </a:t>
                </a:r>
                <a14:m>
                  <m:oMath xmlns:m="http://schemas.openxmlformats.org/officeDocument/2006/math">
                    <m:sSub>
                      <m:sSub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s-CR" sz="1800" i="1">
                            <a:effectLst/>
                            <a:latin typeface="Cambria Math" panose="02040503050406030204" pitchFamily="18" charset="0"/>
                            <a:ea typeface="Calibri" panose="020F0502020204030204" pitchFamily="34" charset="0"/>
                            <a:cs typeface="Times New Roman" panose="02020603050405020304" pitchFamily="18" charset="0"/>
                          </a:rPr>
                          <m:t>𝐻</m:t>
                        </m:r>
                      </m:e>
                      <m:sub>
                        <m:r>
                          <a:rPr lang="es-CR" sz="1800" i="1">
                            <a:effectLst/>
                            <a:latin typeface="Cambria Math" panose="02040503050406030204" pitchFamily="18" charset="0"/>
                            <a:ea typeface="Calibri" panose="020F0502020204030204" pitchFamily="34" charset="0"/>
                            <a:cs typeface="Times New Roman" panose="02020603050405020304" pitchFamily="18" charset="0"/>
                          </a:rPr>
                          <m:t>0</m:t>
                        </m:r>
                      </m:sub>
                    </m:sSub>
                  </m:oMath>
                </a14:m>
                <a:r>
                  <a:rPr lang="es-CR" sz="1800" dirty="0">
                    <a:effectLst/>
                    <a:latin typeface="Times New Roman" panose="02020603050405020304" pitchFamily="18" charset="0"/>
                    <a:ea typeface="Times New Roman" panose="02020603050405020304" pitchFamily="18" charset="0"/>
                    <a:cs typeface="Times New Roman" panose="02020603050405020304" pitchFamily="18" charset="0"/>
                  </a:rPr>
                  <a:t>, y aceptamos </a:t>
                </a:r>
                <a14:m>
                  <m:oMath xmlns:m="http://schemas.openxmlformats.org/officeDocument/2006/math">
                    <m:sSub>
                      <m:sSub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s-CR" sz="1800" i="1">
                            <a:effectLst/>
                            <a:latin typeface="Cambria Math" panose="02040503050406030204" pitchFamily="18" charset="0"/>
                            <a:ea typeface="Calibri" panose="020F0502020204030204" pitchFamily="34" charset="0"/>
                            <a:cs typeface="Times New Roman" panose="02020603050405020304" pitchFamily="18" charset="0"/>
                          </a:rPr>
                          <m:t>𝐻</m:t>
                        </m:r>
                      </m:e>
                      <m:sub>
                        <m:r>
                          <a:rPr lang="es-CR" sz="1800" i="1">
                            <a:effectLst/>
                            <a:latin typeface="Cambria Math" panose="02040503050406030204" pitchFamily="18" charset="0"/>
                            <a:ea typeface="Calibri" panose="020F0502020204030204" pitchFamily="34" charset="0"/>
                            <a:cs typeface="Times New Roman" panose="02020603050405020304" pitchFamily="18" charset="0"/>
                          </a:rPr>
                          <m:t>𝐴</m:t>
                        </m:r>
                      </m:sub>
                    </m:sSub>
                  </m:oMath>
                </a14:m>
                <a:r>
                  <a:rPr lang="es-CR" sz="1800" dirty="0">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s-CR" dirty="0"/>
              </a:p>
              <a:p>
                <a:pPr marL="0" indent="0">
                  <a:buNone/>
                </a:pPr>
                <a:endParaRPr lang="es-CR" dirty="0"/>
              </a:p>
              <a:p>
                <a:pPr marL="0" indent="0">
                  <a:buNone/>
                </a:pPr>
                <a:endParaRPr lang="es-CR" dirty="0"/>
              </a:p>
              <a:p>
                <a:pPr marL="0" indent="0">
                  <a:buNone/>
                </a:pPr>
                <a:endParaRPr lang="es-CR" dirty="0"/>
              </a:p>
              <a:p>
                <a:pPr marL="0" indent="0">
                  <a:buNone/>
                </a:pPr>
                <a:endParaRPr lang="es-CR" dirty="0"/>
              </a:p>
              <a:p>
                <a:pPr marL="0" indent="0">
                  <a:buNone/>
                </a:pPr>
                <a:endParaRPr lang="en-US" dirty="0"/>
              </a:p>
            </p:txBody>
          </p:sp>
        </mc:Choice>
        <mc:Fallback xmlns="">
          <p:sp>
            <p:nvSpPr>
              <p:cNvPr id="3" name="Marcador de contenido 2">
                <a:extLst>
                  <a:ext uri="{FF2B5EF4-FFF2-40B4-BE49-F238E27FC236}">
                    <a16:creationId xmlns:a16="http://schemas.microsoft.com/office/drawing/2014/main" id="{DE3D1157-EB28-4C44-BFD4-7A73DCCC3017}"/>
                  </a:ext>
                </a:extLst>
              </p:cNvPr>
              <p:cNvSpPr>
                <a:spLocks noGrp="1" noRot="1" noChangeAspect="1" noMove="1" noResize="1" noEditPoints="1" noAdjustHandles="1" noChangeArrowheads="1" noChangeShapeType="1" noTextEdit="1"/>
              </p:cNvSpPr>
              <p:nvPr>
                <p:ph sz="quarter" idx="1"/>
              </p:nvPr>
            </p:nvSpPr>
            <p:spPr>
              <a:xfrm>
                <a:off x="197259" y="764704"/>
                <a:ext cx="7039037" cy="6093296"/>
              </a:xfrm>
              <a:blipFill>
                <a:blip r:embed="rId2"/>
                <a:stretch>
                  <a:fillRect l="-1558" t="-800"/>
                </a:stretch>
              </a:blipFill>
            </p:spPr>
            <p:txBody>
              <a:bodyPr/>
              <a:lstStyle/>
              <a:p>
                <a:r>
                  <a:rPr lang="en-US">
                    <a:noFill/>
                  </a:rPr>
                  <a:t> </a:t>
                </a:r>
              </a:p>
            </p:txBody>
          </p:sp>
        </mc:Fallback>
      </mc:AlternateContent>
      <p:sp>
        <p:nvSpPr>
          <p:cNvPr id="4" name="1 Título">
            <a:extLst>
              <a:ext uri="{FF2B5EF4-FFF2-40B4-BE49-F238E27FC236}">
                <a16:creationId xmlns:a16="http://schemas.microsoft.com/office/drawing/2014/main" id="{D8DBE7AF-4460-451A-8151-D925FFBF2143}"/>
              </a:ext>
            </a:extLst>
          </p:cNvPr>
          <p:cNvSpPr txBox="1">
            <a:spLocks/>
          </p:cNvSpPr>
          <p:nvPr/>
        </p:nvSpPr>
        <p:spPr>
          <a:xfrm>
            <a:off x="179512" y="32420"/>
            <a:ext cx="8784976" cy="732284"/>
          </a:xfrm>
          <a:prstGeom prst="rect">
            <a:avLst/>
          </a:prstGeom>
        </p:spPr>
        <p:txBody>
          <a:bodyPr bIns="91440" anchor="b" anchorCtr="0">
            <a:normAutofit/>
          </a:bodyPr>
          <a:lstStyle>
            <a:lvl1pPr algn="l" rtl="0" eaLnBrk="1" latinLnBrk="0" hangingPunct="1">
              <a:spcBef>
                <a:spcPct val="0"/>
              </a:spcBef>
              <a:buNone/>
              <a:defRPr kumimoji="0" sz="4000" kern="1200">
                <a:solidFill>
                  <a:schemeClr val="tx2"/>
                </a:solidFill>
                <a:latin typeface="+mj-lt"/>
                <a:ea typeface="+mj-ea"/>
                <a:cs typeface="+mj-cs"/>
              </a:defRPr>
            </a:lvl1pPr>
          </a:lstStyle>
          <a:p>
            <a:pPr algn="ctr"/>
            <a:r>
              <a:rPr lang="es-CR" sz="3200" dirty="0"/>
              <a:t>Prueba de hipótesis: ejemplo --- R/ </a:t>
            </a:r>
            <a:r>
              <a:rPr lang="es-CR" sz="3200" dirty="0" err="1"/>
              <a:t>Ej</a:t>
            </a:r>
            <a:r>
              <a:rPr lang="es-CR" sz="3200" dirty="0"/>
              <a:t>: 4 …</a:t>
            </a:r>
          </a:p>
        </p:txBody>
      </p:sp>
      <p:pic>
        <p:nvPicPr>
          <p:cNvPr id="6" name="Imagen 5">
            <a:extLst>
              <a:ext uri="{FF2B5EF4-FFF2-40B4-BE49-F238E27FC236}">
                <a16:creationId xmlns:a16="http://schemas.microsoft.com/office/drawing/2014/main" id="{37B94FE4-6F7D-4B71-A32F-206823AD31D3}"/>
              </a:ext>
            </a:extLst>
          </p:cNvPr>
          <p:cNvPicPr>
            <a:picLocks noChangeAspect="1"/>
          </p:cNvPicPr>
          <p:nvPr/>
        </p:nvPicPr>
        <p:blipFill rotWithShape="1">
          <a:blip r:embed="rId3"/>
          <a:srcRect t="8333"/>
          <a:stretch/>
        </p:blipFill>
        <p:spPr>
          <a:xfrm>
            <a:off x="1331640" y="2623220"/>
            <a:ext cx="4068244" cy="2376264"/>
          </a:xfrm>
          <a:prstGeom prst="rect">
            <a:avLst/>
          </a:prstGeom>
        </p:spPr>
      </p:pic>
    </p:spTree>
    <p:extLst>
      <p:ext uri="{BB962C8B-B14F-4D97-AF65-F5344CB8AC3E}">
        <p14:creationId xmlns:p14="http://schemas.microsoft.com/office/powerpoint/2010/main" val="1553260161"/>
      </p:ext>
    </p:extLst>
  </p:cSld>
  <p:clrMapOvr>
    <a:masterClrMapping/>
  </p:clrMapOvr>
  <p:transition spd="slow">
    <p:wipe/>
  </p:transition>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Marcador de contenido 2">
                <a:extLst>
                  <a:ext uri="{FF2B5EF4-FFF2-40B4-BE49-F238E27FC236}">
                    <a16:creationId xmlns:a16="http://schemas.microsoft.com/office/drawing/2014/main" id="{B9EF26B2-0AFB-4114-9750-D595A5458CF9}"/>
                  </a:ext>
                </a:extLst>
              </p:cNvPr>
              <p:cNvSpPr>
                <a:spLocks noGrp="1"/>
              </p:cNvSpPr>
              <p:nvPr>
                <p:ph sz="quarter" idx="1"/>
              </p:nvPr>
            </p:nvSpPr>
            <p:spPr>
              <a:xfrm>
                <a:off x="179512" y="1143000"/>
                <a:ext cx="8640960" cy="5454352"/>
              </a:xfrm>
            </p:spPr>
            <p:txBody>
              <a:bodyPr/>
              <a:lstStyle/>
              <a:p>
                <a:pPr marL="0" indent="0">
                  <a:buNone/>
                </a:pPr>
                <a:r>
                  <a:rPr lang="es-CR" dirty="0"/>
                  <a:t>9. Conclusión:</a:t>
                </a:r>
              </a:p>
              <a:p>
                <a:pPr marL="742950" lvl="1" indent="-285750" algn="just">
                  <a:lnSpc>
                    <a:spcPct val="107000"/>
                  </a:lnSpc>
                  <a:buFont typeface="+mj-lt"/>
                  <a:buAutoNum type="alphaLcPeriod"/>
                </a:pPr>
                <a:r>
                  <a:rPr lang="es-CR" sz="1800" b="1" dirty="0">
                    <a:effectLst/>
                    <a:latin typeface="Times New Roman" panose="02020603050405020304" pitchFamily="18" charset="0"/>
                    <a:ea typeface="Calibri" panose="020F0502020204030204" pitchFamily="34" charset="0"/>
                    <a:cs typeface="Times New Roman" panose="02020603050405020304" pitchFamily="18" charset="0"/>
                  </a:rPr>
                  <a:t>Conclusión estadística</a:t>
                </a:r>
                <a:r>
                  <a:rPr lang="es-CR" sz="1800" dirty="0">
                    <a:effectLst/>
                    <a:latin typeface="Times New Roman" panose="02020603050405020304" pitchFamily="18" charset="0"/>
                    <a:ea typeface="Calibri" panose="020F0502020204030204" pitchFamily="34" charset="0"/>
                    <a:cs typeface="Times New Roman" panose="02020603050405020304" pitchFamily="18" charset="0"/>
                  </a:rPr>
                  <a:t>: como el </a:t>
                </a:r>
                <a14:m>
                  <m:oMath xmlns:m="http://schemas.openxmlformats.org/officeDocument/2006/math">
                    <m:sSub>
                      <m:sSub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s-CR" sz="1800" i="1">
                            <a:effectLst/>
                            <a:latin typeface="Cambria Math" panose="02040503050406030204" pitchFamily="18" charset="0"/>
                            <a:ea typeface="Calibri" panose="020F0502020204030204" pitchFamily="34" charset="0"/>
                            <a:cs typeface="Times New Roman" panose="02020603050405020304" pitchFamily="18" charset="0"/>
                          </a:rPr>
                          <m:t>𝑧</m:t>
                        </m:r>
                      </m:e>
                      <m:sub>
                        <m:r>
                          <a:rPr lang="es-CR" sz="1800" i="1">
                            <a:effectLst/>
                            <a:latin typeface="Cambria Math" panose="02040503050406030204" pitchFamily="18" charset="0"/>
                            <a:ea typeface="Calibri" panose="020F0502020204030204" pitchFamily="34" charset="0"/>
                            <a:cs typeface="Times New Roman" panose="02020603050405020304" pitchFamily="18" charset="0"/>
                          </a:rPr>
                          <m:t>𝑐</m:t>
                        </m:r>
                      </m:sub>
                    </m:sSub>
                  </m:oMath>
                </a14:m>
                <a:r>
                  <a:rPr lang="es-CR" sz="1800" dirty="0">
                    <a:effectLst/>
                    <a:latin typeface="Times New Roman" panose="02020603050405020304" pitchFamily="18" charset="0"/>
                    <a:ea typeface="Times New Roman" panose="02020603050405020304" pitchFamily="18" charset="0"/>
                    <a:cs typeface="Times New Roman" panose="02020603050405020304" pitchFamily="18" charset="0"/>
                  </a:rPr>
                  <a:t> (2.33) es superior al </a:t>
                </a:r>
                <a14:m>
                  <m:oMath xmlns:m="http://schemas.openxmlformats.org/officeDocument/2006/math">
                    <m:sSub>
                      <m:sSub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s-CR" sz="1800" i="1">
                            <a:effectLst/>
                            <a:latin typeface="Cambria Math" panose="02040503050406030204" pitchFamily="18" charset="0"/>
                            <a:ea typeface="Calibri" panose="020F0502020204030204" pitchFamily="34" charset="0"/>
                            <a:cs typeface="Times New Roman" panose="02020603050405020304" pitchFamily="18" charset="0"/>
                          </a:rPr>
                          <m:t>𝑧</m:t>
                        </m:r>
                      </m:e>
                      <m:sub>
                        <m:r>
                          <a:rPr lang="es-CR" sz="1800" i="1">
                            <a:effectLst/>
                            <a:latin typeface="Cambria Math" panose="02040503050406030204" pitchFamily="18" charset="0"/>
                            <a:ea typeface="Calibri" panose="020F0502020204030204" pitchFamily="34" charset="0"/>
                            <a:cs typeface="Times New Roman" panose="02020603050405020304" pitchFamily="18" charset="0"/>
                          </a:rPr>
                          <m:t>𝑡</m:t>
                        </m:r>
                      </m:sub>
                    </m:sSub>
                  </m:oMath>
                </a14:m>
                <a:r>
                  <a:rPr lang="es-CR" sz="1800" dirty="0">
                    <a:effectLst/>
                    <a:latin typeface="Times New Roman" panose="02020603050405020304" pitchFamily="18" charset="0"/>
                    <a:ea typeface="Times New Roman" panose="02020603050405020304" pitchFamily="18" charset="0"/>
                    <a:cs typeface="Times New Roman" panose="02020603050405020304" pitchFamily="18" charset="0"/>
                  </a:rPr>
                  <a:t> (1.645), rechazamos </a:t>
                </a:r>
                <a14:m>
                  <m:oMath xmlns:m="http://schemas.openxmlformats.org/officeDocument/2006/math">
                    <m:sSub>
                      <m:sSub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s-CR" sz="1800" i="1">
                            <a:effectLst/>
                            <a:latin typeface="Cambria Math" panose="02040503050406030204" pitchFamily="18" charset="0"/>
                            <a:ea typeface="Calibri" panose="020F0502020204030204" pitchFamily="34" charset="0"/>
                            <a:cs typeface="Times New Roman" panose="02020603050405020304" pitchFamily="18" charset="0"/>
                          </a:rPr>
                          <m:t>𝐻</m:t>
                        </m:r>
                      </m:e>
                      <m:sub>
                        <m:r>
                          <a:rPr lang="es-CR" sz="1800" i="1">
                            <a:effectLst/>
                            <a:latin typeface="Cambria Math" panose="02040503050406030204" pitchFamily="18" charset="0"/>
                            <a:ea typeface="Calibri" panose="020F0502020204030204" pitchFamily="34" charset="0"/>
                            <a:cs typeface="Times New Roman" panose="02020603050405020304" pitchFamily="18" charset="0"/>
                          </a:rPr>
                          <m:t>0</m:t>
                        </m:r>
                      </m:sub>
                    </m:sSub>
                  </m:oMath>
                </a14:m>
                <a:r>
                  <a:rPr lang="es-CR" sz="1800" dirty="0">
                    <a:effectLst/>
                    <a:latin typeface="Times New Roman" panose="02020603050405020304" pitchFamily="18" charset="0"/>
                    <a:ea typeface="Times New Roman" panose="02020603050405020304" pitchFamily="18" charset="0"/>
                    <a:cs typeface="Times New Roman" panose="02020603050405020304" pitchFamily="18" charset="0"/>
                  </a:rPr>
                  <a:t>, y por lo tanto aceptamos </a:t>
                </a:r>
                <a14:m>
                  <m:oMath xmlns:m="http://schemas.openxmlformats.org/officeDocument/2006/math">
                    <m:sSub>
                      <m:sSub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s-CR" sz="1800" i="1">
                            <a:effectLst/>
                            <a:latin typeface="Cambria Math" panose="02040503050406030204" pitchFamily="18" charset="0"/>
                            <a:ea typeface="Calibri" panose="020F0502020204030204" pitchFamily="34" charset="0"/>
                            <a:cs typeface="Times New Roman" panose="02020603050405020304" pitchFamily="18" charset="0"/>
                          </a:rPr>
                          <m:t>𝐻</m:t>
                        </m:r>
                      </m:e>
                      <m:sub>
                        <m:r>
                          <a:rPr lang="es-CR" sz="1800" i="1">
                            <a:effectLst/>
                            <a:latin typeface="Cambria Math" panose="02040503050406030204" pitchFamily="18" charset="0"/>
                            <a:ea typeface="Calibri" panose="020F0502020204030204" pitchFamily="34" charset="0"/>
                            <a:cs typeface="Times New Roman" panose="02020603050405020304" pitchFamily="18" charset="0"/>
                          </a:rPr>
                          <m:t>𝐴</m:t>
                        </m:r>
                      </m:sub>
                    </m:sSub>
                  </m:oMath>
                </a14:m>
                <a:r>
                  <a:rPr lang="es-CR" sz="1800" dirty="0">
                    <a:effectLst/>
                    <a:latin typeface="Times New Roman" panose="02020603050405020304" pitchFamily="18" charset="0"/>
                    <a:ea typeface="Times New Roman" panose="02020603050405020304" pitchFamily="18" charset="0"/>
                    <a:cs typeface="Times New Roman" panose="02020603050405020304" pitchFamily="18" charset="0"/>
                  </a:rPr>
                  <a:t>.De forma análoga, como </a:t>
                </a:r>
                <a14:m>
                  <m:oMath xmlns:m="http://schemas.openxmlformats.org/officeDocument/2006/math">
                    <m:r>
                      <a:rPr lang="es-CR" sz="1800" i="1">
                        <a:effectLst/>
                        <a:latin typeface="Cambria Math" panose="02040503050406030204" pitchFamily="18" charset="0"/>
                        <a:ea typeface="Calibri" panose="020F0502020204030204" pitchFamily="34" charset="0"/>
                        <a:cs typeface="Times New Roman" panose="02020603050405020304" pitchFamily="18" charset="0"/>
                      </a:rPr>
                      <m:t>𝑝</m:t>
                    </m:r>
                    <m:r>
                      <a:rPr lang="es-CR" sz="1800" i="1">
                        <a:effectLst/>
                        <a:latin typeface="Cambria Math" panose="02040503050406030204" pitchFamily="18" charset="0"/>
                        <a:ea typeface="Times New Roman" panose="02020603050405020304" pitchFamily="18" charset="0"/>
                        <a:cs typeface="Times New Roman" panose="02020603050405020304" pitchFamily="18" charset="0"/>
                      </a:rPr>
                      <m:t>−</m:t>
                    </m:r>
                    <m:r>
                      <a:rPr lang="es-CR" sz="1800" i="1">
                        <a:effectLst/>
                        <a:latin typeface="Cambria Math" panose="02040503050406030204" pitchFamily="18" charset="0"/>
                        <a:ea typeface="Times New Roman" panose="02020603050405020304" pitchFamily="18" charset="0"/>
                        <a:cs typeface="Times New Roman" panose="02020603050405020304" pitchFamily="18" charset="0"/>
                      </a:rPr>
                      <m:t>𝑣𝑎𝑙𝑢𝑒</m:t>
                    </m:r>
                    <m:r>
                      <a:rPr lang="es-CR" sz="1800" i="1">
                        <a:effectLst/>
                        <a:latin typeface="Cambria Math" panose="02040503050406030204" pitchFamily="18" charset="0"/>
                        <a:ea typeface="Times New Roman" panose="02020603050405020304" pitchFamily="18" charset="0"/>
                        <a:cs typeface="Times New Roman" panose="02020603050405020304" pitchFamily="18" charset="0"/>
                      </a:rPr>
                      <m:t>&lt;0.05</m:t>
                    </m:r>
                  </m:oMath>
                </a14:m>
                <a:r>
                  <a:rPr lang="es-CR" sz="1800" dirty="0">
                    <a:effectLst/>
                    <a:latin typeface="Times New Roman" panose="02020603050405020304" pitchFamily="18" charset="0"/>
                    <a:ea typeface="Times New Roman" panose="02020603050405020304" pitchFamily="18" charset="0"/>
                    <a:cs typeface="Times New Roman" panose="02020603050405020304" pitchFamily="18" charset="0"/>
                  </a:rPr>
                  <a:t>, rechazamos</a:t>
                </a:r>
                <a:r>
                  <a:rPr lang="es-CR" sz="1800" i="1" dirty="0">
                    <a:effectLst/>
                    <a:latin typeface="Times New Roman" panose="02020603050405020304" pitchFamily="18" charset="0"/>
                    <a:ea typeface="Calibri" panose="020F0502020204030204" pitchFamily="34" charset="0"/>
                    <a:cs typeface="Times New Roman" panose="02020603050405020304" pitchFamily="18" charset="0"/>
                  </a:rPr>
                  <a:t> </a:t>
                </a:r>
                <a14:m>
                  <m:oMath xmlns:m="http://schemas.openxmlformats.org/officeDocument/2006/math">
                    <m:sSub>
                      <m:sSub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s-CR" sz="1800" i="1">
                            <a:effectLst/>
                            <a:latin typeface="Cambria Math" panose="02040503050406030204" pitchFamily="18" charset="0"/>
                            <a:ea typeface="Calibri" panose="020F0502020204030204" pitchFamily="34" charset="0"/>
                            <a:cs typeface="Times New Roman" panose="02020603050405020304" pitchFamily="18" charset="0"/>
                          </a:rPr>
                          <m:t>𝐻</m:t>
                        </m:r>
                      </m:e>
                      <m:sub>
                        <m:r>
                          <a:rPr lang="es-CR" sz="1800" i="1">
                            <a:effectLst/>
                            <a:latin typeface="Cambria Math" panose="02040503050406030204" pitchFamily="18" charset="0"/>
                            <a:ea typeface="Calibri" panose="020F0502020204030204" pitchFamily="34" charset="0"/>
                            <a:cs typeface="Times New Roman" panose="02020603050405020304" pitchFamily="18" charset="0"/>
                          </a:rPr>
                          <m:t>0</m:t>
                        </m:r>
                      </m:sub>
                    </m:sSub>
                  </m:oMath>
                </a14:m>
                <a:r>
                  <a:rPr lang="es-CR" sz="1800" dirty="0">
                    <a:effectLst/>
                    <a:latin typeface="Times New Roman" panose="02020603050405020304" pitchFamily="18" charset="0"/>
                    <a:ea typeface="Times New Roman" panose="02020603050405020304" pitchFamily="18" charset="0"/>
                    <a:cs typeface="Times New Roman" panose="02020603050405020304" pitchFamily="18" charset="0"/>
                  </a:rPr>
                  <a:t>, y aceptamos </a:t>
                </a:r>
                <a14:m>
                  <m:oMath xmlns:m="http://schemas.openxmlformats.org/officeDocument/2006/math">
                    <m:sSub>
                      <m:sSub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s-CR" sz="1800" i="1">
                            <a:effectLst/>
                            <a:latin typeface="Cambria Math" panose="02040503050406030204" pitchFamily="18" charset="0"/>
                            <a:ea typeface="Calibri" panose="020F0502020204030204" pitchFamily="34" charset="0"/>
                            <a:cs typeface="Times New Roman" panose="02020603050405020304" pitchFamily="18" charset="0"/>
                          </a:rPr>
                          <m:t>𝐻</m:t>
                        </m:r>
                      </m:e>
                      <m:sub>
                        <m:r>
                          <a:rPr lang="es-CR" sz="1800" i="1">
                            <a:effectLst/>
                            <a:latin typeface="Cambria Math" panose="02040503050406030204" pitchFamily="18" charset="0"/>
                            <a:ea typeface="Calibri" panose="020F0502020204030204" pitchFamily="34" charset="0"/>
                            <a:cs typeface="Times New Roman" panose="02020603050405020304" pitchFamily="18" charset="0"/>
                          </a:rPr>
                          <m:t>𝐴</m:t>
                        </m:r>
                      </m:sub>
                    </m:sSub>
                  </m:oMath>
                </a14:m>
                <a:r>
                  <a:rPr lang="es-CR" sz="1800" dirty="0">
                    <a:effectLst/>
                    <a:latin typeface="Times New Roman" panose="02020603050405020304" pitchFamily="18" charset="0"/>
                    <a:ea typeface="Times New Roman" panose="02020603050405020304" pitchFamily="18" charset="0"/>
                    <a:cs typeface="Times New Roman" panose="02020603050405020304" pitchFamily="18" charset="0"/>
                  </a:rPr>
                  <a:t>.</a:t>
                </a:r>
              </a:p>
              <a:p>
                <a:pPr marL="457200" lvl="1" indent="0">
                  <a:lnSpc>
                    <a:spcPct val="107000"/>
                  </a:lnSpc>
                  <a:buNone/>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gn="just">
                  <a:lnSpc>
                    <a:spcPct val="107000"/>
                  </a:lnSpc>
                  <a:spcAft>
                    <a:spcPts val="800"/>
                  </a:spcAft>
                  <a:buFont typeface="+mj-lt"/>
                  <a:buAutoNum type="alphaLcPeriod"/>
                </a:pPr>
                <a:r>
                  <a:rPr lang="es-CR" sz="1800" b="1" dirty="0">
                    <a:latin typeface="Times New Roman" panose="02020603050405020304" pitchFamily="18" charset="0"/>
                    <a:cs typeface="Times New Roman" panose="02020603050405020304" pitchFamily="18" charset="0"/>
                  </a:rPr>
                  <a:t>Conclusión del problema</a:t>
                </a:r>
                <a:r>
                  <a:rPr lang="es-CR" sz="1800" dirty="0">
                    <a:effectLst/>
                    <a:latin typeface="Times New Roman" panose="02020603050405020304" pitchFamily="18" charset="0"/>
                    <a:ea typeface="Calibri" panose="020F0502020204030204" pitchFamily="34" charset="0"/>
                    <a:cs typeface="Times New Roman" panose="02020603050405020304" pitchFamily="18" charset="0"/>
                  </a:rPr>
                  <a:t>: de acuerdo a la prueba </a:t>
                </a:r>
                <a:r>
                  <a:rPr lang="es-CR" sz="1800" dirty="0">
                    <a:latin typeface="Times New Roman" panose="02020603050405020304" pitchFamily="18" charset="0"/>
                    <a:cs typeface="Times New Roman" panose="02020603050405020304" pitchFamily="18" charset="0"/>
                  </a:rPr>
                  <a:t>de hipótesis estadística, corroboramos que efectivamente la media de la población es mayor que 70… </a:t>
                </a:r>
                <a:endParaRPr lang="en-US" sz="1800" dirty="0">
                  <a:latin typeface="Times New Roman" panose="02020603050405020304" pitchFamily="18" charset="0"/>
                  <a:cs typeface="Times New Roman" panose="02020603050405020304" pitchFamily="18" charset="0"/>
                </a:endParaRPr>
              </a:p>
              <a:p>
                <a:pPr marL="0" indent="0">
                  <a:buNone/>
                </a:pPr>
                <a:endParaRPr lang="en-US" dirty="0"/>
              </a:p>
            </p:txBody>
          </p:sp>
        </mc:Choice>
        <mc:Fallback xmlns="">
          <p:sp>
            <p:nvSpPr>
              <p:cNvPr id="3" name="Marcador de contenido 2">
                <a:extLst>
                  <a:ext uri="{FF2B5EF4-FFF2-40B4-BE49-F238E27FC236}">
                    <a16:creationId xmlns:a16="http://schemas.microsoft.com/office/drawing/2014/main" id="{B9EF26B2-0AFB-4114-9750-D595A5458CF9}"/>
                  </a:ext>
                </a:extLst>
              </p:cNvPr>
              <p:cNvSpPr>
                <a:spLocks noGrp="1" noRot="1" noChangeAspect="1" noMove="1" noResize="1" noEditPoints="1" noAdjustHandles="1" noChangeArrowheads="1" noChangeShapeType="1" noTextEdit="1"/>
              </p:cNvSpPr>
              <p:nvPr>
                <p:ph sz="quarter" idx="1"/>
              </p:nvPr>
            </p:nvSpPr>
            <p:spPr>
              <a:xfrm>
                <a:off x="179512" y="1143000"/>
                <a:ext cx="8640960" cy="5454352"/>
              </a:xfrm>
              <a:blipFill>
                <a:blip r:embed="rId2"/>
                <a:stretch>
                  <a:fillRect l="-1269" t="-1007" r="-564"/>
                </a:stretch>
              </a:blipFill>
            </p:spPr>
            <p:txBody>
              <a:bodyPr/>
              <a:lstStyle/>
              <a:p>
                <a:r>
                  <a:rPr lang="en-US">
                    <a:noFill/>
                  </a:rPr>
                  <a:t> </a:t>
                </a:r>
              </a:p>
            </p:txBody>
          </p:sp>
        </mc:Fallback>
      </mc:AlternateContent>
      <p:sp>
        <p:nvSpPr>
          <p:cNvPr id="4" name="1 Título">
            <a:extLst>
              <a:ext uri="{FF2B5EF4-FFF2-40B4-BE49-F238E27FC236}">
                <a16:creationId xmlns:a16="http://schemas.microsoft.com/office/drawing/2014/main" id="{9E13C5FF-413C-4095-83A0-E1E53EAC3ADE}"/>
              </a:ext>
            </a:extLst>
          </p:cNvPr>
          <p:cNvSpPr txBox="1">
            <a:spLocks/>
          </p:cNvSpPr>
          <p:nvPr/>
        </p:nvSpPr>
        <p:spPr>
          <a:xfrm>
            <a:off x="179512" y="32420"/>
            <a:ext cx="8784976" cy="732284"/>
          </a:xfrm>
          <a:prstGeom prst="rect">
            <a:avLst/>
          </a:prstGeom>
        </p:spPr>
        <p:txBody>
          <a:bodyPr bIns="91440" anchor="b" anchorCtr="0">
            <a:normAutofit/>
          </a:bodyPr>
          <a:lstStyle>
            <a:lvl1pPr algn="l" rtl="0" eaLnBrk="1" latinLnBrk="0" hangingPunct="1">
              <a:spcBef>
                <a:spcPct val="0"/>
              </a:spcBef>
              <a:buNone/>
              <a:defRPr kumimoji="0" sz="4000" kern="1200">
                <a:solidFill>
                  <a:schemeClr val="tx2"/>
                </a:solidFill>
                <a:latin typeface="+mj-lt"/>
                <a:ea typeface="+mj-ea"/>
                <a:cs typeface="+mj-cs"/>
              </a:defRPr>
            </a:lvl1pPr>
          </a:lstStyle>
          <a:p>
            <a:pPr algn="ctr"/>
            <a:r>
              <a:rPr lang="es-CR" sz="3200" dirty="0"/>
              <a:t>Prueba de hipótesis: ejemplo --- R/ </a:t>
            </a:r>
            <a:r>
              <a:rPr lang="es-CR" sz="3200" dirty="0" err="1"/>
              <a:t>Ej</a:t>
            </a:r>
            <a:r>
              <a:rPr lang="es-CR" sz="3200" dirty="0"/>
              <a:t>: 4 …</a:t>
            </a:r>
          </a:p>
        </p:txBody>
      </p:sp>
      <p:pic>
        <p:nvPicPr>
          <p:cNvPr id="1026" name="Picture 2" descr="5. Conclusiones - Portafolio Claudia España UMG">
            <a:extLst>
              <a:ext uri="{FF2B5EF4-FFF2-40B4-BE49-F238E27FC236}">
                <a16:creationId xmlns:a16="http://schemas.microsoft.com/office/drawing/2014/main" id="{F11A3A61-69C6-4AB0-AEF1-F76B9215CF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528" y="4005064"/>
            <a:ext cx="4876800"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onclusión - TICS Manual">
            <a:extLst>
              <a:ext uri="{FF2B5EF4-FFF2-40B4-BE49-F238E27FC236}">
                <a16:creationId xmlns:a16="http://schemas.microsoft.com/office/drawing/2014/main" id="{23E12DD7-E3BB-40A0-9492-2FBA58D0659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68144" y="3789040"/>
            <a:ext cx="2808312" cy="28083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8207855"/>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611560" y="188640"/>
            <a:ext cx="7772400" cy="792089"/>
          </a:xfrm>
        </p:spPr>
        <p:txBody>
          <a:bodyPr/>
          <a:lstStyle/>
          <a:p>
            <a:pPr algn="ctr"/>
            <a:r>
              <a:rPr lang="es-CR" dirty="0"/>
              <a:t>Conclusión</a:t>
            </a:r>
          </a:p>
        </p:txBody>
      </p:sp>
      <p:sp>
        <p:nvSpPr>
          <p:cNvPr id="3" name="2 Marcador de contenido"/>
          <p:cNvSpPr>
            <a:spLocks noGrp="1"/>
          </p:cNvSpPr>
          <p:nvPr>
            <p:ph sz="quarter" idx="1"/>
          </p:nvPr>
        </p:nvSpPr>
        <p:spPr>
          <a:xfrm>
            <a:off x="179512" y="1052736"/>
            <a:ext cx="6264696" cy="5688632"/>
          </a:xfrm>
        </p:spPr>
        <p:txBody>
          <a:bodyPr>
            <a:normAutofit/>
          </a:bodyPr>
          <a:lstStyle/>
          <a:p>
            <a:pPr algn="just"/>
            <a:r>
              <a:rPr lang="es-CR" sz="2400" dirty="0"/>
              <a:t>El presente capitulo presentó la prueba de hipótesis  como la técnica complementaria para el análisis inferencial.</a:t>
            </a:r>
          </a:p>
          <a:p>
            <a:pPr algn="just"/>
            <a:endParaRPr lang="es-CR" sz="2400" dirty="0"/>
          </a:p>
          <a:p>
            <a:pPr algn="just"/>
            <a:r>
              <a:rPr lang="es-CR" sz="2400" dirty="0"/>
              <a:t>Los dos tipos análisis, estimación como prueba de hipótesis, fueron utilizados en la comparación de medias. </a:t>
            </a:r>
          </a:p>
          <a:p>
            <a:pPr algn="just"/>
            <a:endParaRPr lang="es-CR" sz="2400" dirty="0"/>
          </a:p>
          <a:p>
            <a:pPr algn="just"/>
            <a:r>
              <a:rPr lang="es-CR" sz="2400" dirty="0"/>
              <a:t>Se realizó el supuesto de que los datos provenían de una distribución normal, así como otros para llevar la prueba para una media.</a:t>
            </a:r>
          </a:p>
          <a:p>
            <a:pPr algn="just"/>
            <a:endParaRPr lang="es-CR" sz="2400" dirty="0"/>
          </a:p>
          <a:p>
            <a:pPr algn="just"/>
            <a:r>
              <a:rPr lang="es-CR" sz="2400" dirty="0"/>
              <a:t>Complementario, se debería estudiar otro tipo de PH, así como las diferencias de medias. </a:t>
            </a:r>
          </a:p>
          <a:p>
            <a:pPr marL="0" indent="0" algn="just">
              <a:buNone/>
            </a:pPr>
            <a:endParaRPr lang="es-CR" sz="2400" dirty="0"/>
          </a:p>
        </p:txBody>
      </p:sp>
      <p:pic>
        <p:nvPicPr>
          <p:cNvPr id="28674" name="Picture 2" descr="http://biblioteca.itson.mx/oa/educacion/oa1/ParadigmasInvestigacion/img/conclusion_imagen.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88224" y="980728"/>
            <a:ext cx="2304256" cy="2160240"/>
          </a:xfrm>
          <a:prstGeom prst="rect">
            <a:avLst/>
          </a:prstGeom>
          <a:noFill/>
          <a:extLst>
            <a:ext uri="{909E8E84-426E-40DD-AFC4-6F175D3DCCD1}">
              <a14:hiddenFill xmlns:a14="http://schemas.microsoft.com/office/drawing/2010/main">
                <a:solidFill>
                  <a:srgbClr val="FFFFFF"/>
                </a:solidFill>
              </a14:hiddenFill>
            </a:ext>
          </a:extLst>
        </p:spPr>
      </p:pic>
      <p:pic>
        <p:nvPicPr>
          <p:cNvPr id="28676" name="Picture 4" descr="https://atochamarkets.wikispaces.com/file/view/PicMonkey%20Collage.jpg/490520096/512x249/PicMonkey%20Collag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17298" y="3582144"/>
            <a:ext cx="2046107" cy="23717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324558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CR"/>
          </a:p>
        </p:txBody>
      </p:sp>
      <p:sp>
        <p:nvSpPr>
          <p:cNvPr id="3" name="2 Marcador de contenido"/>
          <p:cNvSpPr>
            <a:spLocks noGrp="1"/>
          </p:cNvSpPr>
          <p:nvPr>
            <p:ph sz="quarter" idx="1"/>
          </p:nvPr>
        </p:nvSpPr>
        <p:spPr/>
        <p:txBody>
          <a:bodyPr/>
          <a:lstStyle/>
          <a:p>
            <a:endParaRPr lang="es-CR"/>
          </a:p>
        </p:txBody>
      </p:sp>
      <p:pic>
        <p:nvPicPr>
          <p:cNvPr id="4" name="Picture 2" descr="http://www.zemos98.org/festivales/zemos987/fotogramas/the%20end%20(short%20version)2.jpg"/>
          <p:cNvPicPr>
            <a:picLocks noChangeAspect="1" noChangeArrowheads="1"/>
          </p:cNvPicPr>
          <p:nvPr/>
        </p:nvPicPr>
        <p:blipFill>
          <a:blip r:embed="rId2" cstate="print"/>
          <a:srcRect/>
          <a:stretch>
            <a:fillRect/>
          </a:stretch>
        </p:blipFill>
        <p:spPr bwMode="auto">
          <a:xfrm>
            <a:off x="-32" y="0"/>
            <a:ext cx="9144000" cy="6858022"/>
          </a:xfrm>
          <a:prstGeom prst="rect">
            <a:avLst/>
          </a:prstGeom>
          <a:noFill/>
        </p:spPr>
      </p:pic>
    </p:spTree>
    <p:extLst>
      <p:ext uri="{BB962C8B-B14F-4D97-AF65-F5344CB8AC3E}">
        <p14:creationId xmlns:p14="http://schemas.microsoft.com/office/powerpoint/2010/main" val="2608282904"/>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sz="quarter" idx="1"/>
          </p:nvPr>
        </p:nvSpPr>
        <p:spPr>
          <a:xfrm>
            <a:off x="588870" y="1427255"/>
            <a:ext cx="7772400" cy="4572000"/>
          </a:xfrm>
        </p:spPr>
        <p:txBody>
          <a:bodyPr/>
          <a:lstStyle/>
          <a:p>
            <a:pPr marL="0" indent="0">
              <a:buNone/>
            </a:pPr>
            <a:r>
              <a:rPr lang="es-CR" dirty="0"/>
              <a:t>		¿Qué se entiende por una hipótesis?</a:t>
            </a:r>
          </a:p>
        </p:txBody>
      </p:sp>
      <p:sp>
        <p:nvSpPr>
          <p:cNvPr id="4" name="1 Título"/>
          <p:cNvSpPr>
            <a:spLocks noGrp="1"/>
          </p:cNvSpPr>
          <p:nvPr>
            <p:ph type="title"/>
          </p:nvPr>
        </p:nvSpPr>
        <p:spPr>
          <a:xfrm>
            <a:off x="282153" y="188640"/>
            <a:ext cx="8553872" cy="792088"/>
          </a:xfrm>
        </p:spPr>
        <p:txBody>
          <a:bodyPr/>
          <a:lstStyle/>
          <a:p>
            <a:pPr algn="ctr"/>
            <a:r>
              <a:rPr lang="es-CR" dirty="0"/>
              <a:t>Significado de una hipótesis</a:t>
            </a:r>
          </a:p>
        </p:txBody>
      </p:sp>
      <p:pic>
        <p:nvPicPr>
          <p:cNvPr id="1026" name="Picture 2" descr="http://www.commercebees.com/wp-content/uploads/2015/06/thinking.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2152" y="2924944"/>
            <a:ext cx="3305175" cy="3295651"/>
          </a:xfrm>
          <a:prstGeom prst="rect">
            <a:avLst/>
          </a:prstGeom>
          <a:noFill/>
          <a:extLst>
            <a:ext uri="{909E8E84-426E-40DD-AFC4-6F175D3DCCD1}">
              <a14:hiddenFill xmlns:a14="http://schemas.microsoft.com/office/drawing/2010/main">
                <a:solidFill>
                  <a:srgbClr val="FFFFFF"/>
                </a:solidFill>
              </a14:hiddenFill>
            </a:ext>
          </a:extLst>
        </p:spPr>
      </p:pic>
      <p:sp>
        <p:nvSpPr>
          <p:cNvPr id="5" name="AutoShape 4" descr="http://images.clipartpanda.com/person-thinking-clipart-thinking.sv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R"/>
          </a:p>
        </p:txBody>
      </p:sp>
      <p:sp>
        <p:nvSpPr>
          <p:cNvPr id="6" name="AutoShape 6" descr="http://images.clipartpanda.com/person-thinking-clipart-thinking.sv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R"/>
          </a:p>
        </p:txBody>
      </p:sp>
      <p:pic>
        <p:nvPicPr>
          <p:cNvPr id="1032" name="Picture 8" descr="http://images.clipartpanda.com/thinking-clipart-KingzdE5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68144" y="2708920"/>
            <a:ext cx="2568703" cy="32602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8089793"/>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sz="quarter" idx="1"/>
          </p:nvPr>
        </p:nvSpPr>
        <p:spPr>
          <a:xfrm>
            <a:off x="179512" y="1268760"/>
            <a:ext cx="6336704" cy="5328592"/>
          </a:xfrm>
        </p:spPr>
        <p:txBody>
          <a:bodyPr>
            <a:normAutofit/>
          </a:bodyPr>
          <a:lstStyle/>
          <a:p>
            <a:pPr algn="just"/>
            <a:r>
              <a:rPr lang="es-CR" sz="2400" dirty="0"/>
              <a:t>Una hipótesis se define como una proposición o suposición acerca de algún evento relacionado con la población de estudio.</a:t>
            </a:r>
          </a:p>
          <a:p>
            <a:pPr algn="just"/>
            <a:endParaRPr lang="es-CR" sz="2400" dirty="0"/>
          </a:p>
          <a:p>
            <a:pPr algn="just"/>
            <a:r>
              <a:rPr lang="es-CR" sz="2400" dirty="0"/>
              <a:t>Ejemplos:</a:t>
            </a:r>
          </a:p>
          <a:p>
            <a:pPr algn="just"/>
            <a:endParaRPr lang="es-CR" sz="2400" dirty="0"/>
          </a:p>
          <a:p>
            <a:pPr marL="0" indent="0" algn="just">
              <a:buNone/>
            </a:pPr>
            <a:r>
              <a:rPr lang="es-CR" sz="2400" dirty="0"/>
              <a:t>-El dueño de una entidad financiera considera que sus clientes tienen salarios superiores a los $ 3000.</a:t>
            </a:r>
          </a:p>
          <a:p>
            <a:pPr marL="0" indent="0" algn="just">
              <a:buNone/>
            </a:pPr>
            <a:r>
              <a:rPr lang="es-CR" sz="2400" dirty="0"/>
              <a:t>-Un medico puede suponer que cierto medicamento será eficaz en 90 % de los casos en que se utilice. </a:t>
            </a:r>
          </a:p>
          <a:p>
            <a:pPr marL="0" indent="0" algn="just">
              <a:buNone/>
            </a:pPr>
            <a:r>
              <a:rPr lang="es-CR" sz="2400" dirty="0"/>
              <a:t>-Un investigador cree que las hombres recurren más a los servicios médicos en comparación con las mujeres.</a:t>
            </a:r>
          </a:p>
        </p:txBody>
      </p:sp>
      <p:sp>
        <p:nvSpPr>
          <p:cNvPr id="4" name="1 Título"/>
          <p:cNvSpPr>
            <a:spLocks noGrp="1"/>
          </p:cNvSpPr>
          <p:nvPr>
            <p:ph type="title"/>
          </p:nvPr>
        </p:nvSpPr>
        <p:spPr>
          <a:xfrm>
            <a:off x="467544" y="44624"/>
            <a:ext cx="8136904" cy="1008112"/>
          </a:xfrm>
        </p:spPr>
        <p:txBody>
          <a:bodyPr/>
          <a:lstStyle/>
          <a:p>
            <a:pPr algn="ctr"/>
            <a:r>
              <a:rPr lang="es-CR" dirty="0"/>
              <a:t>Significado de una hipótesis</a:t>
            </a:r>
          </a:p>
        </p:txBody>
      </p:sp>
      <p:pic>
        <p:nvPicPr>
          <p:cNvPr id="3074" name="Picture 2" descr="http://1.bp.blogspot.com/-IVp7rvJIcmE/UjqZYNd93PI/AAAAAAAAAK4/stuAZkyavbg/s1600/hipotesis+cientific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76256" y="1484784"/>
            <a:ext cx="1872208" cy="2088232"/>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3.bp.blogspot.com/-7ScAmJMp-SE/UjLG-jqekgI/AAAAAAAAAKk/QcJ7ItDjx48/s1600/Hipotesis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12235" y="4149080"/>
            <a:ext cx="2000250" cy="20002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8463229"/>
      </p:ext>
    </p:extLst>
  </p:cSld>
  <p:clrMapOvr>
    <a:masterClrMapping/>
  </p:clrMapOvr>
  <p:transition spd="slow">
    <p:pull/>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683568" y="188640"/>
            <a:ext cx="7772400" cy="868958"/>
          </a:xfrm>
        </p:spPr>
        <p:txBody>
          <a:bodyPr/>
          <a:lstStyle/>
          <a:p>
            <a:pPr algn="ctr"/>
            <a:r>
              <a:rPr lang="es-CR" dirty="0"/>
              <a:t>Índice</a:t>
            </a:r>
          </a:p>
        </p:txBody>
      </p:sp>
      <p:sp>
        <p:nvSpPr>
          <p:cNvPr id="4" name="3 Elipse"/>
          <p:cNvSpPr/>
          <p:nvPr/>
        </p:nvSpPr>
        <p:spPr>
          <a:xfrm>
            <a:off x="467544" y="1268760"/>
            <a:ext cx="1368152" cy="129614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1</a:t>
            </a:r>
          </a:p>
        </p:txBody>
      </p:sp>
      <p:sp>
        <p:nvSpPr>
          <p:cNvPr id="5" name="4 Elipse"/>
          <p:cNvSpPr/>
          <p:nvPr/>
        </p:nvSpPr>
        <p:spPr>
          <a:xfrm>
            <a:off x="467544" y="3284984"/>
            <a:ext cx="1368152" cy="129614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2</a:t>
            </a:r>
          </a:p>
        </p:txBody>
      </p:sp>
      <p:sp>
        <p:nvSpPr>
          <p:cNvPr id="13" name="12 Rectángulo redondeado"/>
          <p:cNvSpPr/>
          <p:nvPr/>
        </p:nvSpPr>
        <p:spPr>
          <a:xfrm>
            <a:off x="2051720" y="1412776"/>
            <a:ext cx="2160240" cy="1008112"/>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s-CR" dirty="0"/>
              <a:t>¿Qué es una hipótesis?</a:t>
            </a:r>
          </a:p>
        </p:txBody>
      </p:sp>
      <p:sp>
        <p:nvSpPr>
          <p:cNvPr id="14" name="13 Rectángulo redondeado"/>
          <p:cNvSpPr/>
          <p:nvPr/>
        </p:nvSpPr>
        <p:spPr>
          <a:xfrm>
            <a:off x="2051720" y="3429000"/>
            <a:ext cx="2160240" cy="1008112"/>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s-CR" dirty="0"/>
              <a:t>Los dos tipos de hipótesis</a:t>
            </a:r>
          </a:p>
        </p:txBody>
      </p:sp>
    </p:spTree>
    <p:extLst>
      <p:ext uri="{BB962C8B-B14F-4D97-AF65-F5344CB8AC3E}">
        <p14:creationId xmlns:p14="http://schemas.microsoft.com/office/powerpoint/2010/main" val="98770394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sz="quarter" idx="1"/>
          </p:nvPr>
        </p:nvSpPr>
        <p:spPr>
          <a:xfrm>
            <a:off x="251520" y="1340768"/>
            <a:ext cx="5976664" cy="5328592"/>
          </a:xfrm>
        </p:spPr>
        <p:txBody>
          <a:bodyPr>
            <a:normAutofit/>
          </a:bodyPr>
          <a:lstStyle/>
          <a:p>
            <a:pPr algn="just"/>
            <a:r>
              <a:rPr lang="es-CR" sz="2400" dirty="0"/>
              <a:t>En general, los investigadores o los tomadores de decisiones se interesan en dos tipos de hipótesis: de investigación y la estadísticas.</a:t>
            </a:r>
          </a:p>
          <a:p>
            <a:pPr algn="just"/>
            <a:endParaRPr lang="es-CR" sz="2400" dirty="0"/>
          </a:p>
          <a:p>
            <a:pPr algn="just"/>
            <a:r>
              <a:rPr lang="es-CR" sz="2400" b="1" dirty="0"/>
              <a:t>Hipótesis de investigación.</a:t>
            </a:r>
            <a:r>
              <a:rPr lang="es-CR" sz="2400" dirty="0"/>
              <a:t> La hipótesis de investigación es la conjetura o suposición que motiva la investigación.</a:t>
            </a:r>
          </a:p>
          <a:p>
            <a:pPr algn="just"/>
            <a:endParaRPr lang="es-CR" sz="2400" dirty="0"/>
          </a:p>
          <a:p>
            <a:pPr algn="just"/>
            <a:r>
              <a:rPr lang="es-CR" sz="2400" b="1" dirty="0"/>
              <a:t>Hipótesis estadística</a:t>
            </a:r>
            <a:r>
              <a:rPr lang="es-CR" sz="2400" dirty="0"/>
              <a:t>. Es el contraste empírico. Se establece de tal forma que  pueden ser evaluadas por medio de la utilización de datos y técnicas estadísticas adecuadas.</a:t>
            </a:r>
          </a:p>
        </p:txBody>
      </p:sp>
      <p:pic>
        <p:nvPicPr>
          <p:cNvPr id="6146" name="Picture 2" descr="http://intranet.tdmu.edu.ua/data/kafedra/internal/socmedic/classes_stud/en/nurse/rn-bsn%20(2%20year%20program)/Nursing%20Research/2/03.%20Problem%20and%20purpose%20statements.%20research%20questions%20and%20hypotheses.files/image004.jpg"/>
          <p:cNvPicPr>
            <a:picLocks noChangeAspect="1" noChangeArrowheads="1"/>
          </p:cNvPicPr>
          <p:nvPr/>
        </p:nvPicPr>
        <p:blipFill rotWithShape="1">
          <a:blip r:embed="rId2">
            <a:extLst>
              <a:ext uri="{28A0092B-C50C-407E-A947-70E740481C1C}">
                <a14:useLocalDpi xmlns:a14="http://schemas.microsoft.com/office/drawing/2010/main" val="0"/>
              </a:ext>
            </a:extLst>
          </a:blip>
          <a:srcRect l="10616" r="9279"/>
          <a:stretch/>
        </p:blipFill>
        <p:spPr bwMode="auto">
          <a:xfrm>
            <a:off x="6876256" y="1628800"/>
            <a:ext cx="1607584" cy="2006830"/>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https://lh3.googleusercontent.com/-JXinmjUM6rs/VR_42T3KyQI/AAAAAAAAAJs/2E4GgMCrQZs/w506-h750/River%2BDelta%2BIndia%2B-%2BSoftware%2BTesting.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47323" y="4077072"/>
            <a:ext cx="1967624" cy="2247799"/>
          </a:xfrm>
          <a:prstGeom prst="rect">
            <a:avLst/>
          </a:prstGeom>
          <a:noFill/>
          <a:extLst>
            <a:ext uri="{909E8E84-426E-40DD-AFC4-6F175D3DCCD1}">
              <a14:hiddenFill xmlns:a14="http://schemas.microsoft.com/office/drawing/2010/main">
                <a:solidFill>
                  <a:srgbClr val="FFFFFF"/>
                </a:solidFill>
              </a14:hiddenFill>
            </a:ext>
          </a:extLst>
        </p:spPr>
      </p:pic>
      <p:sp>
        <p:nvSpPr>
          <p:cNvPr id="8" name="1 Título">
            <a:extLst>
              <a:ext uri="{FF2B5EF4-FFF2-40B4-BE49-F238E27FC236}">
                <a16:creationId xmlns:a16="http://schemas.microsoft.com/office/drawing/2014/main" id="{B5DAE1E0-3598-4FB3-8DB3-63B2304921FC}"/>
              </a:ext>
            </a:extLst>
          </p:cNvPr>
          <p:cNvSpPr txBox="1">
            <a:spLocks/>
          </p:cNvSpPr>
          <p:nvPr/>
        </p:nvSpPr>
        <p:spPr>
          <a:xfrm>
            <a:off x="467544" y="44624"/>
            <a:ext cx="8136904" cy="1008112"/>
          </a:xfrm>
          <a:prstGeom prst="rect">
            <a:avLst/>
          </a:prstGeom>
        </p:spPr>
        <p:txBody>
          <a:bodyPr bIns="91440" anchor="b" anchorCtr="0">
            <a:normAutofit/>
          </a:bodyPr>
          <a:lstStyle>
            <a:lvl1pPr algn="l" rtl="0" eaLnBrk="1" latinLnBrk="0" hangingPunct="1">
              <a:spcBef>
                <a:spcPct val="0"/>
              </a:spcBef>
              <a:buNone/>
              <a:defRPr kumimoji="0" sz="4000" kern="1200">
                <a:solidFill>
                  <a:schemeClr val="tx2"/>
                </a:solidFill>
                <a:latin typeface="+mj-lt"/>
                <a:ea typeface="+mj-ea"/>
                <a:cs typeface="+mj-cs"/>
              </a:defRPr>
            </a:lvl1pPr>
          </a:lstStyle>
          <a:p>
            <a:pPr algn="ctr"/>
            <a:r>
              <a:rPr lang="es-CR" dirty="0"/>
              <a:t>Significado de una hipótesis</a:t>
            </a:r>
          </a:p>
        </p:txBody>
      </p:sp>
    </p:spTree>
    <p:extLst>
      <p:ext uri="{BB962C8B-B14F-4D97-AF65-F5344CB8AC3E}">
        <p14:creationId xmlns:p14="http://schemas.microsoft.com/office/powerpoint/2010/main" val="2598595795"/>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2146459-2279-46B7-A254-D3D885FEB1B5}"/>
              </a:ext>
            </a:extLst>
          </p:cNvPr>
          <p:cNvSpPr>
            <a:spLocks noGrp="1"/>
          </p:cNvSpPr>
          <p:nvPr>
            <p:ph sz="quarter" idx="1"/>
          </p:nvPr>
        </p:nvSpPr>
        <p:spPr>
          <a:xfrm>
            <a:off x="179512" y="1196752"/>
            <a:ext cx="8784976" cy="1117104"/>
          </a:xfrm>
        </p:spPr>
        <p:txBody>
          <a:bodyPr>
            <a:normAutofit/>
          </a:bodyPr>
          <a:lstStyle/>
          <a:p>
            <a:pPr marL="0" indent="0">
              <a:buNone/>
            </a:pPr>
            <a:r>
              <a:rPr lang="es-CR" sz="2400" dirty="0"/>
              <a:t>En la PH, hay de dos tipos: la bilateral y la(s) unilateral(es). Estas igual deben aplicar los  9 pasos para su correcta resolución. </a:t>
            </a:r>
            <a:endParaRPr lang="en-US" sz="2400" dirty="0"/>
          </a:p>
        </p:txBody>
      </p:sp>
      <p:sp>
        <p:nvSpPr>
          <p:cNvPr id="4" name="1 Título">
            <a:extLst>
              <a:ext uri="{FF2B5EF4-FFF2-40B4-BE49-F238E27FC236}">
                <a16:creationId xmlns:a16="http://schemas.microsoft.com/office/drawing/2014/main" id="{F0BE913F-E3F6-4E77-84F8-F4C61917206E}"/>
              </a:ext>
            </a:extLst>
          </p:cNvPr>
          <p:cNvSpPr>
            <a:spLocks noGrp="1"/>
          </p:cNvSpPr>
          <p:nvPr>
            <p:ph type="title"/>
          </p:nvPr>
        </p:nvSpPr>
        <p:spPr>
          <a:xfrm>
            <a:off x="760040" y="130622"/>
            <a:ext cx="7772400" cy="599058"/>
          </a:xfrm>
        </p:spPr>
        <p:txBody>
          <a:bodyPr>
            <a:normAutofit fontScale="90000"/>
          </a:bodyPr>
          <a:lstStyle/>
          <a:p>
            <a:pPr algn="ctr"/>
            <a:r>
              <a:rPr lang="es-CR" dirty="0"/>
              <a:t>Tipos de PH</a:t>
            </a:r>
          </a:p>
        </p:txBody>
      </p:sp>
      <p:sp>
        <p:nvSpPr>
          <p:cNvPr id="5" name="Oval 4">
            <a:extLst>
              <a:ext uri="{FF2B5EF4-FFF2-40B4-BE49-F238E27FC236}">
                <a16:creationId xmlns:a16="http://schemas.microsoft.com/office/drawing/2014/main" id="{46609D8E-6674-4415-9D28-26003D9A9ABB}"/>
              </a:ext>
            </a:extLst>
          </p:cNvPr>
          <p:cNvSpPr/>
          <p:nvPr/>
        </p:nvSpPr>
        <p:spPr>
          <a:xfrm>
            <a:off x="3779912" y="2761448"/>
            <a:ext cx="1584176" cy="1224136"/>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Prueba de Hipótesis</a:t>
            </a:r>
            <a:endParaRPr lang="en-US" dirty="0"/>
          </a:p>
        </p:txBody>
      </p:sp>
      <p:sp>
        <p:nvSpPr>
          <p:cNvPr id="6" name="Rectangle: Rounded Corners 5">
            <a:extLst>
              <a:ext uri="{FF2B5EF4-FFF2-40B4-BE49-F238E27FC236}">
                <a16:creationId xmlns:a16="http://schemas.microsoft.com/office/drawing/2014/main" id="{DCE5F35E-09C5-4476-BDF7-425D60C39ACA}"/>
              </a:ext>
            </a:extLst>
          </p:cNvPr>
          <p:cNvSpPr/>
          <p:nvPr/>
        </p:nvSpPr>
        <p:spPr>
          <a:xfrm>
            <a:off x="107504" y="4869160"/>
            <a:ext cx="2880320" cy="93610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s-CR" dirty="0"/>
              <a:t>Unilateral (I)</a:t>
            </a:r>
            <a:endParaRPr lang="en-US" dirty="0"/>
          </a:p>
        </p:txBody>
      </p:sp>
      <p:sp>
        <p:nvSpPr>
          <p:cNvPr id="7" name="Rectangle: Rounded Corners 6">
            <a:extLst>
              <a:ext uri="{FF2B5EF4-FFF2-40B4-BE49-F238E27FC236}">
                <a16:creationId xmlns:a16="http://schemas.microsoft.com/office/drawing/2014/main" id="{B1AC705F-8218-4FFB-AF99-7FB46EF6A70C}"/>
              </a:ext>
            </a:extLst>
          </p:cNvPr>
          <p:cNvSpPr/>
          <p:nvPr/>
        </p:nvSpPr>
        <p:spPr>
          <a:xfrm>
            <a:off x="6156176" y="4869160"/>
            <a:ext cx="2880320" cy="93610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s-CR" dirty="0"/>
              <a:t>Unilateral (D)</a:t>
            </a:r>
            <a:endParaRPr lang="en-US" dirty="0"/>
          </a:p>
        </p:txBody>
      </p:sp>
      <p:sp>
        <p:nvSpPr>
          <p:cNvPr id="8" name="Rectangle: Rounded Corners 7">
            <a:extLst>
              <a:ext uri="{FF2B5EF4-FFF2-40B4-BE49-F238E27FC236}">
                <a16:creationId xmlns:a16="http://schemas.microsoft.com/office/drawing/2014/main" id="{AA7F6E4C-47DF-495B-A4DB-B37021037FA8}"/>
              </a:ext>
            </a:extLst>
          </p:cNvPr>
          <p:cNvSpPr/>
          <p:nvPr/>
        </p:nvSpPr>
        <p:spPr>
          <a:xfrm>
            <a:off x="3131840" y="4869160"/>
            <a:ext cx="2880320" cy="936104"/>
          </a:xfrm>
          <a:prstGeom prst="roundRect">
            <a:avLst/>
          </a:prstGeom>
          <a:solidFill>
            <a:srgbClr val="0070C0"/>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s-CR" dirty="0"/>
              <a:t>Bilateral</a:t>
            </a:r>
            <a:endParaRPr lang="en-US" dirty="0"/>
          </a:p>
        </p:txBody>
      </p:sp>
    </p:spTree>
    <p:extLst>
      <p:ext uri="{BB962C8B-B14F-4D97-AF65-F5344CB8AC3E}">
        <p14:creationId xmlns:p14="http://schemas.microsoft.com/office/powerpoint/2010/main" val="790606311"/>
      </p:ext>
    </p:extLst>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AA447C2-B111-44F9-B2C6-E6170811DBD1}"/>
                  </a:ext>
                </a:extLst>
              </p:cNvPr>
              <p:cNvSpPr>
                <a:spLocks noGrp="1"/>
              </p:cNvSpPr>
              <p:nvPr>
                <p:ph sz="quarter" idx="1"/>
              </p:nvPr>
            </p:nvSpPr>
            <p:spPr>
              <a:xfrm>
                <a:off x="179512" y="792088"/>
                <a:ext cx="7772400" cy="6065912"/>
              </a:xfrm>
            </p:spPr>
            <p:txBody>
              <a:bodyPr>
                <a:normAutofit fontScale="92500" lnSpcReduction="10000"/>
              </a:bodyPr>
              <a:lstStyle/>
              <a:p>
                <a:pPr marL="514350" lvl="0" indent="-514350">
                  <a:buFont typeface="+mj-lt"/>
                  <a:buAutoNum type="arabicPeriod"/>
                </a:pPr>
                <a:r>
                  <a:rPr lang="es-CR" dirty="0"/>
                  <a:t>Datos.</a:t>
                </a:r>
                <a:endParaRPr lang="en-US" dirty="0"/>
              </a:p>
              <a:p>
                <a:pPr marL="514350" lvl="0" indent="-514350">
                  <a:buFont typeface="+mj-lt"/>
                  <a:buAutoNum type="arabicPeriod"/>
                </a:pPr>
                <a:r>
                  <a:rPr lang="es-CR" dirty="0"/>
                  <a:t>Supuestos.</a:t>
                </a:r>
                <a:endParaRPr lang="en-US" dirty="0"/>
              </a:p>
              <a:p>
                <a:pPr marL="514350" lvl="0" indent="-514350">
                  <a:buFont typeface="+mj-lt"/>
                  <a:buAutoNum type="arabicPeriod"/>
                </a:pPr>
                <a:r>
                  <a:rPr lang="es-CR" dirty="0"/>
                  <a:t>Hipótesis.</a:t>
                </a:r>
                <a:endParaRPr lang="en-US" dirty="0"/>
              </a:p>
              <a:p>
                <a:pPr marL="514350" lvl="0" indent="-514350">
                  <a:buFont typeface="+mj-lt"/>
                  <a:buAutoNum type="arabicPeriod"/>
                </a:pPr>
                <a:r>
                  <a:rPr lang="es-CR" dirty="0"/>
                  <a:t>Estadística de prueba.</a:t>
                </a:r>
                <a:endParaRPr lang="en-US" dirty="0"/>
              </a:p>
              <a:p>
                <a:pPr marL="514350" lvl="0" indent="-514350">
                  <a:buFont typeface="+mj-lt"/>
                  <a:buAutoNum type="arabicPeriod"/>
                </a:pPr>
                <a:r>
                  <a:rPr lang="es-CR" dirty="0"/>
                  <a:t>Distribución de la Estadística de prueba.</a:t>
                </a:r>
                <a:endParaRPr lang="en-US" dirty="0"/>
              </a:p>
              <a:p>
                <a:pPr marL="514350" lvl="0" indent="-514350">
                  <a:buFont typeface="+mj-lt"/>
                  <a:buAutoNum type="arabicPeriod"/>
                </a:pPr>
                <a:r>
                  <a:rPr lang="es-CR" dirty="0"/>
                  <a:t>Regla de decisión.</a:t>
                </a:r>
                <a:endParaRPr lang="en-US" dirty="0"/>
              </a:p>
              <a:p>
                <a:pPr marL="777240" lvl="1" indent="-457200">
                  <a:buFont typeface="+mj-lt"/>
                  <a:buAutoNum type="alphaLcPeriod"/>
                </a:pPr>
                <a:r>
                  <a:rPr lang="es-CR" sz="2200" dirty="0"/>
                  <a:t>Valor calculado vs. valor teórico de la distribución.</a:t>
                </a:r>
                <a:endParaRPr lang="en-US" sz="2200" dirty="0"/>
              </a:p>
              <a:p>
                <a:pPr marL="777240" lvl="1" indent="-457200">
                  <a:buFont typeface="+mj-lt"/>
                  <a:buAutoNum type="alphaLcPeriod"/>
                </a:pPr>
                <a:r>
                  <a:rPr lang="es-CR" sz="2200" dirty="0"/>
                  <a:t>Valor de </a:t>
                </a:r>
                <a14:m>
                  <m:oMath xmlns:m="http://schemas.openxmlformats.org/officeDocument/2006/math">
                    <m:r>
                      <a:rPr lang="es-CR" sz="2200" i="1">
                        <a:latin typeface="Cambria Math" panose="02040503050406030204" pitchFamily="18" charset="0"/>
                      </a:rPr>
                      <m:t>𝑝</m:t>
                    </m:r>
                  </m:oMath>
                </a14:m>
                <a:r>
                  <a:rPr lang="es-CR" sz="2200" dirty="0"/>
                  <a:t> o la significancia (</a:t>
                </a:r>
                <a:r>
                  <a:rPr lang="es-CR" sz="2200" i="1" dirty="0"/>
                  <a:t>p-</a:t>
                </a:r>
                <a:r>
                  <a:rPr lang="es-CR" sz="2200" i="1" dirty="0" err="1"/>
                  <a:t>value</a:t>
                </a:r>
                <a:r>
                  <a:rPr lang="es-CR" sz="2200" dirty="0"/>
                  <a:t>). </a:t>
                </a:r>
                <a:endParaRPr lang="en-US" sz="2200" dirty="0"/>
              </a:p>
              <a:p>
                <a:pPr marL="514350" lvl="0" indent="-514350">
                  <a:buFont typeface="+mj-lt"/>
                  <a:buAutoNum type="arabicPeriod"/>
                </a:pPr>
                <a:r>
                  <a:rPr lang="es-CR" dirty="0"/>
                  <a:t>Cálculo de la estadística de prueba.</a:t>
                </a:r>
                <a:endParaRPr lang="en-US" dirty="0"/>
              </a:p>
              <a:p>
                <a:pPr marL="514350" lvl="0" indent="-514350">
                  <a:buFont typeface="+mj-lt"/>
                  <a:buAutoNum type="arabicPeriod"/>
                </a:pPr>
                <a:r>
                  <a:rPr lang="es-CR" dirty="0"/>
                  <a:t>Decisión estadística.</a:t>
                </a:r>
                <a:endParaRPr lang="en-US" dirty="0"/>
              </a:p>
              <a:p>
                <a:pPr marL="777240" lvl="1" indent="-457200">
                  <a:buFont typeface="+mj-lt"/>
                  <a:buAutoNum type="alphaLcPeriod"/>
                </a:pPr>
                <a:r>
                  <a:rPr lang="es-CR" sz="2200" dirty="0"/>
                  <a:t>Valor calculado vs. valor teórico de la distribución.</a:t>
                </a:r>
                <a:endParaRPr lang="en-US" sz="2200" dirty="0"/>
              </a:p>
              <a:p>
                <a:pPr marL="777240" lvl="1" indent="-457200">
                  <a:buFont typeface="+mj-lt"/>
                  <a:buAutoNum type="alphaLcPeriod"/>
                </a:pPr>
                <a:r>
                  <a:rPr lang="es-CR" sz="2200" dirty="0"/>
                  <a:t>Valor de </a:t>
                </a:r>
                <a14:m>
                  <m:oMath xmlns:m="http://schemas.openxmlformats.org/officeDocument/2006/math">
                    <m:r>
                      <a:rPr lang="es-CR" sz="2200" i="1">
                        <a:latin typeface="Cambria Math" panose="02040503050406030204" pitchFamily="18" charset="0"/>
                      </a:rPr>
                      <m:t>𝑝</m:t>
                    </m:r>
                  </m:oMath>
                </a14:m>
                <a:r>
                  <a:rPr lang="es-CR" sz="2200" dirty="0"/>
                  <a:t> o la significancia (</a:t>
                </a:r>
                <a:r>
                  <a:rPr lang="es-CR" sz="2200" i="1" dirty="0"/>
                  <a:t>p-</a:t>
                </a:r>
                <a:r>
                  <a:rPr lang="es-CR" sz="2200" i="1" dirty="0" err="1"/>
                  <a:t>value</a:t>
                </a:r>
                <a:r>
                  <a:rPr lang="es-CR" sz="2200" dirty="0"/>
                  <a:t>).</a:t>
                </a:r>
                <a:endParaRPr lang="en-US" sz="2200" dirty="0"/>
              </a:p>
              <a:p>
                <a:pPr marL="514350" lvl="0" indent="-514350">
                  <a:buFont typeface="+mj-lt"/>
                  <a:buAutoNum type="arabicPeriod"/>
                </a:pPr>
                <a:r>
                  <a:rPr lang="es-CR" dirty="0"/>
                  <a:t>Conclusión.</a:t>
                </a:r>
                <a:endParaRPr lang="en-US" dirty="0"/>
              </a:p>
              <a:p>
                <a:pPr marL="777240" lvl="1" indent="-457200">
                  <a:buFont typeface="+mj-lt"/>
                  <a:buAutoNum type="alphaLcPeriod"/>
                </a:pPr>
                <a:r>
                  <a:rPr lang="es-CR" sz="2200" dirty="0"/>
                  <a:t>Conclusión estadística.</a:t>
                </a:r>
                <a:endParaRPr lang="en-US" sz="2200" dirty="0"/>
              </a:p>
              <a:p>
                <a:pPr marL="777240" lvl="1" indent="-457200">
                  <a:buFont typeface="+mj-lt"/>
                  <a:buAutoNum type="alphaLcPeriod"/>
                </a:pPr>
                <a:r>
                  <a:rPr lang="es-CR" sz="2200" dirty="0"/>
                  <a:t>Conclusión del problema .</a:t>
                </a:r>
                <a:endParaRPr lang="en-US" sz="2200" dirty="0"/>
              </a:p>
              <a:p>
                <a:endParaRPr lang="en-US" dirty="0"/>
              </a:p>
            </p:txBody>
          </p:sp>
        </mc:Choice>
        <mc:Fallback xmlns="">
          <p:sp>
            <p:nvSpPr>
              <p:cNvPr id="3" name="Content Placeholder 2">
                <a:extLst>
                  <a:ext uri="{FF2B5EF4-FFF2-40B4-BE49-F238E27FC236}">
                    <a16:creationId xmlns:a16="http://schemas.microsoft.com/office/drawing/2014/main" id="{1AA447C2-B111-44F9-B2C6-E6170811DBD1}"/>
                  </a:ext>
                </a:extLst>
              </p:cNvPr>
              <p:cNvSpPr>
                <a:spLocks noGrp="1" noRot="1" noChangeAspect="1" noMove="1" noResize="1" noEditPoints="1" noAdjustHandles="1" noChangeArrowheads="1" noChangeShapeType="1" noTextEdit="1"/>
              </p:cNvSpPr>
              <p:nvPr>
                <p:ph sz="quarter" idx="1"/>
              </p:nvPr>
            </p:nvSpPr>
            <p:spPr>
              <a:xfrm>
                <a:off x="179512" y="792088"/>
                <a:ext cx="7772400" cy="6065912"/>
              </a:xfrm>
              <a:blipFill>
                <a:blip r:embed="rId2"/>
                <a:stretch>
                  <a:fillRect l="-706" t="-1307"/>
                </a:stretch>
              </a:blipFill>
            </p:spPr>
            <p:txBody>
              <a:bodyPr/>
              <a:lstStyle/>
              <a:p>
                <a:r>
                  <a:rPr lang="en-US">
                    <a:noFill/>
                  </a:rPr>
                  <a:t> </a:t>
                </a:r>
              </a:p>
            </p:txBody>
          </p:sp>
        </mc:Fallback>
      </mc:AlternateContent>
      <p:sp>
        <p:nvSpPr>
          <p:cNvPr id="4" name="Title 1">
            <a:extLst>
              <a:ext uri="{FF2B5EF4-FFF2-40B4-BE49-F238E27FC236}">
                <a16:creationId xmlns:a16="http://schemas.microsoft.com/office/drawing/2014/main" id="{86F562E9-8494-45F8-94DE-63FF94186500}"/>
              </a:ext>
            </a:extLst>
          </p:cNvPr>
          <p:cNvSpPr>
            <a:spLocks noGrp="1"/>
          </p:cNvSpPr>
          <p:nvPr>
            <p:ph type="title"/>
          </p:nvPr>
        </p:nvSpPr>
        <p:spPr>
          <a:xfrm>
            <a:off x="107504" y="44624"/>
            <a:ext cx="9036496" cy="792088"/>
          </a:xfrm>
        </p:spPr>
        <p:txBody>
          <a:bodyPr>
            <a:normAutofit/>
          </a:bodyPr>
          <a:lstStyle/>
          <a:p>
            <a:pPr algn="ctr"/>
            <a:r>
              <a:rPr lang="es-CR" dirty="0"/>
              <a:t>Problema de estudio</a:t>
            </a:r>
            <a:endParaRPr lang="en-US" dirty="0"/>
          </a:p>
        </p:txBody>
      </p:sp>
      <p:pic>
        <p:nvPicPr>
          <p:cNvPr id="3074" name="Picture 2" descr="Resultado de imagen para etapas icon">
            <a:extLst>
              <a:ext uri="{FF2B5EF4-FFF2-40B4-BE49-F238E27FC236}">
                <a16:creationId xmlns:a16="http://schemas.microsoft.com/office/drawing/2014/main" id="{A3354C6A-DE6E-4D4D-BFF8-42135D64762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16216" y="908720"/>
            <a:ext cx="2344530" cy="234888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Resultado de imagen para etapas icon">
            <a:extLst>
              <a:ext uri="{FF2B5EF4-FFF2-40B4-BE49-F238E27FC236}">
                <a16:creationId xmlns:a16="http://schemas.microsoft.com/office/drawing/2014/main" id="{588126F7-2151-4601-8284-AE4F5C85A72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13258" y="4081487"/>
            <a:ext cx="2343150" cy="1952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2424992"/>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0ECDDE-72CC-48A5-BA1C-F544134C229C}"/>
              </a:ext>
            </a:extLst>
          </p:cNvPr>
          <p:cNvSpPr>
            <a:spLocks noGrp="1"/>
          </p:cNvSpPr>
          <p:nvPr>
            <p:ph type="title"/>
          </p:nvPr>
        </p:nvSpPr>
        <p:spPr>
          <a:xfrm>
            <a:off x="107504" y="116632"/>
            <a:ext cx="9036496" cy="792088"/>
          </a:xfrm>
        </p:spPr>
        <p:txBody>
          <a:bodyPr>
            <a:normAutofit/>
          </a:bodyPr>
          <a:lstStyle/>
          <a:p>
            <a:pPr algn="ctr"/>
            <a:r>
              <a:rPr lang="es-CR" dirty="0"/>
              <a:t>Problema de estudio</a:t>
            </a:r>
            <a:endParaRPr lang="en-US" dirty="0"/>
          </a:p>
        </p:txBody>
      </p:sp>
      <p:sp>
        <p:nvSpPr>
          <p:cNvPr id="3" name="Content Placeholder 2">
            <a:extLst>
              <a:ext uri="{FF2B5EF4-FFF2-40B4-BE49-F238E27FC236}">
                <a16:creationId xmlns:a16="http://schemas.microsoft.com/office/drawing/2014/main" id="{3F57C244-FEED-4CD4-9AD2-C3FD36F3BA6F}"/>
              </a:ext>
            </a:extLst>
          </p:cNvPr>
          <p:cNvSpPr>
            <a:spLocks noGrp="1"/>
          </p:cNvSpPr>
          <p:nvPr>
            <p:ph sz="quarter" idx="1"/>
          </p:nvPr>
        </p:nvSpPr>
        <p:spPr>
          <a:xfrm>
            <a:off x="35496" y="1052736"/>
            <a:ext cx="7200800" cy="5688632"/>
          </a:xfrm>
        </p:spPr>
        <p:txBody>
          <a:bodyPr>
            <a:normAutofit lnSpcReduction="10000"/>
          </a:bodyPr>
          <a:lstStyle/>
          <a:p>
            <a:pPr algn="just"/>
            <a:r>
              <a:rPr lang="es-CR" sz="2400" dirty="0"/>
              <a:t>Usted es dueño de un Banco, y desea reestructurar los interés  referentes a los usuarios que encuentran en mora crediticia referente al pago mensual de algún préstamo . </a:t>
            </a:r>
          </a:p>
          <a:p>
            <a:pPr marL="0" indent="0" algn="just">
              <a:buNone/>
            </a:pPr>
            <a:endParaRPr lang="es-CR" sz="2400" dirty="0"/>
          </a:p>
          <a:p>
            <a:pPr algn="just"/>
            <a:r>
              <a:rPr lang="es-CR" sz="2400" dirty="0"/>
              <a:t>Usted y un grupo de asesores maneja tres tipos de suposiciones:</a:t>
            </a:r>
          </a:p>
          <a:p>
            <a:pPr algn="just"/>
            <a:endParaRPr lang="en-US" sz="2400" dirty="0"/>
          </a:p>
          <a:p>
            <a:pPr marL="514350" lvl="0" indent="-514350" algn="just">
              <a:buFont typeface="+mj-lt"/>
              <a:buAutoNum type="alphaLcParenR"/>
            </a:pPr>
            <a:r>
              <a:rPr lang="es-CR" sz="2400" dirty="0"/>
              <a:t>Los clientes </a:t>
            </a:r>
            <a:r>
              <a:rPr lang="es-CR" sz="2400" b="1" u="sng" dirty="0"/>
              <a:t>no</a:t>
            </a:r>
            <a:r>
              <a:rPr lang="es-CR" sz="2400" dirty="0"/>
              <a:t> suelen pagar la deuda en 15 días vencido el plazo de cobro.</a:t>
            </a:r>
          </a:p>
          <a:p>
            <a:pPr marL="514350" lvl="0" indent="-514350" algn="just">
              <a:buFont typeface="+mj-lt"/>
              <a:buAutoNum type="alphaLcParenR"/>
            </a:pPr>
            <a:endParaRPr lang="en-US" sz="2400" dirty="0"/>
          </a:p>
          <a:p>
            <a:pPr marL="514350" lvl="0" indent="-514350" algn="just">
              <a:buFont typeface="+mj-lt"/>
              <a:buAutoNum type="alphaLcParenR"/>
            </a:pPr>
            <a:r>
              <a:rPr lang="es-CR" sz="2400" dirty="0"/>
              <a:t>Los clientes pagan la deuda después de 15 días vencido el plazo de cobro.</a:t>
            </a:r>
          </a:p>
          <a:p>
            <a:pPr marL="514350" lvl="0" indent="-514350" algn="just">
              <a:buFont typeface="+mj-lt"/>
              <a:buAutoNum type="alphaLcParenR"/>
            </a:pPr>
            <a:endParaRPr lang="en-US" sz="2400" dirty="0"/>
          </a:p>
          <a:p>
            <a:pPr marL="514350" lvl="0" indent="-514350" algn="just">
              <a:buFont typeface="+mj-lt"/>
              <a:buAutoNum type="alphaLcParenR"/>
            </a:pPr>
            <a:r>
              <a:rPr lang="es-CR" sz="2400" dirty="0"/>
              <a:t>Los clientes pagan la deuda antes de 15 días vencido el plazo de cobro.</a:t>
            </a:r>
            <a:endParaRPr lang="en-US" sz="2400" dirty="0"/>
          </a:p>
          <a:p>
            <a:endParaRPr lang="en-US" dirty="0"/>
          </a:p>
        </p:txBody>
      </p:sp>
      <p:pic>
        <p:nvPicPr>
          <p:cNvPr id="1026" name="Picture 2" descr="ADR Ratio: 10 banks overshoot BB lending instructions | Dhaka Tribune">
            <a:extLst>
              <a:ext uri="{FF2B5EF4-FFF2-40B4-BE49-F238E27FC236}">
                <a16:creationId xmlns:a16="http://schemas.microsoft.com/office/drawing/2014/main" id="{110DC3D9-341B-4216-AF9D-BDC781BCD72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10333" y="1406468"/>
            <a:ext cx="1631169" cy="122870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conExperience » G-Collection » Bank Building Icon">
            <a:extLst>
              <a:ext uri="{FF2B5EF4-FFF2-40B4-BE49-F238E27FC236}">
                <a16:creationId xmlns:a16="http://schemas.microsoft.com/office/drawing/2014/main" id="{BB9BB30F-0088-4A85-BB50-F1833A12D7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50289" y="3960319"/>
            <a:ext cx="1491213" cy="14912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4732611"/>
      </p:ext>
    </p:extLst>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683568" y="188640"/>
            <a:ext cx="7772400" cy="868958"/>
          </a:xfrm>
        </p:spPr>
        <p:txBody>
          <a:bodyPr/>
          <a:lstStyle/>
          <a:p>
            <a:pPr algn="ctr"/>
            <a:r>
              <a:rPr lang="es-CR" dirty="0"/>
              <a:t>Índice</a:t>
            </a:r>
          </a:p>
        </p:txBody>
      </p:sp>
      <p:sp>
        <p:nvSpPr>
          <p:cNvPr id="4" name="3 Elipse"/>
          <p:cNvSpPr/>
          <p:nvPr/>
        </p:nvSpPr>
        <p:spPr>
          <a:xfrm>
            <a:off x="467544" y="1268760"/>
            <a:ext cx="1368152" cy="129614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1</a:t>
            </a:r>
          </a:p>
        </p:txBody>
      </p:sp>
      <p:sp>
        <p:nvSpPr>
          <p:cNvPr id="5" name="4 Elipse"/>
          <p:cNvSpPr/>
          <p:nvPr/>
        </p:nvSpPr>
        <p:spPr>
          <a:xfrm>
            <a:off x="467544" y="3284984"/>
            <a:ext cx="1368152" cy="129614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2</a:t>
            </a:r>
          </a:p>
        </p:txBody>
      </p:sp>
      <p:sp>
        <p:nvSpPr>
          <p:cNvPr id="6" name="5 Elipse"/>
          <p:cNvSpPr/>
          <p:nvPr/>
        </p:nvSpPr>
        <p:spPr>
          <a:xfrm>
            <a:off x="467544" y="5229200"/>
            <a:ext cx="1368152" cy="129614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3</a:t>
            </a:r>
          </a:p>
        </p:txBody>
      </p:sp>
      <p:sp>
        <p:nvSpPr>
          <p:cNvPr id="13" name="12 Rectángulo redondeado"/>
          <p:cNvSpPr/>
          <p:nvPr/>
        </p:nvSpPr>
        <p:spPr>
          <a:xfrm>
            <a:off x="2051720" y="1412776"/>
            <a:ext cx="2160240" cy="1008112"/>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s-CR" dirty="0"/>
              <a:t>¿Qué es una hipótesis?</a:t>
            </a:r>
          </a:p>
        </p:txBody>
      </p:sp>
      <p:sp>
        <p:nvSpPr>
          <p:cNvPr id="14" name="13 Rectángulo redondeado"/>
          <p:cNvSpPr/>
          <p:nvPr/>
        </p:nvSpPr>
        <p:spPr>
          <a:xfrm>
            <a:off x="2051720" y="3429000"/>
            <a:ext cx="2160240" cy="1008112"/>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s-CR" dirty="0"/>
              <a:t>Los dos tipos de hipótesis</a:t>
            </a:r>
          </a:p>
        </p:txBody>
      </p:sp>
      <p:sp>
        <p:nvSpPr>
          <p:cNvPr id="16" name="15 Rectángulo redondeado"/>
          <p:cNvSpPr/>
          <p:nvPr/>
        </p:nvSpPr>
        <p:spPr>
          <a:xfrm>
            <a:off x="2051720" y="5373216"/>
            <a:ext cx="2160240" cy="1008112"/>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s-CR" dirty="0"/>
              <a:t>Hipótesis bilateral</a:t>
            </a:r>
          </a:p>
        </p:txBody>
      </p:sp>
    </p:spTree>
    <p:extLst>
      <p:ext uri="{BB962C8B-B14F-4D97-AF65-F5344CB8AC3E}">
        <p14:creationId xmlns:p14="http://schemas.microsoft.com/office/powerpoint/2010/main" val="37914055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F4295-7DBB-4F77-A604-D1C0281C9E02}"/>
              </a:ext>
            </a:extLst>
          </p:cNvPr>
          <p:cNvSpPr>
            <a:spLocks noGrp="1"/>
          </p:cNvSpPr>
          <p:nvPr>
            <p:ph type="title"/>
          </p:nvPr>
        </p:nvSpPr>
        <p:spPr>
          <a:xfrm>
            <a:off x="107504" y="1268760"/>
            <a:ext cx="8928992" cy="3312367"/>
          </a:xfrm>
        </p:spPr>
        <p:txBody>
          <a:bodyPr>
            <a:normAutofit/>
          </a:bodyPr>
          <a:lstStyle/>
          <a:p>
            <a:pPr algn="ctr"/>
            <a:r>
              <a:rPr lang="es-CR" dirty="0">
                <a:solidFill>
                  <a:schemeClr val="tx1"/>
                </a:solidFill>
              </a:rPr>
              <a:t>Hipótesis bilateral </a:t>
            </a:r>
            <a:br>
              <a:rPr lang="es-CR" dirty="0">
                <a:solidFill>
                  <a:schemeClr val="tx1"/>
                </a:solidFill>
              </a:rPr>
            </a:br>
            <a:br>
              <a:rPr lang="es-CR" dirty="0">
                <a:solidFill>
                  <a:schemeClr val="tx1"/>
                </a:solidFill>
              </a:rPr>
            </a:br>
            <a:r>
              <a:rPr lang="es-CR" dirty="0">
                <a:solidFill>
                  <a:schemeClr val="tx1"/>
                </a:solidFill>
              </a:rPr>
              <a:t>a) Los clientes no suelen pagar la deuda en 15 días vencido el plazo de cobro.</a:t>
            </a:r>
            <a:br>
              <a:rPr lang="es-CR" dirty="0">
                <a:solidFill>
                  <a:schemeClr val="tx1"/>
                </a:solidFill>
              </a:rPr>
            </a:br>
            <a:endParaRPr lang="en-US" dirty="0">
              <a:solidFill>
                <a:schemeClr val="tx1"/>
              </a:solidFill>
            </a:endParaRPr>
          </a:p>
        </p:txBody>
      </p:sp>
    </p:spTree>
    <p:extLst>
      <p:ext uri="{BB962C8B-B14F-4D97-AF65-F5344CB8AC3E}">
        <p14:creationId xmlns:p14="http://schemas.microsoft.com/office/powerpoint/2010/main" val="3267784202"/>
      </p:ext>
    </p:extLst>
  </p:cSld>
  <p:clrMapOvr>
    <a:masterClrMapping/>
  </p:clrMapOvr>
  <p:transition spd="slow">
    <p:wip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4843F86-59C3-45F6-8764-4E0C9AF709B2}"/>
              </a:ext>
            </a:extLst>
          </p:cNvPr>
          <p:cNvSpPr>
            <a:spLocks noGrp="1"/>
          </p:cNvSpPr>
          <p:nvPr>
            <p:ph sz="quarter" idx="1"/>
          </p:nvPr>
        </p:nvSpPr>
        <p:spPr/>
        <p:txBody>
          <a:bodyPr/>
          <a:lstStyle/>
          <a:p>
            <a:endParaRPr lang="en-US"/>
          </a:p>
        </p:txBody>
      </p:sp>
      <p:sp>
        <p:nvSpPr>
          <p:cNvPr id="4" name="Title 1">
            <a:extLst>
              <a:ext uri="{FF2B5EF4-FFF2-40B4-BE49-F238E27FC236}">
                <a16:creationId xmlns:a16="http://schemas.microsoft.com/office/drawing/2014/main" id="{1622DDD7-DEAE-438F-82EF-51E35CF94EB8}"/>
              </a:ext>
            </a:extLst>
          </p:cNvPr>
          <p:cNvSpPr>
            <a:spLocks noGrp="1"/>
          </p:cNvSpPr>
          <p:nvPr>
            <p:ph type="title"/>
          </p:nvPr>
        </p:nvSpPr>
        <p:spPr>
          <a:xfrm>
            <a:off x="107504" y="44624"/>
            <a:ext cx="9036496" cy="792088"/>
          </a:xfrm>
        </p:spPr>
        <p:txBody>
          <a:bodyPr>
            <a:normAutofit/>
          </a:bodyPr>
          <a:lstStyle/>
          <a:p>
            <a:pPr algn="ctr"/>
            <a:r>
              <a:rPr lang="es-CR" dirty="0"/>
              <a:t>Prueba de Hipótesis: bilateral</a:t>
            </a:r>
            <a:endParaRPr lang="en-US" dirty="0"/>
          </a:p>
        </p:txBody>
      </p:sp>
      <p:pic>
        <p:nvPicPr>
          <p:cNvPr id="6" name="Picture 2" descr="Imagen relacionada">
            <a:extLst>
              <a:ext uri="{FF2B5EF4-FFF2-40B4-BE49-F238E27FC236}">
                <a16:creationId xmlns:a16="http://schemas.microsoft.com/office/drawing/2014/main" id="{122663CF-ABD0-4773-B04C-9BF5936347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980728"/>
            <a:ext cx="9144000" cy="5904656"/>
          </a:xfrm>
          <a:prstGeom prst="rect">
            <a:avLst/>
          </a:prstGeom>
          <a:noFill/>
          <a:extLst>
            <a:ext uri="{909E8E84-426E-40DD-AFC4-6F175D3DCCD1}">
              <a14:hiddenFill xmlns:a14="http://schemas.microsoft.com/office/drawing/2010/main">
                <a:solidFill>
                  <a:srgbClr val="FFFFFF"/>
                </a:solidFill>
              </a14:hiddenFill>
            </a:ext>
          </a:extLst>
        </p:spPr>
      </p:pic>
      <p:sp>
        <p:nvSpPr>
          <p:cNvPr id="2" name="Elipse 1">
            <a:extLst>
              <a:ext uri="{FF2B5EF4-FFF2-40B4-BE49-F238E27FC236}">
                <a16:creationId xmlns:a16="http://schemas.microsoft.com/office/drawing/2014/main" id="{C7A58EB9-3568-4EA2-8292-E718DB0BB573}"/>
              </a:ext>
            </a:extLst>
          </p:cNvPr>
          <p:cNvSpPr/>
          <p:nvPr/>
        </p:nvSpPr>
        <p:spPr>
          <a:xfrm>
            <a:off x="1043608" y="3284984"/>
            <a:ext cx="864096" cy="1368152"/>
          </a:xfrm>
          <a:prstGeom prst="ellipse">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 name="Elipse 6">
            <a:extLst>
              <a:ext uri="{FF2B5EF4-FFF2-40B4-BE49-F238E27FC236}">
                <a16:creationId xmlns:a16="http://schemas.microsoft.com/office/drawing/2014/main" id="{23AB99D0-5610-4B8B-8739-6BC35AA1DB99}"/>
              </a:ext>
            </a:extLst>
          </p:cNvPr>
          <p:cNvSpPr/>
          <p:nvPr/>
        </p:nvSpPr>
        <p:spPr>
          <a:xfrm>
            <a:off x="7236296" y="3284984"/>
            <a:ext cx="864096" cy="1368152"/>
          </a:xfrm>
          <a:prstGeom prst="ellipse">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1711928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7"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AA447C2-B111-44F9-B2C6-E6170811DBD1}"/>
                  </a:ext>
                </a:extLst>
              </p:cNvPr>
              <p:cNvSpPr>
                <a:spLocks noGrp="1"/>
              </p:cNvSpPr>
              <p:nvPr>
                <p:ph sz="quarter" idx="1"/>
              </p:nvPr>
            </p:nvSpPr>
            <p:spPr>
              <a:xfrm>
                <a:off x="179512" y="792088"/>
                <a:ext cx="7772400" cy="6065912"/>
              </a:xfrm>
            </p:spPr>
            <p:txBody>
              <a:bodyPr>
                <a:normAutofit fontScale="92500" lnSpcReduction="10000"/>
              </a:bodyPr>
              <a:lstStyle/>
              <a:p>
                <a:pPr marL="514350" lvl="0" indent="-514350">
                  <a:buFont typeface="+mj-lt"/>
                  <a:buAutoNum type="arabicPeriod"/>
                </a:pPr>
                <a:r>
                  <a:rPr lang="es-CR" dirty="0"/>
                  <a:t>Datos.</a:t>
                </a:r>
                <a:endParaRPr lang="en-US" dirty="0"/>
              </a:p>
              <a:p>
                <a:pPr marL="514350" lvl="0" indent="-514350">
                  <a:buFont typeface="+mj-lt"/>
                  <a:buAutoNum type="arabicPeriod"/>
                </a:pPr>
                <a:r>
                  <a:rPr lang="es-CR" dirty="0"/>
                  <a:t>Supuestos.</a:t>
                </a:r>
                <a:endParaRPr lang="en-US" dirty="0"/>
              </a:p>
              <a:p>
                <a:pPr marL="514350" lvl="0" indent="-514350">
                  <a:buFont typeface="+mj-lt"/>
                  <a:buAutoNum type="arabicPeriod"/>
                </a:pPr>
                <a:r>
                  <a:rPr lang="es-CR" dirty="0"/>
                  <a:t>Hipótesis.</a:t>
                </a:r>
                <a:endParaRPr lang="en-US" dirty="0"/>
              </a:p>
              <a:p>
                <a:pPr marL="514350" lvl="0" indent="-514350">
                  <a:buFont typeface="+mj-lt"/>
                  <a:buAutoNum type="arabicPeriod"/>
                </a:pPr>
                <a:r>
                  <a:rPr lang="es-CR" dirty="0"/>
                  <a:t>Estadística de prueba.</a:t>
                </a:r>
                <a:endParaRPr lang="en-US" dirty="0"/>
              </a:p>
              <a:p>
                <a:pPr marL="514350" lvl="0" indent="-514350">
                  <a:buFont typeface="+mj-lt"/>
                  <a:buAutoNum type="arabicPeriod"/>
                </a:pPr>
                <a:r>
                  <a:rPr lang="es-CR" dirty="0"/>
                  <a:t>Distribución de la Estadística de prueba.</a:t>
                </a:r>
                <a:endParaRPr lang="en-US" dirty="0"/>
              </a:p>
              <a:p>
                <a:pPr marL="514350" lvl="0" indent="-514350">
                  <a:buFont typeface="+mj-lt"/>
                  <a:buAutoNum type="arabicPeriod"/>
                </a:pPr>
                <a:r>
                  <a:rPr lang="es-CR" dirty="0"/>
                  <a:t>Regla de decisión.</a:t>
                </a:r>
                <a:endParaRPr lang="en-US" dirty="0"/>
              </a:p>
              <a:p>
                <a:pPr marL="777240" lvl="1" indent="-457200">
                  <a:buFont typeface="+mj-lt"/>
                  <a:buAutoNum type="alphaLcPeriod"/>
                </a:pPr>
                <a:r>
                  <a:rPr lang="es-CR" sz="2200" dirty="0"/>
                  <a:t>Valor calculado vs. valor teórico de la distribución.</a:t>
                </a:r>
                <a:endParaRPr lang="en-US" sz="2200" dirty="0"/>
              </a:p>
              <a:p>
                <a:pPr marL="777240" lvl="1" indent="-457200">
                  <a:buFont typeface="+mj-lt"/>
                  <a:buAutoNum type="alphaLcPeriod"/>
                </a:pPr>
                <a:r>
                  <a:rPr lang="es-CR" sz="2200" dirty="0"/>
                  <a:t>Valor de </a:t>
                </a:r>
                <a14:m>
                  <m:oMath xmlns:m="http://schemas.openxmlformats.org/officeDocument/2006/math">
                    <m:r>
                      <a:rPr lang="es-CR" sz="2200" i="1">
                        <a:latin typeface="Cambria Math" panose="02040503050406030204" pitchFamily="18" charset="0"/>
                      </a:rPr>
                      <m:t>𝑝</m:t>
                    </m:r>
                  </m:oMath>
                </a14:m>
                <a:r>
                  <a:rPr lang="es-CR" sz="2200" dirty="0"/>
                  <a:t> o la significancia (</a:t>
                </a:r>
                <a:r>
                  <a:rPr lang="es-CR" sz="2200" i="1" dirty="0"/>
                  <a:t>p-</a:t>
                </a:r>
                <a:r>
                  <a:rPr lang="es-CR" sz="2200" i="1" dirty="0" err="1"/>
                  <a:t>value</a:t>
                </a:r>
                <a:r>
                  <a:rPr lang="es-CR" sz="2200" dirty="0"/>
                  <a:t>). </a:t>
                </a:r>
                <a:endParaRPr lang="en-US" sz="2200" dirty="0"/>
              </a:p>
              <a:p>
                <a:pPr marL="514350" lvl="0" indent="-514350">
                  <a:buFont typeface="+mj-lt"/>
                  <a:buAutoNum type="arabicPeriod"/>
                </a:pPr>
                <a:r>
                  <a:rPr lang="es-CR" dirty="0"/>
                  <a:t>Cálculo de la estadística de prueba.</a:t>
                </a:r>
                <a:endParaRPr lang="en-US" dirty="0"/>
              </a:p>
              <a:p>
                <a:pPr marL="514350" lvl="0" indent="-514350">
                  <a:buFont typeface="+mj-lt"/>
                  <a:buAutoNum type="arabicPeriod"/>
                </a:pPr>
                <a:r>
                  <a:rPr lang="es-CR" dirty="0"/>
                  <a:t>Decisión estadística.</a:t>
                </a:r>
                <a:endParaRPr lang="en-US" dirty="0"/>
              </a:p>
              <a:p>
                <a:pPr marL="777240" lvl="1" indent="-457200">
                  <a:buFont typeface="+mj-lt"/>
                  <a:buAutoNum type="alphaLcPeriod"/>
                </a:pPr>
                <a:r>
                  <a:rPr lang="es-CR" sz="2200" dirty="0"/>
                  <a:t>Valor calculado vs. valor teórico de la distribución.</a:t>
                </a:r>
                <a:endParaRPr lang="en-US" sz="2200" dirty="0"/>
              </a:p>
              <a:p>
                <a:pPr marL="777240" lvl="1" indent="-457200">
                  <a:buFont typeface="+mj-lt"/>
                  <a:buAutoNum type="alphaLcPeriod"/>
                </a:pPr>
                <a:r>
                  <a:rPr lang="es-CR" sz="2200" dirty="0"/>
                  <a:t>Valor de </a:t>
                </a:r>
                <a14:m>
                  <m:oMath xmlns:m="http://schemas.openxmlformats.org/officeDocument/2006/math">
                    <m:r>
                      <a:rPr lang="es-CR" sz="2200" i="1">
                        <a:latin typeface="Cambria Math" panose="02040503050406030204" pitchFamily="18" charset="0"/>
                      </a:rPr>
                      <m:t>𝑝</m:t>
                    </m:r>
                  </m:oMath>
                </a14:m>
                <a:r>
                  <a:rPr lang="es-CR" sz="2200" dirty="0"/>
                  <a:t> o la significancia (</a:t>
                </a:r>
                <a:r>
                  <a:rPr lang="es-CR" sz="2200" i="1" dirty="0"/>
                  <a:t>p-</a:t>
                </a:r>
                <a:r>
                  <a:rPr lang="es-CR" sz="2200" i="1" dirty="0" err="1"/>
                  <a:t>value</a:t>
                </a:r>
                <a:r>
                  <a:rPr lang="es-CR" sz="2200" dirty="0"/>
                  <a:t>).</a:t>
                </a:r>
                <a:endParaRPr lang="en-US" sz="2200" dirty="0"/>
              </a:p>
              <a:p>
                <a:pPr marL="514350" lvl="0" indent="-514350">
                  <a:buFont typeface="+mj-lt"/>
                  <a:buAutoNum type="arabicPeriod"/>
                </a:pPr>
                <a:r>
                  <a:rPr lang="es-CR" dirty="0"/>
                  <a:t>Conclusión.</a:t>
                </a:r>
                <a:endParaRPr lang="en-US" dirty="0"/>
              </a:p>
              <a:p>
                <a:pPr marL="777240" lvl="1" indent="-457200">
                  <a:buFont typeface="+mj-lt"/>
                  <a:buAutoNum type="alphaLcPeriod"/>
                </a:pPr>
                <a:r>
                  <a:rPr lang="es-CR" sz="2200" dirty="0"/>
                  <a:t>Conclusión estadística.</a:t>
                </a:r>
                <a:endParaRPr lang="en-US" sz="2200" dirty="0"/>
              </a:p>
              <a:p>
                <a:pPr marL="777240" lvl="1" indent="-457200">
                  <a:buFont typeface="+mj-lt"/>
                  <a:buAutoNum type="alphaLcPeriod"/>
                </a:pPr>
                <a:r>
                  <a:rPr lang="es-CR" sz="2200" dirty="0"/>
                  <a:t>Conclusión del problema.</a:t>
                </a:r>
                <a:endParaRPr lang="en-US" sz="2200" dirty="0"/>
              </a:p>
              <a:p>
                <a:endParaRPr lang="en-US" dirty="0"/>
              </a:p>
            </p:txBody>
          </p:sp>
        </mc:Choice>
        <mc:Fallback xmlns="">
          <p:sp>
            <p:nvSpPr>
              <p:cNvPr id="3" name="Content Placeholder 2">
                <a:extLst>
                  <a:ext uri="{FF2B5EF4-FFF2-40B4-BE49-F238E27FC236}">
                    <a16:creationId xmlns:a16="http://schemas.microsoft.com/office/drawing/2014/main" id="{1AA447C2-B111-44F9-B2C6-E6170811DBD1}"/>
                  </a:ext>
                </a:extLst>
              </p:cNvPr>
              <p:cNvSpPr>
                <a:spLocks noGrp="1" noRot="1" noChangeAspect="1" noMove="1" noResize="1" noEditPoints="1" noAdjustHandles="1" noChangeArrowheads="1" noChangeShapeType="1" noTextEdit="1"/>
              </p:cNvSpPr>
              <p:nvPr>
                <p:ph sz="quarter" idx="1"/>
              </p:nvPr>
            </p:nvSpPr>
            <p:spPr>
              <a:xfrm>
                <a:off x="179512" y="792088"/>
                <a:ext cx="7772400" cy="6065912"/>
              </a:xfrm>
              <a:blipFill>
                <a:blip r:embed="rId2"/>
                <a:stretch>
                  <a:fillRect l="-706" t="-1307"/>
                </a:stretch>
              </a:blipFill>
            </p:spPr>
            <p:txBody>
              <a:bodyPr/>
              <a:lstStyle/>
              <a:p>
                <a:r>
                  <a:rPr lang="en-US">
                    <a:noFill/>
                  </a:rPr>
                  <a:t> </a:t>
                </a:r>
              </a:p>
            </p:txBody>
          </p:sp>
        </mc:Fallback>
      </mc:AlternateContent>
      <p:sp>
        <p:nvSpPr>
          <p:cNvPr id="5" name="Title 1">
            <a:extLst>
              <a:ext uri="{FF2B5EF4-FFF2-40B4-BE49-F238E27FC236}">
                <a16:creationId xmlns:a16="http://schemas.microsoft.com/office/drawing/2014/main" id="{374A9122-EF11-44EC-AF94-9B38CFB4E4D6}"/>
              </a:ext>
            </a:extLst>
          </p:cNvPr>
          <p:cNvSpPr txBox="1">
            <a:spLocks/>
          </p:cNvSpPr>
          <p:nvPr/>
        </p:nvSpPr>
        <p:spPr>
          <a:xfrm>
            <a:off x="0" y="44624"/>
            <a:ext cx="9144000" cy="792088"/>
          </a:xfrm>
          <a:prstGeom prst="rect">
            <a:avLst/>
          </a:prstGeom>
        </p:spPr>
        <p:txBody>
          <a:bodyPr bIns="91440" anchor="b" anchorCtr="0">
            <a:normAutofit/>
          </a:bodyPr>
          <a:lstStyle>
            <a:lvl1pPr algn="l" rtl="0" eaLnBrk="1" latinLnBrk="0" hangingPunct="1">
              <a:spcBef>
                <a:spcPct val="0"/>
              </a:spcBef>
              <a:buNone/>
              <a:defRPr kumimoji="0" sz="4000" kern="1200">
                <a:solidFill>
                  <a:schemeClr val="tx2"/>
                </a:solidFill>
                <a:latin typeface="+mj-lt"/>
                <a:ea typeface="+mj-ea"/>
                <a:cs typeface="+mj-cs"/>
              </a:defRPr>
            </a:lvl1pPr>
          </a:lstStyle>
          <a:p>
            <a:pPr algn="ctr"/>
            <a:r>
              <a:rPr lang="es-CR" dirty="0"/>
              <a:t>Prueba de Hipótesis: bilateral</a:t>
            </a:r>
            <a:endParaRPr lang="en-US" dirty="0"/>
          </a:p>
        </p:txBody>
      </p:sp>
      <p:cxnSp>
        <p:nvCxnSpPr>
          <p:cNvPr id="8" name="Straight Connector 7">
            <a:extLst>
              <a:ext uri="{FF2B5EF4-FFF2-40B4-BE49-F238E27FC236}">
                <a16:creationId xmlns:a16="http://schemas.microsoft.com/office/drawing/2014/main" id="{E932219F-8A78-40F9-90AE-C8F9691864A8}"/>
              </a:ext>
            </a:extLst>
          </p:cNvPr>
          <p:cNvCxnSpPr>
            <a:cxnSpLocks/>
          </p:cNvCxnSpPr>
          <p:nvPr/>
        </p:nvCxnSpPr>
        <p:spPr>
          <a:xfrm>
            <a:off x="179512" y="836712"/>
            <a:ext cx="6624736" cy="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0" name="Straight Connector 9">
            <a:extLst>
              <a:ext uri="{FF2B5EF4-FFF2-40B4-BE49-F238E27FC236}">
                <a16:creationId xmlns:a16="http://schemas.microsoft.com/office/drawing/2014/main" id="{A7E1804C-4B62-4E66-B09B-52414A80B490}"/>
              </a:ext>
            </a:extLst>
          </p:cNvPr>
          <p:cNvCxnSpPr>
            <a:cxnSpLocks/>
          </p:cNvCxnSpPr>
          <p:nvPr/>
        </p:nvCxnSpPr>
        <p:spPr>
          <a:xfrm>
            <a:off x="179512" y="3861048"/>
            <a:ext cx="6624736" cy="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 name="Straight Connector 10">
            <a:extLst>
              <a:ext uri="{FF2B5EF4-FFF2-40B4-BE49-F238E27FC236}">
                <a16:creationId xmlns:a16="http://schemas.microsoft.com/office/drawing/2014/main" id="{1B8916BF-5CFD-40B0-860B-5C01E3880356}"/>
              </a:ext>
            </a:extLst>
          </p:cNvPr>
          <p:cNvCxnSpPr>
            <a:cxnSpLocks/>
          </p:cNvCxnSpPr>
          <p:nvPr/>
        </p:nvCxnSpPr>
        <p:spPr>
          <a:xfrm>
            <a:off x="179512" y="5373216"/>
            <a:ext cx="6624736" cy="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2" name="Straight Connector 11">
            <a:extLst>
              <a:ext uri="{FF2B5EF4-FFF2-40B4-BE49-F238E27FC236}">
                <a16:creationId xmlns:a16="http://schemas.microsoft.com/office/drawing/2014/main" id="{B9B59E3E-1AC0-4BAF-955F-89819E303173}"/>
              </a:ext>
            </a:extLst>
          </p:cNvPr>
          <p:cNvCxnSpPr>
            <a:cxnSpLocks/>
          </p:cNvCxnSpPr>
          <p:nvPr/>
        </p:nvCxnSpPr>
        <p:spPr>
          <a:xfrm flipV="1">
            <a:off x="179512" y="6309320"/>
            <a:ext cx="6624736" cy="72008"/>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4" name="Right Brace 13">
            <a:extLst>
              <a:ext uri="{FF2B5EF4-FFF2-40B4-BE49-F238E27FC236}">
                <a16:creationId xmlns:a16="http://schemas.microsoft.com/office/drawing/2014/main" id="{D27A1882-E804-4FC7-98C7-2E269B445F91}"/>
              </a:ext>
            </a:extLst>
          </p:cNvPr>
          <p:cNvSpPr/>
          <p:nvPr/>
        </p:nvSpPr>
        <p:spPr>
          <a:xfrm>
            <a:off x="6732240" y="908720"/>
            <a:ext cx="283568" cy="2880320"/>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5" name="Right Brace 14">
            <a:extLst>
              <a:ext uri="{FF2B5EF4-FFF2-40B4-BE49-F238E27FC236}">
                <a16:creationId xmlns:a16="http://schemas.microsoft.com/office/drawing/2014/main" id="{F4AF43F3-058A-4611-8ED7-AC35A09551BE}"/>
              </a:ext>
            </a:extLst>
          </p:cNvPr>
          <p:cNvSpPr/>
          <p:nvPr/>
        </p:nvSpPr>
        <p:spPr>
          <a:xfrm>
            <a:off x="6741168" y="3933056"/>
            <a:ext cx="279104" cy="1368152"/>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6" name="Right Brace 15">
            <a:extLst>
              <a:ext uri="{FF2B5EF4-FFF2-40B4-BE49-F238E27FC236}">
                <a16:creationId xmlns:a16="http://schemas.microsoft.com/office/drawing/2014/main" id="{1C7CE372-C924-4BD2-BB1E-9A3D1BDF143B}"/>
              </a:ext>
            </a:extLst>
          </p:cNvPr>
          <p:cNvSpPr/>
          <p:nvPr/>
        </p:nvSpPr>
        <p:spPr>
          <a:xfrm>
            <a:off x="6732240" y="5445224"/>
            <a:ext cx="274640" cy="792088"/>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6" name="Rectangle: Rounded Corners 25">
            <a:extLst>
              <a:ext uri="{FF2B5EF4-FFF2-40B4-BE49-F238E27FC236}">
                <a16:creationId xmlns:a16="http://schemas.microsoft.com/office/drawing/2014/main" id="{4BD780F1-55AB-4F62-9113-838C5D343B0E}"/>
              </a:ext>
            </a:extLst>
          </p:cNvPr>
          <p:cNvSpPr/>
          <p:nvPr/>
        </p:nvSpPr>
        <p:spPr>
          <a:xfrm>
            <a:off x="7092280" y="1916832"/>
            <a:ext cx="1944216" cy="792088"/>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Delimitación de la PH</a:t>
            </a:r>
            <a:endParaRPr lang="en-US" dirty="0"/>
          </a:p>
        </p:txBody>
      </p:sp>
      <p:sp>
        <p:nvSpPr>
          <p:cNvPr id="27" name="Rectangle: Rounded Corners 26">
            <a:extLst>
              <a:ext uri="{FF2B5EF4-FFF2-40B4-BE49-F238E27FC236}">
                <a16:creationId xmlns:a16="http://schemas.microsoft.com/office/drawing/2014/main" id="{FA87DB50-18ED-4493-B53C-D530392E5126}"/>
              </a:ext>
            </a:extLst>
          </p:cNvPr>
          <p:cNvSpPr/>
          <p:nvPr/>
        </p:nvSpPr>
        <p:spPr>
          <a:xfrm>
            <a:off x="7092280" y="4221088"/>
            <a:ext cx="1944216" cy="792088"/>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Resolución de la PH</a:t>
            </a:r>
            <a:endParaRPr lang="en-US" dirty="0"/>
          </a:p>
        </p:txBody>
      </p:sp>
      <p:sp>
        <p:nvSpPr>
          <p:cNvPr id="28" name="Rectangle: Rounded Corners 27">
            <a:extLst>
              <a:ext uri="{FF2B5EF4-FFF2-40B4-BE49-F238E27FC236}">
                <a16:creationId xmlns:a16="http://schemas.microsoft.com/office/drawing/2014/main" id="{D065F11A-3C9F-4F0D-A46C-2737B794D4F2}"/>
              </a:ext>
            </a:extLst>
          </p:cNvPr>
          <p:cNvSpPr/>
          <p:nvPr/>
        </p:nvSpPr>
        <p:spPr>
          <a:xfrm>
            <a:off x="7092280" y="5445224"/>
            <a:ext cx="1944216" cy="792088"/>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Conclusión de la PH</a:t>
            </a:r>
            <a:endParaRPr lang="en-US" dirty="0"/>
          </a:p>
        </p:txBody>
      </p:sp>
    </p:spTree>
    <p:extLst>
      <p:ext uri="{BB962C8B-B14F-4D97-AF65-F5344CB8AC3E}">
        <p14:creationId xmlns:p14="http://schemas.microsoft.com/office/powerpoint/2010/main" val="1057374014"/>
      </p:ext>
    </p:extLst>
  </p:cSld>
  <p:clrMapOvr>
    <a:masterClrMapping/>
  </p:clrMapOvr>
  <p:transition spd="slow">
    <p:wip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AA447C2-B111-44F9-B2C6-E6170811DBD1}"/>
                  </a:ext>
                </a:extLst>
              </p:cNvPr>
              <p:cNvSpPr>
                <a:spLocks noGrp="1"/>
              </p:cNvSpPr>
              <p:nvPr>
                <p:ph sz="quarter" idx="1"/>
              </p:nvPr>
            </p:nvSpPr>
            <p:spPr>
              <a:xfrm>
                <a:off x="179512" y="792088"/>
                <a:ext cx="7772400" cy="6065912"/>
              </a:xfrm>
            </p:spPr>
            <p:txBody>
              <a:bodyPr>
                <a:normAutofit fontScale="92500" lnSpcReduction="10000"/>
              </a:bodyPr>
              <a:lstStyle/>
              <a:p>
                <a:pPr marL="514350" lvl="0" indent="-514350">
                  <a:buFont typeface="+mj-lt"/>
                  <a:buAutoNum type="arabicPeriod"/>
                </a:pPr>
                <a:r>
                  <a:rPr lang="es-CR" dirty="0"/>
                  <a:t>Datos.</a:t>
                </a:r>
                <a:endParaRPr lang="en-US" dirty="0"/>
              </a:p>
              <a:p>
                <a:pPr marL="514350" lvl="0" indent="-514350">
                  <a:buFont typeface="+mj-lt"/>
                  <a:buAutoNum type="arabicPeriod"/>
                </a:pPr>
                <a:r>
                  <a:rPr lang="es-CR" dirty="0"/>
                  <a:t>Supuestos.</a:t>
                </a:r>
                <a:endParaRPr lang="en-US" dirty="0"/>
              </a:p>
              <a:p>
                <a:pPr marL="514350" lvl="0" indent="-514350">
                  <a:buFont typeface="+mj-lt"/>
                  <a:buAutoNum type="arabicPeriod"/>
                </a:pPr>
                <a:r>
                  <a:rPr lang="es-CR" dirty="0"/>
                  <a:t>Hipótesis.</a:t>
                </a:r>
                <a:endParaRPr lang="en-US" dirty="0"/>
              </a:p>
              <a:p>
                <a:pPr marL="514350" lvl="0" indent="-514350">
                  <a:buFont typeface="+mj-lt"/>
                  <a:buAutoNum type="arabicPeriod"/>
                </a:pPr>
                <a:r>
                  <a:rPr lang="es-CR" dirty="0"/>
                  <a:t>Estadística de prueba.</a:t>
                </a:r>
                <a:endParaRPr lang="en-US" dirty="0"/>
              </a:p>
              <a:p>
                <a:pPr marL="514350" lvl="0" indent="-514350">
                  <a:buFont typeface="+mj-lt"/>
                  <a:buAutoNum type="arabicPeriod"/>
                </a:pPr>
                <a:r>
                  <a:rPr lang="es-CR" dirty="0"/>
                  <a:t>Distribución de la Estadística de prueba.</a:t>
                </a:r>
                <a:endParaRPr lang="en-US" dirty="0"/>
              </a:p>
              <a:p>
                <a:pPr marL="514350" lvl="0" indent="-514350">
                  <a:buFont typeface="+mj-lt"/>
                  <a:buAutoNum type="arabicPeriod"/>
                </a:pPr>
                <a:r>
                  <a:rPr lang="es-CR" dirty="0"/>
                  <a:t>Regla de decisión.</a:t>
                </a:r>
                <a:endParaRPr lang="en-US" dirty="0"/>
              </a:p>
              <a:p>
                <a:pPr marL="777240" lvl="1" indent="-457200">
                  <a:buFont typeface="+mj-lt"/>
                  <a:buAutoNum type="alphaLcPeriod"/>
                </a:pPr>
                <a:r>
                  <a:rPr lang="es-CR" sz="2200" dirty="0"/>
                  <a:t>Valor calculado vs. valor teórico de la distribución.</a:t>
                </a:r>
                <a:endParaRPr lang="en-US" sz="2200" dirty="0"/>
              </a:p>
              <a:p>
                <a:pPr marL="777240" lvl="1" indent="-457200">
                  <a:buFont typeface="+mj-lt"/>
                  <a:buAutoNum type="alphaLcPeriod"/>
                </a:pPr>
                <a:r>
                  <a:rPr lang="es-CR" sz="2200" dirty="0"/>
                  <a:t>Valor de </a:t>
                </a:r>
                <a14:m>
                  <m:oMath xmlns:m="http://schemas.openxmlformats.org/officeDocument/2006/math">
                    <m:r>
                      <a:rPr lang="es-CR" sz="2200" i="1">
                        <a:latin typeface="Cambria Math" panose="02040503050406030204" pitchFamily="18" charset="0"/>
                      </a:rPr>
                      <m:t>𝑝</m:t>
                    </m:r>
                  </m:oMath>
                </a14:m>
                <a:r>
                  <a:rPr lang="es-CR" sz="2200" dirty="0"/>
                  <a:t> o la significancia (</a:t>
                </a:r>
                <a:r>
                  <a:rPr lang="es-CR" sz="2200" i="1" dirty="0"/>
                  <a:t>p-</a:t>
                </a:r>
                <a:r>
                  <a:rPr lang="es-CR" sz="2200" i="1" dirty="0" err="1"/>
                  <a:t>value</a:t>
                </a:r>
                <a:r>
                  <a:rPr lang="es-CR" sz="2200" dirty="0"/>
                  <a:t>). </a:t>
                </a:r>
                <a:endParaRPr lang="en-US" sz="2200" dirty="0"/>
              </a:p>
              <a:p>
                <a:pPr marL="514350" lvl="0" indent="-514350">
                  <a:buFont typeface="+mj-lt"/>
                  <a:buAutoNum type="arabicPeriod"/>
                </a:pPr>
                <a:r>
                  <a:rPr lang="es-CR" dirty="0"/>
                  <a:t>Cálculo de la estadística de prueba.</a:t>
                </a:r>
                <a:endParaRPr lang="en-US" dirty="0"/>
              </a:p>
              <a:p>
                <a:pPr marL="514350" lvl="0" indent="-514350">
                  <a:buFont typeface="+mj-lt"/>
                  <a:buAutoNum type="arabicPeriod"/>
                </a:pPr>
                <a:r>
                  <a:rPr lang="es-CR" dirty="0"/>
                  <a:t>Decisión estadística.</a:t>
                </a:r>
                <a:endParaRPr lang="en-US" dirty="0"/>
              </a:p>
              <a:p>
                <a:pPr marL="777240" lvl="1" indent="-457200">
                  <a:buFont typeface="+mj-lt"/>
                  <a:buAutoNum type="alphaLcPeriod"/>
                </a:pPr>
                <a:r>
                  <a:rPr lang="es-CR" sz="2200" dirty="0"/>
                  <a:t>Valor calculado vs. valor teórico de la distribución.</a:t>
                </a:r>
                <a:endParaRPr lang="en-US" sz="2200" dirty="0"/>
              </a:p>
              <a:p>
                <a:pPr marL="777240" lvl="1" indent="-457200">
                  <a:buFont typeface="+mj-lt"/>
                  <a:buAutoNum type="alphaLcPeriod"/>
                </a:pPr>
                <a:r>
                  <a:rPr lang="es-CR" sz="2200" dirty="0"/>
                  <a:t>Valor de </a:t>
                </a:r>
                <a14:m>
                  <m:oMath xmlns:m="http://schemas.openxmlformats.org/officeDocument/2006/math">
                    <m:r>
                      <a:rPr lang="es-CR" sz="2200" i="1">
                        <a:latin typeface="Cambria Math" panose="02040503050406030204" pitchFamily="18" charset="0"/>
                      </a:rPr>
                      <m:t>𝑝</m:t>
                    </m:r>
                  </m:oMath>
                </a14:m>
                <a:r>
                  <a:rPr lang="es-CR" sz="2200" dirty="0"/>
                  <a:t> o la significancia (</a:t>
                </a:r>
                <a:r>
                  <a:rPr lang="es-CR" sz="2200" i="1" dirty="0"/>
                  <a:t>p-</a:t>
                </a:r>
                <a:r>
                  <a:rPr lang="es-CR" sz="2200" i="1" dirty="0" err="1"/>
                  <a:t>value</a:t>
                </a:r>
                <a:r>
                  <a:rPr lang="es-CR" sz="2200" dirty="0"/>
                  <a:t>).</a:t>
                </a:r>
                <a:endParaRPr lang="en-US" sz="2200" dirty="0"/>
              </a:p>
              <a:p>
                <a:pPr marL="514350" lvl="0" indent="-514350">
                  <a:buFont typeface="+mj-lt"/>
                  <a:buAutoNum type="arabicPeriod"/>
                </a:pPr>
                <a:r>
                  <a:rPr lang="es-CR" dirty="0"/>
                  <a:t>Conclusión.</a:t>
                </a:r>
                <a:endParaRPr lang="en-US" dirty="0"/>
              </a:p>
              <a:p>
                <a:pPr marL="777240" lvl="1" indent="-457200">
                  <a:buFont typeface="+mj-lt"/>
                  <a:buAutoNum type="alphaLcPeriod"/>
                </a:pPr>
                <a:r>
                  <a:rPr lang="es-CR" sz="2200" dirty="0"/>
                  <a:t>Conclusión estadística.</a:t>
                </a:r>
                <a:endParaRPr lang="en-US" sz="2200" dirty="0"/>
              </a:p>
              <a:p>
                <a:pPr marL="777240" lvl="1" indent="-457200">
                  <a:buFont typeface="+mj-lt"/>
                  <a:buAutoNum type="alphaLcPeriod"/>
                </a:pPr>
                <a:r>
                  <a:rPr lang="es-CR" sz="2200" dirty="0"/>
                  <a:t>Conclusión del problema.</a:t>
                </a:r>
                <a:endParaRPr lang="en-US" sz="2200" dirty="0"/>
              </a:p>
              <a:p>
                <a:endParaRPr lang="en-US" dirty="0"/>
              </a:p>
            </p:txBody>
          </p:sp>
        </mc:Choice>
        <mc:Fallback xmlns="">
          <p:sp>
            <p:nvSpPr>
              <p:cNvPr id="3" name="Content Placeholder 2">
                <a:extLst>
                  <a:ext uri="{FF2B5EF4-FFF2-40B4-BE49-F238E27FC236}">
                    <a16:creationId xmlns:a16="http://schemas.microsoft.com/office/drawing/2014/main" id="{1AA447C2-B111-44F9-B2C6-E6170811DBD1}"/>
                  </a:ext>
                </a:extLst>
              </p:cNvPr>
              <p:cNvSpPr>
                <a:spLocks noGrp="1" noRot="1" noChangeAspect="1" noMove="1" noResize="1" noEditPoints="1" noAdjustHandles="1" noChangeArrowheads="1" noChangeShapeType="1" noTextEdit="1"/>
              </p:cNvSpPr>
              <p:nvPr>
                <p:ph sz="quarter" idx="1"/>
              </p:nvPr>
            </p:nvSpPr>
            <p:spPr>
              <a:xfrm>
                <a:off x="179512" y="792088"/>
                <a:ext cx="7772400" cy="6065912"/>
              </a:xfrm>
              <a:blipFill>
                <a:blip r:embed="rId2"/>
                <a:stretch>
                  <a:fillRect l="-706" t="-1307"/>
                </a:stretch>
              </a:blipFill>
            </p:spPr>
            <p:txBody>
              <a:bodyPr/>
              <a:lstStyle/>
              <a:p>
                <a:r>
                  <a:rPr lang="en-US">
                    <a:noFill/>
                  </a:rPr>
                  <a:t> </a:t>
                </a:r>
              </a:p>
            </p:txBody>
          </p:sp>
        </mc:Fallback>
      </mc:AlternateContent>
      <p:sp>
        <p:nvSpPr>
          <p:cNvPr id="5" name="Title 1">
            <a:extLst>
              <a:ext uri="{FF2B5EF4-FFF2-40B4-BE49-F238E27FC236}">
                <a16:creationId xmlns:a16="http://schemas.microsoft.com/office/drawing/2014/main" id="{374A9122-EF11-44EC-AF94-9B38CFB4E4D6}"/>
              </a:ext>
            </a:extLst>
          </p:cNvPr>
          <p:cNvSpPr txBox="1">
            <a:spLocks/>
          </p:cNvSpPr>
          <p:nvPr/>
        </p:nvSpPr>
        <p:spPr>
          <a:xfrm>
            <a:off x="0" y="44624"/>
            <a:ext cx="9144000" cy="792088"/>
          </a:xfrm>
          <a:prstGeom prst="rect">
            <a:avLst/>
          </a:prstGeom>
        </p:spPr>
        <p:txBody>
          <a:bodyPr bIns="91440" anchor="b" anchorCtr="0">
            <a:normAutofit/>
          </a:bodyPr>
          <a:lstStyle>
            <a:lvl1pPr algn="l" rtl="0" eaLnBrk="1" latinLnBrk="0" hangingPunct="1">
              <a:spcBef>
                <a:spcPct val="0"/>
              </a:spcBef>
              <a:buNone/>
              <a:defRPr kumimoji="0" sz="4000" kern="1200">
                <a:solidFill>
                  <a:schemeClr val="tx2"/>
                </a:solidFill>
                <a:latin typeface="+mj-lt"/>
                <a:ea typeface="+mj-ea"/>
                <a:cs typeface="+mj-cs"/>
              </a:defRPr>
            </a:lvl1pPr>
          </a:lstStyle>
          <a:p>
            <a:pPr algn="ctr"/>
            <a:r>
              <a:rPr lang="es-CR" dirty="0"/>
              <a:t>Prueba de Hipótesis: bilateral</a:t>
            </a:r>
            <a:endParaRPr lang="en-US" dirty="0"/>
          </a:p>
        </p:txBody>
      </p:sp>
      <p:cxnSp>
        <p:nvCxnSpPr>
          <p:cNvPr id="8" name="Straight Connector 7">
            <a:extLst>
              <a:ext uri="{FF2B5EF4-FFF2-40B4-BE49-F238E27FC236}">
                <a16:creationId xmlns:a16="http://schemas.microsoft.com/office/drawing/2014/main" id="{E932219F-8A78-40F9-90AE-C8F9691864A8}"/>
              </a:ext>
            </a:extLst>
          </p:cNvPr>
          <p:cNvCxnSpPr>
            <a:cxnSpLocks/>
          </p:cNvCxnSpPr>
          <p:nvPr/>
        </p:nvCxnSpPr>
        <p:spPr>
          <a:xfrm>
            <a:off x="179512" y="836712"/>
            <a:ext cx="6624736" cy="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0" name="Straight Connector 9">
            <a:extLst>
              <a:ext uri="{FF2B5EF4-FFF2-40B4-BE49-F238E27FC236}">
                <a16:creationId xmlns:a16="http://schemas.microsoft.com/office/drawing/2014/main" id="{A7E1804C-4B62-4E66-B09B-52414A80B490}"/>
              </a:ext>
            </a:extLst>
          </p:cNvPr>
          <p:cNvCxnSpPr>
            <a:cxnSpLocks/>
          </p:cNvCxnSpPr>
          <p:nvPr/>
        </p:nvCxnSpPr>
        <p:spPr>
          <a:xfrm>
            <a:off x="179512" y="3861048"/>
            <a:ext cx="6624736" cy="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4" name="Right Brace 13">
            <a:extLst>
              <a:ext uri="{FF2B5EF4-FFF2-40B4-BE49-F238E27FC236}">
                <a16:creationId xmlns:a16="http://schemas.microsoft.com/office/drawing/2014/main" id="{D27A1882-E804-4FC7-98C7-2E269B445F91}"/>
              </a:ext>
            </a:extLst>
          </p:cNvPr>
          <p:cNvSpPr/>
          <p:nvPr/>
        </p:nvSpPr>
        <p:spPr>
          <a:xfrm>
            <a:off x="6732240" y="908720"/>
            <a:ext cx="283568" cy="2880320"/>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6" name="Rectangle: Rounded Corners 25">
            <a:extLst>
              <a:ext uri="{FF2B5EF4-FFF2-40B4-BE49-F238E27FC236}">
                <a16:creationId xmlns:a16="http://schemas.microsoft.com/office/drawing/2014/main" id="{4BD780F1-55AB-4F62-9113-838C5D343B0E}"/>
              </a:ext>
            </a:extLst>
          </p:cNvPr>
          <p:cNvSpPr/>
          <p:nvPr/>
        </p:nvSpPr>
        <p:spPr>
          <a:xfrm>
            <a:off x="7092280" y="1916832"/>
            <a:ext cx="1944216" cy="792088"/>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Delimitación de la PH</a:t>
            </a:r>
            <a:endParaRPr lang="en-US" dirty="0"/>
          </a:p>
        </p:txBody>
      </p:sp>
    </p:spTree>
    <p:extLst>
      <p:ext uri="{BB962C8B-B14F-4D97-AF65-F5344CB8AC3E}">
        <p14:creationId xmlns:p14="http://schemas.microsoft.com/office/powerpoint/2010/main" val="3917615671"/>
      </p:ext>
    </p:extLst>
  </p:cSld>
  <p:clrMapOvr>
    <a:masterClrMapping/>
  </p:clrMapOvr>
  <p:transition spd="slow">
    <p:wip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8916BB4-019D-4D16-8E8F-BCB1E5125CDC}"/>
              </a:ext>
            </a:extLst>
          </p:cNvPr>
          <p:cNvSpPr txBox="1">
            <a:spLocks/>
          </p:cNvSpPr>
          <p:nvPr/>
        </p:nvSpPr>
        <p:spPr>
          <a:xfrm>
            <a:off x="0" y="44624"/>
            <a:ext cx="9144000" cy="792088"/>
          </a:xfrm>
          <a:prstGeom prst="rect">
            <a:avLst/>
          </a:prstGeom>
        </p:spPr>
        <p:txBody>
          <a:bodyPr bIns="91440" anchor="b" anchorCtr="0">
            <a:normAutofit/>
          </a:bodyPr>
          <a:lstStyle>
            <a:lvl1pPr algn="l" rtl="0" eaLnBrk="1" latinLnBrk="0" hangingPunct="1">
              <a:spcBef>
                <a:spcPct val="0"/>
              </a:spcBef>
              <a:buNone/>
              <a:defRPr kumimoji="0" sz="4000" kern="1200">
                <a:solidFill>
                  <a:schemeClr val="tx2"/>
                </a:solidFill>
                <a:latin typeface="+mj-lt"/>
                <a:ea typeface="+mj-ea"/>
                <a:cs typeface="+mj-cs"/>
              </a:defRPr>
            </a:lvl1pPr>
          </a:lstStyle>
          <a:p>
            <a:pPr algn="ctr"/>
            <a:r>
              <a:rPr lang="es-CR" dirty="0"/>
              <a:t>Prueba de Hipótesis: bilateral</a:t>
            </a:r>
            <a:endParaRPr lang="en-US" dirty="0"/>
          </a:p>
        </p:txBody>
      </p:sp>
      <p:sp>
        <p:nvSpPr>
          <p:cNvPr id="5" name="Content Placeholder 2">
            <a:extLst>
              <a:ext uri="{FF2B5EF4-FFF2-40B4-BE49-F238E27FC236}">
                <a16:creationId xmlns:a16="http://schemas.microsoft.com/office/drawing/2014/main" id="{B5798CEE-1AB6-4D17-BC13-8BE559BD9BF1}"/>
              </a:ext>
            </a:extLst>
          </p:cNvPr>
          <p:cNvSpPr>
            <a:spLocks noGrp="1"/>
          </p:cNvSpPr>
          <p:nvPr>
            <p:ph sz="quarter" idx="1"/>
          </p:nvPr>
        </p:nvSpPr>
        <p:spPr>
          <a:xfrm>
            <a:off x="179512" y="792088"/>
            <a:ext cx="7772400" cy="6065912"/>
          </a:xfrm>
        </p:spPr>
        <p:txBody>
          <a:bodyPr>
            <a:normAutofit/>
          </a:bodyPr>
          <a:lstStyle/>
          <a:p>
            <a:pPr lvl="0" algn="just"/>
            <a:r>
              <a:rPr lang="es-CR" sz="2800" u="sng" dirty="0"/>
              <a:t>1. Datos</a:t>
            </a:r>
            <a:r>
              <a:rPr lang="es-CR" sz="2800" dirty="0"/>
              <a:t>:     ¿con qué datos? ¿Qué nos interesa saber?</a:t>
            </a:r>
          </a:p>
          <a:p>
            <a:pPr lvl="0"/>
            <a:endParaRPr lang="es-CR" sz="2800" dirty="0"/>
          </a:p>
          <a:p>
            <a:pPr marL="0" lvl="0" indent="0">
              <a:buNone/>
            </a:pPr>
            <a:r>
              <a:rPr lang="es-CR" sz="2800" dirty="0"/>
              <a:t>                                        </a:t>
            </a:r>
            <a:endParaRPr lang="en-US" dirty="0"/>
          </a:p>
        </p:txBody>
      </p:sp>
      <p:pic>
        <p:nvPicPr>
          <p:cNvPr id="1026" name="Picture 2" descr="Resultado de imagen para question&quot;">
            <a:extLst>
              <a:ext uri="{FF2B5EF4-FFF2-40B4-BE49-F238E27FC236}">
                <a16:creationId xmlns:a16="http://schemas.microsoft.com/office/drawing/2014/main" id="{E506C9A5-A2F0-44E2-A6A6-FB3C9A904E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9772" y="1597248"/>
            <a:ext cx="4104456" cy="48967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0314747"/>
      </p:ext>
    </p:extLst>
  </p:cSld>
  <p:clrMapOvr>
    <a:masterClrMapping/>
  </p:clrMapOvr>
  <p:transition spd="slow">
    <p:wip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sz="quarter" idx="1"/>
          </p:nvPr>
        </p:nvSpPr>
        <p:spPr>
          <a:xfrm>
            <a:off x="323528" y="1268760"/>
            <a:ext cx="5472608" cy="5328592"/>
          </a:xfrm>
        </p:spPr>
        <p:txBody>
          <a:bodyPr>
            <a:normAutofit/>
          </a:bodyPr>
          <a:lstStyle/>
          <a:p>
            <a:pPr algn="just"/>
            <a:r>
              <a:rPr lang="es-CR" sz="2400" dirty="0"/>
              <a:t>Es necesario comprender la naturaleza de los datos.</a:t>
            </a:r>
          </a:p>
          <a:p>
            <a:pPr marL="0" indent="0" algn="just">
              <a:buNone/>
            </a:pPr>
            <a:r>
              <a:rPr lang="es-CR" sz="2400" dirty="0"/>
              <a:t> </a:t>
            </a:r>
          </a:p>
          <a:p>
            <a:pPr algn="just"/>
            <a:r>
              <a:rPr lang="es-CR" sz="2400" dirty="0"/>
              <a:t>Los datos, además de ser la materia prima para llevar a cabo cualquier análisis, forman la base de los procedimientos de prueba, ya que estos determinan la prueba particular que se ha de utilizar. </a:t>
            </a:r>
          </a:p>
          <a:p>
            <a:pPr algn="just"/>
            <a:endParaRPr lang="es-CR" sz="2400" dirty="0"/>
          </a:p>
          <a:p>
            <a:pPr algn="just"/>
            <a:r>
              <a:rPr lang="es-CR" sz="2400" dirty="0"/>
              <a:t>Para lo anterior, si los datos provienen de conteos, proporciones, promedios, variaciones, etc., la prueba a realizarse debe contemplar ante todo el tipo de datos.</a:t>
            </a:r>
          </a:p>
        </p:txBody>
      </p:sp>
      <p:pic>
        <p:nvPicPr>
          <p:cNvPr id="8194" name="Picture 2" descr="http://blog.xebia.fr/wp-content/uploads/2015/05/data-illu.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00192" y="1484784"/>
            <a:ext cx="2448272" cy="218122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8200" name="Picture 8" descr="http://blogs.gartner.com/svetlana-sicular/files/2012/06/DataScientistJobDescriptions.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09170" y="4270809"/>
            <a:ext cx="2430316" cy="1944216"/>
          </a:xfrm>
          <a:prstGeom prst="rect">
            <a:avLst/>
          </a:prstGeom>
          <a:noFill/>
          <a:extLst>
            <a:ext uri="{909E8E84-426E-40DD-AFC4-6F175D3DCCD1}">
              <a14:hiddenFill xmlns:a14="http://schemas.microsoft.com/office/drawing/2010/main">
                <a:solidFill>
                  <a:srgbClr val="FFFFFF"/>
                </a:solidFill>
              </a14:hiddenFill>
            </a:ext>
          </a:extLst>
        </p:spPr>
      </p:pic>
      <p:sp>
        <p:nvSpPr>
          <p:cNvPr id="8" name="Title 1">
            <a:extLst>
              <a:ext uri="{FF2B5EF4-FFF2-40B4-BE49-F238E27FC236}">
                <a16:creationId xmlns:a16="http://schemas.microsoft.com/office/drawing/2014/main" id="{112348C1-220F-4F24-89E7-D4BD30DFF4A7}"/>
              </a:ext>
            </a:extLst>
          </p:cNvPr>
          <p:cNvSpPr txBox="1">
            <a:spLocks/>
          </p:cNvSpPr>
          <p:nvPr/>
        </p:nvSpPr>
        <p:spPr>
          <a:xfrm>
            <a:off x="0" y="44624"/>
            <a:ext cx="9144000" cy="792088"/>
          </a:xfrm>
          <a:prstGeom prst="rect">
            <a:avLst/>
          </a:prstGeom>
        </p:spPr>
        <p:txBody>
          <a:bodyPr bIns="91440" anchor="b" anchorCtr="0">
            <a:normAutofit/>
          </a:bodyPr>
          <a:lstStyle>
            <a:lvl1pPr algn="l" rtl="0" eaLnBrk="1" latinLnBrk="0" hangingPunct="1">
              <a:spcBef>
                <a:spcPct val="0"/>
              </a:spcBef>
              <a:buNone/>
              <a:defRPr kumimoji="0" sz="4000" kern="1200">
                <a:solidFill>
                  <a:schemeClr val="tx2"/>
                </a:solidFill>
                <a:latin typeface="+mj-lt"/>
                <a:ea typeface="+mj-ea"/>
                <a:cs typeface="+mj-cs"/>
              </a:defRPr>
            </a:lvl1pPr>
          </a:lstStyle>
          <a:p>
            <a:pPr algn="ctr"/>
            <a:r>
              <a:rPr lang="es-CR" dirty="0"/>
              <a:t>Prueba de Hipótesis: los datos</a:t>
            </a:r>
            <a:endParaRPr lang="en-US" dirty="0"/>
          </a:p>
        </p:txBody>
      </p:sp>
    </p:spTree>
    <p:extLst>
      <p:ext uri="{BB962C8B-B14F-4D97-AF65-F5344CB8AC3E}">
        <p14:creationId xmlns:p14="http://schemas.microsoft.com/office/powerpoint/2010/main" val="1791381554"/>
      </p:ext>
    </p:extLst>
  </p:cSld>
  <p:clrMapOvr>
    <a:masterClrMapping/>
  </p:clrMapOvr>
  <p:transition spd="slow">
    <p:wheel spokes="1"/>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8916BB4-019D-4D16-8E8F-BCB1E5125CDC}"/>
              </a:ext>
            </a:extLst>
          </p:cNvPr>
          <p:cNvSpPr txBox="1">
            <a:spLocks/>
          </p:cNvSpPr>
          <p:nvPr/>
        </p:nvSpPr>
        <p:spPr>
          <a:xfrm>
            <a:off x="0" y="44624"/>
            <a:ext cx="9144000" cy="792088"/>
          </a:xfrm>
          <a:prstGeom prst="rect">
            <a:avLst/>
          </a:prstGeom>
        </p:spPr>
        <p:txBody>
          <a:bodyPr bIns="91440" anchor="b" anchorCtr="0">
            <a:normAutofit/>
          </a:bodyPr>
          <a:lstStyle>
            <a:lvl1pPr algn="l" rtl="0" eaLnBrk="1" latinLnBrk="0" hangingPunct="1">
              <a:spcBef>
                <a:spcPct val="0"/>
              </a:spcBef>
              <a:buNone/>
              <a:defRPr kumimoji="0" sz="4000" kern="1200">
                <a:solidFill>
                  <a:schemeClr val="tx2"/>
                </a:solidFill>
                <a:latin typeface="+mj-lt"/>
                <a:ea typeface="+mj-ea"/>
                <a:cs typeface="+mj-cs"/>
              </a:defRPr>
            </a:lvl1pPr>
          </a:lstStyle>
          <a:p>
            <a:pPr algn="ctr"/>
            <a:r>
              <a:rPr lang="es-CR" dirty="0"/>
              <a:t>Prueba de Hipótesis: bilateral</a:t>
            </a:r>
            <a:endParaRPr lang="en-US" dirty="0"/>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B5798CEE-1AB6-4D17-BC13-8BE559BD9BF1}"/>
                  </a:ext>
                </a:extLst>
              </p:cNvPr>
              <p:cNvSpPr>
                <a:spLocks noGrp="1"/>
              </p:cNvSpPr>
              <p:nvPr>
                <p:ph sz="quarter" idx="1"/>
              </p:nvPr>
            </p:nvSpPr>
            <p:spPr>
              <a:xfrm>
                <a:off x="179512" y="792088"/>
                <a:ext cx="7772400" cy="6065912"/>
              </a:xfrm>
            </p:spPr>
            <p:txBody>
              <a:bodyPr>
                <a:normAutofit/>
              </a:bodyPr>
              <a:lstStyle/>
              <a:p>
                <a:pPr lvl="0"/>
                <a:r>
                  <a:rPr lang="es-CR" sz="2800" u="sng" dirty="0"/>
                  <a:t>1. Datos</a:t>
                </a:r>
                <a:r>
                  <a:rPr lang="es-CR" sz="2800" dirty="0"/>
                  <a:t>: cuantitativos, con escala de razón, y se trabaja con el promedio (</a:t>
                </a:r>
                <a14:m>
                  <m:oMath xmlns:m="http://schemas.openxmlformats.org/officeDocument/2006/math">
                    <m:acc>
                      <m:accPr>
                        <m:chr m:val="̅"/>
                        <m:ctrlPr>
                          <a:rPr lang="en-US" sz="2800" i="1">
                            <a:latin typeface="Cambria Math" panose="02040503050406030204" pitchFamily="18" charset="0"/>
                          </a:rPr>
                        </m:ctrlPr>
                      </m:accPr>
                      <m:e>
                        <m:r>
                          <a:rPr lang="es-CR" sz="2800" i="1">
                            <a:latin typeface="Cambria Math"/>
                          </a:rPr>
                          <m:t>𝑥</m:t>
                        </m:r>
                      </m:e>
                    </m:acc>
                  </m:oMath>
                </a14:m>
                <a:r>
                  <a:rPr lang="es-CR" sz="2800" dirty="0"/>
                  <a:t>).</a:t>
                </a:r>
                <a:endParaRPr lang="en-US" sz="2400" dirty="0"/>
              </a:p>
              <a:p>
                <a:pPr marL="0" lvl="0" indent="0">
                  <a:buNone/>
                </a:pPr>
                <a:endParaRPr lang="en-US" dirty="0"/>
              </a:p>
            </p:txBody>
          </p:sp>
        </mc:Choice>
        <mc:Fallback xmlns="">
          <p:sp>
            <p:nvSpPr>
              <p:cNvPr id="5" name="Content Placeholder 2">
                <a:extLst>
                  <a:ext uri="{FF2B5EF4-FFF2-40B4-BE49-F238E27FC236}">
                    <a16:creationId xmlns:a16="http://schemas.microsoft.com/office/drawing/2014/main" id="{B5798CEE-1AB6-4D17-BC13-8BE559BD9BF1}"/>
                  </a:ext>
                </a:extLst>
              </p:cNvPr>
              <p:cNvSpPr>
                <a:spLocks noGrp="1" noRot="1" noChangeAspect="1" noMove="1" noResize="1" noEditPoints="1" noAdjustHandles="1" noChangeArrowheads="1" noChangeShapeType="1" noTextEdit="1"/>
              </p:cNvSpPr>
              <p:nvPr>
                <p:ph sz="quarter" idx="1"/>
              </p:nvPr>
            </p:nvSpPr>
            <p:spPr>
              <a:xfrm>
                <a:off x="179512" y="792088"/>
                <a:ext cx="7772400" cy="6065912"/>
              </a:xfrm>
              <a:blipFill>
                <a:blip r:embed="rId2"/>
                <a:stretch>
                  <a:fillRect l="-941" t="-1106"/>
                </a:stretch>
              </a:blipFill>
            </p:spPr>
            <p:txBody>
              <a:bodyPr/>
              <a:lstStyle/>
              <a:p>
                <a:r>
                  <a:rPr lang="en-US">
                    <a:noFill/>
                  </a:rPr>
                  <a:t> </a:t>
                </a:r>
              </a:p>
            </p:txBody>
          </p:sp>
        </mc:Fallback>
      </mc:AlternateContent>
    </p:spTree>
    <p:extLst>
      <p:ext uri="{BB962C8B-B14F-4D97-AF65-F5344CB8AC3E}">
        <p14:creationId xmlns:p14="http://schemas.microsoft.com/office/powerpoint/2010/main" val="4294231373"/>
      </p:ext>
    </p:extLst>
  </p:cSld>
  <p:clrMapOvr>
    <a:masterClrMapping/>
  </p:clrMapOvr>
  <p:transition spd="slow">
    <p:wip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8948D1-1EE5-407E-A5E4-31185EFCEC2C}"/>
              </a:ext>
            </a:extLst>
          </p:cNvPr>
          <p:cNvSpPr txBox="1">
            <a:spLocks/>
          </p:cNvSpPr>
          <p:nvPr/>
        </p:nvSpPr>
        <p:spPr>
          <a:xfrm>
            <a:off x="0" y="44624"/>
            <a:ext cx="9144000" cy="792088"/>
          </a:xfrm>
          <a:prstGeom prst="rect">
            <a:avLst/>
          </a:prstGeom>
        </p:spPr>
        <p:txBody>
          <a:bodyPr bIns="91440" anchor="b" anchorCtr="0">
            <a:normAutofit/>
          </a:bodyPr>
          <a:lstStyle>
            <a:lvl1pPr algn="l" rtl="0" eaLnBrk="1" latinLnBrk="0" hangingPunct="1">
              <a:spcBef>
                <a:spcPct val="0"/>
              </a:spcBef>
              <a:buNone/>
              <a:defRPr kumimoji="0" sz="4000" kern="1200">
                <a:solidFill>
                  <a:schemeClr val="tx2"/>
                </a:solidFill>
                <a:latin typeface="+mj-lt"/>
                <a:ea typeface="+mj-ea"/>
                <a:cs typeface="+mj-cs"/>
              </a:defRPr>
            </a:lvl1pPr>
          </a:lstStyle>
          <a:p>
            <a:pPr algn="ctr"/>
            <a:r>
              <a:rPr lang="es-CR" dirty="0"/>
              <a:t>Prueba de Hipótesis: bilateral</a:t>
            </a:r>
            <a:endParaRPr lang="en-US" dirty="0"/>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8AEA8733-84BE-4A7E-BFA3-E65813CC41CE}"/>
                  </a:ext>
                </a:extLst>
              </p:cNvPr>
              <p:cNvSpPr>
                <a:spLocks noGrp="1"/>
              </p:cNvSpPr>
              <p:nvPr>
                <p:ph sz="quarter" idx="1"/>
              </p:nvPr>
            </p:nvSpPr>
            <p:spPr>
              <a:xfrm>
                <a:off x="179512" y="792088"/>
                <a:ext cx="8784976" cy="6065912"/>
              </a:xfrm>
            </p:spPr>
            <p:txBody>
              <a:bodyPr>
                <a:normAutofit/>
              </a:bodyPr>
              <a:lstStyle/>
              <a:p>
                <a:pPr lvl="0" algn="just"/>
                <a:r>
                  <a:rPr lang="es-CR" sz="2800" u="sng" dirty="0"/>
                  <a:t>1. Datos</a:t>
                </a:r>
                <a:r>
                  <a:rPr lang="es-CR" sz="2800" dirty="0"/>
                  <a:t>: cuantitativos, con escala de razón, se trabaja con el promedio (</a:t>
                </a:r>
                <a14:m>
                  <m:oMath xmlns:m="http://schemas.openxmlformats.org/officeDocument/2006/math">
                    <m:acc>
                      <m:accPr>
                        <m:chr m:val="̅"/>
                        <m:ctrlPr>
                          <a:rPr lang="en-US" sz="2800" i="1">
                            <a:latin typeface="Cambria Math" panose="02040503050406030204" pitchFamily="18" charset="0"/>
                          </a:rPr>
                        </m:ctrlPr>
                      </m:accPr>
                      <m:e>
                        <m:r>
                          <a:rPr lang="es-CR" sz="2800" i="1">
                            <a:latin typeface="Cambria Math"/>
                          </a:rPr>
                          <m:t>𝑥</m:t>
                        </m:r>
                      </m:e>
                    </m:acc>
                  </m:oMath>
                </a14:m>
                <a:r>
                  <a:rPr lang="es-CR" sz="2800" dirty="0"/>
                  <a:t>).</a:t>
                </a:r>
                <a:endParaRPr lang="en-US" sz="2400" dirty="0"/>
              </a:p>
              <a:p>
                <a:pPr lvl="0" algn="just"/>
                <a:r>
                  <a:rPr lang="es-CR" sz="2800" u="sng" dirty="0"/>
                  <a:t>2. Supuestos</a:t>
                </a:r>
                <a:r>
                  <a:rPr lang="es-CR" sz="2800" dirty="0"/>
                  <a:t>: ¿cuál o cuáles son los supuestos que realizamos en este tipo de PH?</a:t>
                </a:r>
                <a:endParaRPr lang="en-US" dirty="0"/>
              </a:p>
            </p:txBody>
          </p:sp>
        </mc:Choice>
        <mc:Fallback xmlns="">
          <p:sp>
            <p:nvSpPr>
              <p:cNvPr id="5" name="Content Placeholder 2">
                <a:extLst>
                  <a:ext uri="{FF2B5EF4-FFF2-40B4-BE49-F238E27FC236}">
                    <a16:creationId xmlns:a16="http://schemas.microsoft.com/office/drawing/2014/main" id="{8AEA8733-84BE-4A7E-BFA3-E65813CC41CE}"/>
                  </a:ext>
                </a:extLst>
              </p:cNvPr>
              <p:cNvSpPr>
                <a:spLocks noGrp="1" noRot="1" noChangeAspect="1" noMove="1" noResize="1" noEditPoints="1" noAdjustHandles="1" noChangeArrowheads="1" noChangeShapeType="1" noTextEdit="1"/>
              </p:cNvSpPr>
              <p:nvPr>
                <p:ph sz="quarter" idx="1"/>
              </p:nvPr>
            </p:nvSpPr>
            <p:spPr>
              <a:xfrm>
                <a:off x="179512" y="792088"/>
                <a:ext cx="8784976" cy="6065912"/>
              </a:xfrm>
              <a:blipFill>
                <a:blip r:embed="rId2"/>
                <a:stretch>
                  <a:fillRect l="-832" t="-1106" r="-1387"/>
                </a:stretch>
              </a:blipFill>
            </p:spPr>
            <p:txBody>
              <a:bodyPr/>
              <a:lstStyle/>
              <a:p>
                <a:r>
                  <a:rPr lang="en-US">
                    <a:noFill/>
                  </a:rPr>
                  <a:t> </a:t>
                </a:r>
              </a:p>
            </p:txBody>
          </p:sp>
        </mc:Fallback>
      </mc:AlternateContent>
      <p:pic>
        <p:nvPicPr>
          <p:cNvPr id="2052" name="Picture 4" descr="Resultado de imagen para question&quot;">
            <a:extLst>
              <a:ext uri="{FF2B5EF4-FFF2-40B4-BE49-F238E27FC236}">
                <a16:creationId xmlns:a16="http://schemas.microsoft.com/office/drawing/2014/main" id="{D39FFAC8-EB32-478B-8E59-38E3D6D415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43200" y="2492896"/>
            <a:ext cx="4005064" cy="42484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6909932"/>
      </p:ext>
    </p:extLst>
  </p:cSld>
  <p:clrMapOvr>
    <a:masterClrMapping/>
  </p:clrMapOvr>
  <p:transition spd="slow">
    <p:wip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sz="quarter" idx="1"/>
          </p:nvPr>
        </p:nvSpPr>
        <p:spPr>
          <a:xfrm>
            <a:off x="107504" y="1340768"/>
            <a:ext cx="6264696" cy="5256584"/>
          </a:xfrm>
        </p:spPr>
        <p:txBody>
          <a:bodyPr>
            <a:normAutofit/>
          </a:bodyPr>
          <a:lstStyle/>
          <a:p>
            <a:pPr algn="just"/>
            <a:r>
              <a:rPr lang="es-CR" sz="2400" dirty="0"/>
              <a:t>Diferentes suposiciones conducen a modificar él análisis de la prueba de hipótesis (lo mismo ocurre con el análisis de la estimación y los intervalos de confianza).</a:t>
            </a:r>
          </a:p>
          <a:p>
            <a:pPr algn="just"/>
            <a:endParaRPr lang="es-CR" sz="2400" dirty="0"/>
          </a:p>
          <a:p>
            <a:pPr algn="just"/>
            <a:r>
              <a:rPr lang="es-CR" sz="2400" dirty="0"/>
              <a:t>En los análisis de datos, un procedimiento general se modifica de acuerdo a las suposiciones. </a:t>
            </a:r>
          </a:p>
          <a:p>
            <a:pPr algn="just"/>
            <a:endParaRPr lang="es-CR" sz="2400" dirty="0"/>
          </a:p>
          <a:p>
            <a:pPr algn="just"/>
            <a:r>
              <a:rPr lang="es-CR" sz="2400" dirty="0"/>
              <a:t>Algunos ejemplos de suposiciones podrían se  la distribución de los datos respecto a la normalidad, la igualdad de variancias, independencia de la muestra cuando son pruebas conjuntas, etc. (los últimos ejemplos no son cubiertas en el presente curso…). </a:t>
            </a:r>
          </a:p>
        </p:txBody>
      </p:sp>
      <p:pic>
        <p:nvPicPr>
          <p:cNvPr id="9218" name="Picture 2" descr="http://www.juntadeandalucia.es/empleo/recursos/material_didactico/especialidades/materialdidactico_empleado_agencia_viajes/imagenes/supuesto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04248" y="1484784"/>
            <a:ext cx="1905000" cy="1628776"/>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http://1.bp.blogspot.com/-wZFOPL7hDw4/VRr46vLctGI/AAAAAAAACao/oPGtj-UJL4c/s1600/Supuestos%2Bgenerales%2Bde%2Bla%2Bpersepctiva%2Bcognitivo-conductual.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04248" y="3933056"/>
            <a:ext cx="1905000" cy="2232248"/>
          </a:xfrm>
          <a:prstGeom prst="rect">
            <a:avLst/>
          </a:prstGeom>
          <a:noFill/>
          <a:extLst>
            <a:ext uri="{909E8E84-426E-40DD-AFC4-6F175D3DCCD1}">
              <a14:hiddenFill xmlns:a14="http://schemas.microsoft.com/office/drawing/2010/main">
                <a:solidFill>
                  <a:srgbClr val="FFFFFF"/>
                </a:solidFill>
              </a14:hiddenFill>
            </a:ext>
          </a:extLst>
        </p:spPr>
      </p:pic>
      <p:sp>
        <p:nvSpPr>
          <p:cNvPr id="8" name="Title 1">
            <a:extLst>
              <a:ext uri="{FF2B5EF4-FFF2-40B4-BE49-F238E27FC236}">
                <a16:creationId xmlns:a16="http://schemas.microsoft.com/office/drawing/2014/main" id="{13510A08-470A-4C9F-8E27-D60B6F500F1A}"/>
              </a:ext>
            </a:extLst>
          </p:cNvPr>
          <p:cNvSpPr txBox="1">
            <a:spLocks/>
          </p:cNvSpPr>
          <p:nvPr/>
        </p:nvSpPr>
        <p:spPr>
          <a:xfrm>
            <a:off x="0" y="44624"/>
            <a:ext cx="9144000" cy="792088"/>
          </a:xfrm>
          <a:prstGeom prst="rect">
            <a:avLst/>
          </a:prstGeom>
        </p:spPr>
        <p:txBody>
          <a:bodyPr bIns="91440" anchor="b" anchorCtr="0">
            <a:normAutofit/>
          </a:bodyPr>
          <a:lstStyle>
            <a:lvl1pPr algn="l" rtl="0" eaLnBrk="1" latinLnBrk="0" hangingPunct="1">
              <a:spcBef>
                <a:spcPct val="0"/>
              </a:spcBef>
              <a:buNone/>
              <a:defRPr kumimoji="0" sz="4000" kern="1200">
                <a:solidFill>
                  <a:schemeClr val="tx2"/>
                </a:solidFill>
                <a:latin typeface="+mj-lt"/>
                <a:ea typeface="+mj-ea"/>
                <a:cs typeface="+mj-cs"/>
              </a:defRPr>
            </a:lvl1pPr>
          </a:lstStyle>
          <a:p>
            <a:pPr algn="ctr"/>
            <a:r>
              <a:rPr lang="es-CR" dirty="0"/>
              <a:t>Prueba de Hipótesis: supuestos</a:t>
            </a:r>
            <a:endParaRPr lang="en-US" dirty="0"/>
          </a:p>
        </p:txBody>
      </p:sp>
    </p:spTree>
    <p:extLst>
      <p:ext uri="{BB962C8B-B14F-4D97-AF65-F5344CB8AC3E}">
        <p14:creationId xmlns:p14="http://schemas.microsoft.com/office/powerpoint/2010/main" val="2282098265"/>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59BDB33-77E2-4F4C-BFEC-69E9CD630274}"/>
              </a:ext>
            </a:extLst>
          </p:cNvPr>
          <p:cNvSpPr>
            <a:spLocks noGrp="1"/>
          </p:cNvSpPr>
          <p:nvPr>
            <p:ph type="title"/>
          </p:nvPr>
        </p:nvSpPr>
        <p:spPr>
          <a:xfrm>
            <a:off x="107504" y="116632"/>
            <a:ext cx="9036496" cy="792088"/>
          </a:xfrm>
        </p:spPr>
        <p:txBody>
          <a:bodyPr>
            <a:normAutofit/>
          </a:bodyPr>
          <a:lstStyle/>
          <a:p>
            <a:pPr algn="ctr"/>
            <a:r>
              <a:rPr lang="es-CR" dirty="0"/>
              <a:t>Problema de estudio</a:t>
            </a:r>
            <a:endParaRPr lang="en-US" dirty="0"/>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21A90150-73B4-484D-931B-486E2A96FB10}"/>
                  </a:ext>
                </a:extLst>
              </p:cNvPr>
              <p:cNvSpPr>
                <a:spLocks noGrp="1"/>
              </p:cNvSpPr>
              <p:nvPr>
                <p:ph sz="quarter" idx="1"/>
              </p:nvPr>
            </p:nvSpPr>
            <p:spPr>
              <a:xfrm>
                <a:off x="35496" y="1143000"/>
                <a:ext cx="7200800" cy="5526360"/>
              </a:xfrm>
            </p:spPr>
            <p:txBody>
              <a:bodyPr>
                <a:normAutofit/>
              </a:bodyPr>
              <a:lstStyle/>
              <a:p>
                <a:pPr algn="just"/>
                <a:r>
                  <a:rPr lang="es-CR" sz="2400" dirty="0"/>
                  <a:t>A partir de lo anterior (establecimiento de las suposiciones), se obtiene una muestra (</a:t>
                </a:r>
                <a14:m>
                  <m:oMath xmlns:m="http://schemas.openxmlformats.org/officeDocument/2006/math">
                    <m:r>
                      <a:rPr lang="es-CR" sz="2400" i="1" dirty="0" smtClean="0">
                        <a:latin typeface="Cambria Math" panose="02040503050406030204" pitchFamily="18" charset="0"/>
                      </a:rPr>
                      <m:t>𝑛</m:t>
                    </m:r>
                  </m:oMath>
                </a14:m>
                <a:r>
                  <a:rPr lang="es-CR" sz="2400" dirty="0"/>
                  <a:t>) de 210 clientes, en donde usted y su equipo asesor estuvieron interesados en conocer el tiempo medio (</a:t>
                </a:r>
                <a14:m>
                  <m:oMath xmlns:m="http://schemas.openxmlformats.org/officeDocument/2006/math">
                    <m:acc>
                      <m:accPr>
                        <m:chr m:val="̅"/>
                        <m:ctrlPr>
                          <a:rPr lang="en-US" sz="2400" i="1">
                            <a:latin typeface="Cambria Math" panose="02040503050406030204" pitchFamily="18" charset="0"/>
                          </a:rPr>
                        </m:ctrlPr>
                      </m:accPr>
                      <m:e>
                        <m:r>
                          <a:rPr lang="es-CR" sz="2400" i="1">
                            <a:latin typeface="Cambria Math" panose="02040503050406030204" pitchFamily="18" charset="0"/>
                          </a:rPr>
                          <m:t>𝑥</m:t>
                        </m:r>
                      </m:e>
                    </m:acc>
                  </m:oMath>
                </a14:m>
                <a:r>
                  <a:rPr lang="es-CR" sz="2400" dirty="0"/>
                  <a:t>) de pago, el cual fue de 19 días, con una desviación estándar de 25 días (</a:t>
                </a:r>
                <a14:m>
                  <m:oMath xmlns:m="http://schemas.openxmlformats.org/officeDocument/2006/math">
                    <m:r>
                      <a:rPr lang="es-CR" sz="2400" i="1">
                        <a:latin typeface="Cambria Math" panose="02040503050406030204" pitchFamily="18" charset="0"/>
                      </a:rPr>
                      <m:t>𝜎</m:t>
                    </m:r>
                  </m:oMath>
                </a14:m>
                <a:r>
                  <a:rPr lang="es-CR" sz="2400" dirty="0"/>
                  <a:t>).</a:t>
                </a:r>
              </a:p>
              <a:p>
                <a:pPr algn="just"/>
                <a:endParaRPr lang="en-US" sz="2400" dirty="0"/>
              </a:p>
              <a:p>
                <a:pPr algn="just"/>
                <a:r>
                  <a:rPr lang="es-CR" sz="2400" dirty="0"/>
                  <a:t>Usted sabe que está enfrentando un problema de Inferencia Estadística, donde interesa contrastar, </a:t>
                </a:r>
                <a:r>
                  <a:rPr lang="es-CR" sz="2400" i="1" dirty="0"/>
                  <a:t>a priori </a:t>
                </a:r>
                <a:r>
                  <a:rPr lang="es-CR" sz="2400" dirty="0"/>
                  <a:t>(desde antes), una suposición o conjetura sobre el pago medio de los clientes referente al préstamo (para los que están en estado de morosidad). Para esto, sabe que debe proceder mediante una prueba de hipótesis (con una </a:t>
                </a:r>
                <a:r>
                  <a:rPr lang="es-CR" sz="2400" i="1" dirty="0"/>
                  <a:t>significancia</a:t>
                </a:r>
                <a:r>
                  <a:rPr lang="es-CR" sz="2400" dirty="0"/>
                  <a:t> (o </a:t>
                </a:r>
                <a14:m>
                  <m:oMath xmlns:m="http://schemas.openxmlformats.org/officeDocument/2006/math">
                    <m:r>
                      <a:rPr lang="es-CR" sz="2400" b="0" i="0" smtClean="0">
                        <a:latin typeface="Cambria Math" panose="02040503050406030204" pitchFamily="18" charset="0"/>
                      </a:rPr>
                      <m:t>"</m:t>
                    </m:r>
                    <m:r>
                      <a:rPr lang="es-CR" sz="2400" b="1" i="1">
                        <a:latin typeface="Cambria Math" panose="02040503050406030204" pitchFamily="18" charset="0"/>
                      </a:rPr>
                      <m:t>𝜶</m:t>
                    </m:r>
                    <m:r>
                      <a:rPr lang="es-CR" sz="2400" b="1" i="1" smtClean="0">
                        <a:latin typeface="Cambria Math" panose="02040503050406030204" pitchFamily="18" charset="0"/>
                      </a:rPr>
                      <m:t>"</m:t>
                    </m:r>
                  </m:oMath>
                </a14:m>
                <a:r>
                  <a:rPr lang="es-CR" sz="2400" dirty="0"/>
                  <a:t>) de </a:t>
                </a:r>
                <a14:m>
                  <m:oMath xmlns:m="http://schemas.openxmlformats.org/officeDocument/2006/math">
                    <m:r>
                      <a:rPr lang="es-CR" sz="2000" i="1">
                        <a:latin typeface="Cambria Math" panose="02040503050406030204" pitchFamily="18" charset="0"/>
                      </a:rPr>
                      <m:t>0.05</m:t>
                    </m:r>
                  </m:oMath>
                </a14:m>
                <a:r>
                  <a:rPr lang="es-CR" sz="2400" dirty="0"/>
                  <a:t>). Para su resolución, debe proceder según los siguientes 9 pasos:</a:t>
                </a:r>
                <a:endParaRPr lang="en-US" sz="2400" dirty="0"/>
              </a:p>
              <a:p>
                <a:endParaRPr lang="en-US" dirty="0"/>
              </a:p>
            </p:txBody>
          </p:sp>
        </mc:Choice>
        <mc:Fallback xmlns="">
          <p:sp>
            <p:nvSpPr>
              <p:cNvPr id="5" name="Content Placeholder 2">
                <a:extLst>
                  <a:ext uri="{FF2B5EF4-FFF2-40B4-BE49-F238E27FC236}">
                    <a16:creationId xmlns:a16="http://schemas.microsoft.com/office/drawing/2014/main" id="{21A90150-73B4-484D-931B-486E2A96FB10}"/>
                  </a:ext>
                </a:extLst>
              </p:cNvPr>
              <p:cNvSpPr>
                <a:spLocks noGrp="1" noRot="1" noChangeAspect="1" noMove="1" noResize="1" noEditPoints="1" noAdjustHandles="1" noChangeArrowheads="1" noChangeShapeType="1" noTextEdit="1"/>
              </p:cNvSpPr>
              <p:nvPr>
                <p:ph sz="quarter" idx="1"/>
              </p:nvPr>
            </p:nvSpPr>
            <p:spPr>
              <a:xfrm>
                <a:off x="35496" y="1143000"/>
                <a:ext cx="7200800" cy="5526360"/>
              </a:xfrm>
              <a:blipFill>
                <a:blip r:embed="rId2"/>
                <a:stretch>
                  <a:fillRect l="-677" t="-883" r="-1270"/>
                </a:stretch>
              </a:blipFill>
            </p:spPr>
            <p:txBody>
              <a:bodyPr/>
              <a:lstStyle/>
              <a:p>
                <a:r>
                  <a:rPr lang="en-US">
                    <a:noFill/>
                  </a:rPr>
                  <a:t> </a:t>
                </a:r>
              </a:p>
            </p:txBody>
          </p:sp>
        </mc:Fallback>
      </mc:AlternateContent>
      <p:pic>
        <p:nvPicPr>
          <p:cNvPr id="2052" name="Picture 4" descr="Resultado de imagen para sampling icon">
            <a:extLst>
              <a:ext uri="{FF2B5EF4-FFF2-40B4-BE49-F238E27FC236}">
                <a16:creationId xmlns:a16="http://schemas.microsoft.com/office/drawing/2014/main" id="{A3DC2D0B-A9EE-4AD5-A70F-071EE8E1FFD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80312" y="1556792"/>
            <a:ext cx="1512168" cy="1512168"/>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Resultado de imagen para inferential statistics icon">
            <a:extLst>
              <a:ext uri="{FF2B5EF4-FFF2-40B4-BE49-F238E27FC236}">
                <a16:creationId xmlns:a16="http://schemas.microsoft.com/office/drawing/2014/main" id="{3568A3A5-4B74-4684-94F4-EEE8A91866E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2784" t="7006" r="20769" b="7006"/>
          <a:stretch/>
        </p:blipFill>
        <p:spPr bwMode="auto">
          <a:xfrm>
            <a:off x="7452320" y="4365104"/>
            <a:ext cx="1440160" cy="15121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6172399"/>
      </p:ext>
    </p:extLst>
  </p:cSld>
  <p:clrMapOvr>
    <a:masterClrMapping/>
  </p:clrMapOvr>
  <p:transition spd="slow">
    <p:wip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8948D1-1EE5-407E-A5E4-31185EFCEC2C}"/>
              </a:ext>
            </a:extLst>
          </p:cNvPr>
          <p:cNvSpPr txBox="1">
            <a:spLocks/>
          </p:cNvSpPr>
          <p:nvPr/>
        </p:nvSpPr>
        <p:spPr>
          <a:xfrm>
            <a:off x="0" y="44624"/>
            <a:ext cx="9144000" cy="792088"/>
          </a:xfrm>
          <a:prstGeom prst="rect">
            <a:avLst/>
          </a:prstGeom>
        </p:spPr>
        <p:txBody>
          <a:bodyPr bIns="91440" anchor="b" anchorCtr="0">
            <a:normAutofit/>
          </a:bodyPr>
          <a:lstStyle>
            <a:lvl1pPr algn="l" rtl="0" eaLnBrk="1" latinLnBrk="0" hangingPunct="1">
              <a:spcBef>
                <a:spcPct val="0"/>
              </a:spcBef>
              <a:buNone/>
              <a:defRPr kumimoji="0" sz="4000" kern="1200">
                <a:solidFill>
                  <a:schemeClr val="tx2"/>
                </a:solidFill>
                <a:latin typeface="+mj-lt"/>
                <a:ea typeface="+mj-ea"/>
                <a:cs typeface="+mj-cs"/>
              </a:defRPr>
            </a:lvl1pPr>
          </a:lstStyle>
          <a:p>
            <a:pPr algn="ctr"/>
            <a:r>
              <a:rPr lang="es-CR" dirty="0"/>
              <a:t>Prueba de Hipótesis: bilateral</a:t>
            </a:r>
            <a:endParaRPr lang="en-US" dirty="0"/>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8AEA8733-84BE-4A7E-BFA3-E65813CC41CE}"/>
                  </a:ext>
                </a:extLst>
              </p:cNvPr>
              <p:cNvSpPr>
                <a:spLocks noGrp="1"/>
              </p:cNvSpPr>
              <p:nvPr>
                <p:ph sz="quarter" idx="1"/>
              </p:nvPr>
            </p:nvSpPr>
            <p:spPr>
              <a:xfrm>
                <a:off x="179512" y="792088"/>
                <a:ext cx="8712968" cy="6065912"/>
              </a:xfrm>
            </p:spPr>
            <p:txBody>
              <a:bodyPr>
                <a:normAutofit/>
              </a:bodyPr>
              <a:lstStyle/>
              <a:p>
                <a:pPr lvl="0" algn="just"/>
                <a:r>
                  <a:rPr lang="es-CR" sz="2800" u="sng" dirty="0"/>
                  <a:t>1. Datos</a:t>
                </a:r>
                <a:r>
                  <a:rPr lang="es-CR" sz="2800" dirty="0"/>
                  <a:t>: cuantitativos, con escala de razón, se trabaja con el promedio (</a:t>
                </a:r>
                <a14:m>
                  <m:oMath xmlns:m="http://schemas.openxmlformats.org/officeDocument/2006/math">
                    <m:acc>
                      <m:accPr>
                        <m:chr m:val="̅"/>
                        <m:ctrlPr>
                          <a:rPr lang="en-US" sz="2800" i="1">
                            <a:latin typeface="Cambria Math" panose="02040503050406030204" pitchFamily="18" charset="0"/>
                          </a:rPr>
                        </m:ctrlPr>
                      </m:accPr>
                      <m:e>
                        <m:r>
                          <a:rPr lang="es-CR" sz="2800" i="1">
                            <a:latin typeface="Cambria Math"/>
                          </a:rPr>
                          <m:t>𝑥</m:t>
                        </m:r>
                      </m:e>
                    </m:acc>
                  </m:oMath>
                </a14:m>
                <a:r>
                  <a:rPr lang="es-CR" sz="2800" dirty="0"/>
                  <a:t>).</a:t>
                </a:r>
                <a:endParaRPr lang="en-US" sz="2400" dirty="0"/>
              </a:p>
              <a:p>
                <a:pPr lvl="0" algn="just"/>
                <a:r>
                  <a:rPr lang="es-CR" sz="2800" u="sng" dirty="0"/>
                  <a:t>2. Supuestos</a:t>
                </a:r>
                <a:r>
                  <a:rPr lang="es-CR" sz="2800" dirty="0"/>
                  <a:t>: a partir de un muestreo probabilístico, los datos se distribuyen como una normal de parámetros </a:t>
                </a:r>
                <a14:m>
                  <m:oMath xmlns:m="http://schemas.openxmlformats.org/officeDocument/2006/math">
                    <m:r>
                      <a:rPr lang="es-CR" sz="2800" i="1">
                        <a:latin typeface="Cambria Math"/>
                      </a:rPr>
                      <m:t>𝑁</m:t>
                    </m:r>
                    <m:r>
                      <a:rPr lang="es-CR" sz="2800" i="1">
                        <a:latin typeface="Cambria Math"/>
                      </a:rPr>
                      <m:t>(</m:t>
                    </m:r>
                    <m:r>
                      <a:rPr lang="es-CR" sz="2800" i="1">
                        <a:latin typeface="Cambria Math"/>
                      </a:rPr>
                      <m:t>𝜇</m:t>
                    </m:r>
                    <m:r>
                      <a:rPr lang="es-CR" sz="2800" i="1">
                        <a:latin typeface="Cambria Math"/>
                      </a:rPr>
                      <m:t>,</m:t>
                    </m:r>
                    <m:r>
                      <a:rPr lang="es-CR" sz="2800" i="1">
                        <a:latin typeface="Cambria Math"/>
                      </a:rPr>
                      <m:t>𝜎</m:t>
                    </m:r>
                    <m:r>
                      <a:rPr lang="es-CR" sz="2800" i="1">
                        <a:latin typeface="Cambria Math"/>
                      </a:rPr>
                      <m:t>)</m:t>
                    </m:r>
                  </m:oMath>
                </a14:m>
                <a:r>
                  <a:rPr lang="es-CR" sz="2800" dirty="0"/>
                  <a:t>, y además suponemos la variancia o el parámetro de variabilidad </a:t>
                </a:r>
                <a14:m>
                  <m:oMath xmlns:m="http://schemas.openxmlformats.org/officeDocument/2006/math">
                    <m:r>
                      <a:rPr lang="es-CR" sz="2800" i="1">
                        <a:latin typeface="Cambria Math"/>
                      </a:rPr>
                      <m:t>𝜎</m:t>
                    </m:r>
                  </m:oMath>
                </a14:m>
                <a:r>
                  <a:rPr lang="es-CR" sz="2800" dirty="0"/>
                  <a:t> es conocido.</a:t>
                </a:r>
                <a:endParaRPr lang="en-US" sz="2400" dirty="0"/>
              </a:p>
              <a:p>
                <a:pPr marL="0" lvl="0" indent="0">
                  <a:buNone/>
                </a:pPr>
                <a:endParaRPr lang="en-US" dirty="0"/>
              </a:p>
            </p:txBody>
          </p:sp>
        </mc:Choice>
        <mc:Fallback xmlns="">
          <p:sp>
            <p:nvSpPr>
              <p:cNvPr id="5" name="Content Placeholder 2">
                <a:extLst>
                  <a:ext uri="{FF2B5EF4-FFF2-40B4-BE49-F238E27FC236}">
                    <a16:creationId xmlns:a16="http://schemas.microsoft.com/office/drawing/2014/main" id="{8AEA8733-84BE-4A7E-BFA3-E65813CC41CE}"/>
                  </a:ext>
                </a:extLst>
              </p:cNvPr>
              <p:cNvSpPr>
                <a:spLocks noGrp="1" noRot="1" noChangeAspect="1" noMove="1" noResize="1" noEditPoints="1" noAdjustHandles="1" noChangeArrowheads="1" noChangeShapeType="1" noTextEdit="1"/>
              </p:cNvSpPr>
              <p:nvPr>
                <p:ph sz="quarter" idx="1"/>
              </p:nvPr>
            </p:nvSpPr>
            <p:spPr>
              <a:xfrm>
                <a:off x="179512" y="792088"/>
                <a:ext cx="8712968" cy="6065912"/>
              </a:xfrm>
              <a:blipFill>
                <a:blip r:embed="rId2"/>
                <a:stretch>
                  <a:fillRect l="-839" t="-1106" r="-1399"/>
                </a:stretch>
              </a:blipFill>
            </p:spPr>
            <p:txBody>
              <a:bodyPr/>
              <a:lstStyle/>
              <a:p>
                <a:r>
                  <a:rPr lang="en-US">
                    <a:noFill/>
                  </a:rPr>
                  <a:t> </a:t>
                </a:r>
              </a:p>
            </p:txBody>
          </p:sp>
        </mc:Fallback>
      </mc:AlternateContent>
    </p:spTree>
    <p:extLst>
      <p:ext uri="{BB962C8B-B14F-4D97-AF65-F5344CB8AC3E}">
        <p14:creationId xmlns:p14="http://schemas.microsoft.com/office/powerpoint/2010/main" val="2747085947"/>
      </p:ext>
    </p:extLst>
  </p:cSld>
  <p:clrMapOvr>
    <a:masterClrMapping/>
  </p:clrMapOvr>
  <p:transition spd="slow">
    <p:wip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Marcador de contenido 2">
                <a:extLst>
                  <a:ext uri="{FF2B5EF4-FFF2-40B4-BE49-F238E27FC236}">
                    <a16:creationId xmlns:a16="http://schemas.microsoft.com/office/drawing/2014/main" id="{66BBF9B3-C8B0-4F82-A66E-CF5121BBDD66}"/>
                  </a:ext>
                </a:extLst>
              </p:cNvPr>
              <p:cNvSpPr>
                <a:spLocks noGrp="1"/>
              </p:cNvSpPr>
              <p:nvPr>
                <p:ph sz="quarter" idx="1"/>
              </p:nvPr>
            </p:nvSpPr>
            <p:spPr>
              <a:xfrm>
                <a:off x="107504" y="1143000"/>
                <a:ext cx="8928992" cy="4572000"/>
              </a:xfrm>
            </p:spPr>
            <p:txBody>
              <a:bodyPr/>
              <a:lstStyle/>
              <a:p>
                <a:pPr marL="0" indent="0" algn="ctr">
                  <a:buNone/>
                </a:pPr>
                <a:r>
                  <a:rPr lang="es-CR" dirty="0"/>
                  <a:t>! IMPORTANTE!</a:t>
                </a:r>
              </a:p>
              <a:p>
                <a:pPr marL="0" indent="0">
                  <a:buNone/>
                </a:pPr>
                <a:r>
                  <a:rPr lang="es-CR" dirty="0"/>
                  <a:t>Según criterio, muy personal, considero que el nivel de significancia (</a:t>
                </a:r>
                <a14:m>
                  <m:oMath xmlns:m="http://schemas.openxmlformats.org/officeDocument/2006/math">
                    <m:r>
                      <a:rPr lang="es-CR" i="1" smtClean="0">
                        <a:latin typeface="Cambria Math" panose="02040503050406030204" pitchFamily="18" charset="0"/>
                        <a:ea typeface="Cambria Math" panose="02040503050406030204" pitchFamily="18" charset="0"/>
                      </a:rPr>
                      <m:t>𝛼</m:t>
                    </m:r>
                  </m:oMath>
                </a14:m>
                <a:r>
                  <a:rPr lang="es-CR" dirty="0"/>
                  <a:t>), debe ser considerado como un supuesto de la PH.</a:t>
                </a:r>
              </a:p>
            </p:txBody>
          </p:sp>
        </mc:Choice>
        <mc:Fallback xmlns="">
          <p:sp>
            <p:nvSpPr>
              <p:cNvPr id="3" name="Marcador de contenido 2">
                <a:extLst>
                  <a:ext uri="{FF2B5EF4-FFF2-40B4-BE49-F238E27FC236}">
                    <a16:creationId xmlns:a16="http://schemas.microsoft.com/office/drawing/2014/main" id="{66BBF9B3-C8B0-4F82-A66E-CF5121BBDD66}"/>
                  </a:ext>
                </a:extLst>
              </p:cNvPr>
              <p:cNvSpPr>
                <a:spLocks noGrp="1" noRot="1" noChangeAspect="1" noMove="1" noResize="1" noEditPoints="1" noAdjustHandles="1" noChangeArrowheads="1" noChangeShapeType="1" noTextEdit="1"/>
              </p:cNvSpPr>
              <p:nvPr>
                <p:ph sz="quarter" idx="1"/>
              </p:nvPr>
            </p:nvSpPr>
            <p:spPr>
              <a:xfrm>
                <a:off x="107504" y="1143000"/>
                <a:ext cx="8928992" cy="4572000"/>
              </a:xfrm>
              <a:blipFill>
                <a:blip r:embed="rId2"/>
                <a:stretch>
                  <a:fillRect l="-1230" t="-1200" r="-888"/>
                </a:stretch>
              </a:blipFill>
            </p:spPr>
            <p:txBody>
              <a:bodyPr/>
              <a:lstStyle/>
              <a:p>
                <a:r>
                  <a:rPr lang="en-US">
                    <a:noFill/>
                  </a:rPr>
                  <a:t> </a:t>
                </a:r>
              </a:p>
            </p:txBody>
          </p:sp>
        </mc:Fallback>
      </mc:AlternateContent>
      <p:sp>
        <p:nvSpPr>
          <p:cNvPr id="4" name="Title 1">
            <a:extLst>
              <a:ext uri="{FF2B5EF4-FFF2-40B4-BE49-F238E27FC236}">
                <a16:creationId xmlns:a16="http://schemas.microsoft.com/office/drawing/2014/main" id="{0100A3FD-13A8-4D37-A6F3-B3F31E9712C6}"/>
              </a:ext>
            </a:extLst>
          </p:cNvPr>
          <p:cNvSpPr txBox="1">
            <a:spLocks/>
          </p:cNvSpPr>
          <p:nvPr/>
        </p:nvSpPr>
        <p:spPr>
          <a:xfrm>
            <a:off x="0" y="44624"/>
            <a:ext cx="9144000" cy="792088"/>
          </a:xfrm>
          <a:prstGeom prst="rect">
            <a:avLst/>
          </a:prstGeom>
        </p:spPr>
        <p:txBody>
          <a:bodyPr bIns="91440" anchor="b" anchorCtr="0">
            <a:normAutofit/>
          </a:bodyPr>
          <a:lstStyle>
            <a:lvl1pPr algn="l" rtl="0" eaLnBrk="1" latinLnBrk="0" hangingPunct="1">
              <a:spcBef>
                <a:spcPct val="0"/>
              </a:spcBef>
              <a:buNone/>
              <a:defRPr kumimoji="0" sz="4000" kern="1200">
                <a:solidFill>
                  <a:schemeClr val="tx2"/>
                </a:solidFill>
                <a:latin typeface="+mj-lt"/>
                <a:ea typeface="+mj-ea"/>
                <a:cs typeface="+mj-cs"/>
              </a:defRPr>
            </a:lvl1pPr>
          </a:lstStyle>
          <a:p>
            <a:pPr algn="ctr"/>
            <a:r>
              <a:rPr lang="es-CR" dirty="0"/>
              <a:t>Prueba de Hipótesis: bilateral</a:t>
            </a:r>
            <a:endParaRPr lang="en-US" dirty="0"/>
          </a:p>
        </p:txBody>
      </p:sp>
      <p:pic>
        <p:nvPicPr>
          <p:cNvPr id="1026" name="Picture 2" descr="Resultado de imagen para importante">
            <a:extLst>
              <a:ext uri="{FF2B5EF4-FFF2-40B4-BE49-F238E27FC236}">
                <a16:creationId xmlns:a16="http://schemas.microsoft.com/office/drawing/2014/main" id="{F38624CE-8659-4D80-B168-49FB03501A8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819" b="3636"/>
          <a:stretch/>
        </p:blipFill>
        <p:spPr bwMode="auto">
          <a:xfrm>
            <a:off x="107504" y="2492896"/>
            <a:ext cx="8928992" cy="40324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6859861"/>
      </p:ext>
    </p:extLst>
  </p:cSld>
  <p:clrMapOvr>
    <a:masterClrMapping/>
  </p:clrMapOvr>
  <p:transition spd="slow">
    <p:wip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8948D1-1EE5-407E-A5E4-31185EFCEC2C}"/>
              </a:ext>
            </a:extLst>
          </p:cNvPr>
          <p:cNvSpPr txBox="1">
            <a:spLocks/>
          </p:cNvSpPr>
          <p:nvPr/>
        </p:nvSpPr>
        <p:spPr>
          <a:xfrm>
            <a:off x="0" y="44624"/>
            <a:ext cx="9144000" cy="792088"/>
          </a:xfrm>
          <a:prstGeom prst="rect">
            <a:avLst/>
          </a:prstGeom>
        </p:spPr>
        <p:txBody>
          <a:bodyPr bIns="91440" anchor="b" anchorCtr="0">
            <a:normAutofit/>
          </a:bodyPr>
          <a:lstStyle>
            <a:lvl1pPr algn="l" rtl="0" eaLnBrk="1" latinLnBrk="0" hangingPunct="1">
              <a:spcBef>
                <a:spcPct val="0"/>
              </a:spcBef>
              <a:buNone/>
              <a:defRPr kumimoji="0" sz="4000" kern="1200">
                <a:solidFill>
                  <a:schemeClr val="tx2"/>
                </a:solidFill>
                <a:latin typeface="+mj-lt"/>
                <a:ea typeface="+mj-ea"/>
                <a:cs typeface="+mj-cs"/>
              </a:defRPr>
            </a:lvl1pPr>
          </a:lstStyle>
          <a:p>
            <a:pPr algn="ctr"/>
            <a:r>
              <a:rPr lang="es-CR" dirty="0"/>
              <a:t>Prueba de Hipótesis: bilateral</a:t>
            </a:r>
            <a:endParaRPr lang="en-US" dirty="0"/>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8AEA8733-84BE-4A7E-BFA3-E65813CC41CE}"/>
                  </a:ext>
                </a:extLst>
              </p:cNvPr>
              <p:cNvSpPr>
                <a:spLocks noGrp="1"/>
              </p:cNvSpPr>
              <p:nvPr>
                <p:ph sz="quarter" idx="1"/>
              </p:nvPr>
            </p:nvSpPr>
            <p:spPr>
              <a:xfrm>
                <a:off x="107504" y="792088"/>
                <a:ext cx="8856984" cy="6021288"/>
              </a:xfrm>
            </p:spPr>
            <p:txBody>
              <a:bodyPr>
                <a:normAutofit/>
              </a:bodyPr>
              <a:lstStyle/>
              <a:p>
                <a:pPr lvl="0"/>
                <a:r>
                  <a:rPr lang="es-CR" sz="2800" u="sng" dirty="0"/>
                  <a:t>1. Datos</a:t>
                </a:r>
                <a:r>
                  <a:rPr lang="es-CR" sz="2800" dirty="0"/>
                  <a:t>: cuantitativos, con escala de razón, se trabaja con el promedio (</a:t>
                </a:r>
                <a14:m>
                  <m:oMath xmlns:m="http://schemas.openxmlformats.org/officeDocument/2006/math">
                    <m:acc>
                      <m:accPr>
                        <m:chr m:val="̅"/>
                        <m:ctrlPr>
                          <a:rPr lang="en-US" sz="2800" i="1">
                            <a:latin typeface="Cambria Math" panose="02040503050406030204" pitchFamily="18" charset="0"/>
                          </a:rPr>
                        </m:ctrlPr>
                      </m:accPr>
                      <m:e>
                        <m:r>
                          <a:rPr lang="es-CR" sz="2800" i="1">
                            <a:latin typeface="Cambria Math"/>
                          </a:rPr>
                          <m:t>𝑥</m:t>
                        </m:r>
                      </m:e>
                    </m:acc>
                  </m:oMath>
                </a14:m>
                <a:r>
                  <a:rPr lang="es-CR" sz="2800" dirty="0"/>
                  <a:t>).</a:t>
                </a:r>
                <a:endParaRPr lang="en-US" sz="2400" dirty="0"/>
              </a:p>
              <a:p>
                <a:pPr lvl="0"/>
                <a:r>
                  <a:rPr lang="es-CR" sz="2800" u="sng" dirty="0"/>
                  <a:t>2. Supuestos</a:t>
                </a:r>
                <a:r>
                  <a:rPr lang="es-CR" sz="2800" dirty="0"/>
                  <a:t>: datos se distribuyen como una normal de parámetros </a:t>
                </a:r>
                <a14:m>
                  <m:oMath xmlns:m="http://schemas.openxmlformats.org/officeDocument/2006/math">
                    <m:r>
                      <a:rPr lang="es-CR" sz="2800" i="1">
                        <a:latin typeface="Cambria Math"/>
                      </a:rPr>
                      <m:t>𝑁</m:t>
                    </m:r>
                    <m:r>
                      <a:rPr lang="es-CR" sz="2800" i="1">
                        <a:latin typeface="Cambria Math"/>
                      </a:rPr>
                      <m:t>(</m:t>
                    </m:r>
                    <m:r>
                      <a:rPr lang="es-CR" sz="2800" i="1">
                        <a:latin typeface="Cambria Math"/>
                      </a:rPr>
                      <m:t>𝜇</m:t>
                    </m:r>
                    <m:r>
                      <a:rPr lang="es-CR" sz="2800" i="1">
                        <a:latin typeface="Cambria Math"/>
                      </a:rPr>
                      <m:t>,</m:t>
                    </m:r>
                    <m:r>
                      <a:rPr lang="es-CR" sz="2800" i="1">
                        <a:latin typeface="Cambria Math"/>
                      </a:rPr>
                      <m:t>𝜎</m:t>
                    </m:r>
                    <m:r>
                      <a:rPr lang="es-CR" sz="2800" i="1">
                        <a:latin typeface="Cambria Math"/>
                      </a:rPr>
                      <m:t>)</m:t>
                    </m:r>
                  </m:oMath>
                </a14:m>
                <a:r>
                  <a:rPr lang="es-CR" sz="2800" dirty="0"/>
                  <a:t>, y además suponemos la variancia o el parámetro de variabilidad </a:t>
                </a:r>
                <a14:m>
                  <m:oMath xmlns:m="http://schemas.openxmlformats.org/officeDocument/2006/math">
                    <m:r>
                      <a:rPr lang="es-CR" sz="2800" i="1">
                        <a:latin typeface="Cambria Math"/>
                      </a:rPr>
                      <m:t>𝜎</m:t>
                    </m:r>
                  </m:oMath>
                </a14:m>
                <a:r>
                  <a:rPr lang="es-CR" sz="2800" dirty="0"/>
                  <a:t> es conocido.</a:t>
                </a:r>
                <a:endParaRPr lang="en-US" sz="2400" dirty="0"/>
              </a:p>
              <a:p>
                <a:pPr lvl="0"/>
                <a:r>
                  <a:rPr lang="es-CR" sz="2800" u="sng" dirty="0"/>
                  <a:t>3. Hipótesis</a:t>
                </a:r>
                <a:r>
                  <a:rPr lang="es-CR" sz="2800" dirty="0"/>
                  <a:t>: ¿cómo debemos establecer las pruebas de hipótesis?</a:t>
                </a:r>
                <a:endParaRPr lang="en-US" dirty="0"/>
              </a:p>
            </p:txBody>
          </p:sp>
        </mc:Choice>
        <mc:Fallback xmlns="">
          <p:sp>
            <p:nvSpPr>
              <p:cNvPr id="5" name="Content Placeholder 2">
                <a:extLst>
                  <a:ext uri="{FF2B5EF4-FFF2-40B4-BE49-F238E27FC236}">
                    <a16:creationId xmlns:a16="http://schemas.microsoft.com/office/drawing/2014/main" id="{8AEA8733-84BE-4A7E-BFA3-E65813CC41CE}"/>
                  </a:ext>
                </a:extLst>
              </p:cNvPr>
              <p:cNvSpPr>
                <a:spLocks noGrp="1" noRot="1" noChangeAspect="1" noMove="1" noResize="1" noEditPoints="1" noAdjustHandles="1" noChangeArrowheads="1" noChangeShapeType="1" noTextEdit="1"/>
              </p:cNvSpPr>
              <p:nvPr>
                <p:ph sz="quarter" idx="1"/>
              </p:nvPr>
            </p:nvSpPr>
            <p:spPr>
              <a:xfrm>
                <a:off x="107504" y="792088"/>
                <a:ext cx="8856984" cy="6021288"/>
              </a:xfrm>
              <a:blipFill>
                <a:blip r:embed="rId2"/>
                <a:stretch>
                  <a:fillRect l="-826" t="-1113"/>
                </a:stretch>
              </a:blipFill>
            </p:spPr>
            <p:txBody>
              <a:bodyPr/>
              <a:lstStyle/>
              <a:p>
                <a:r>
                  <a:rPr lang="en-US">
                    <a:noFill/>
                  </a:rPr>
                  <a:t> </a:t>
                </a:r>
              </a:p>
            </p:txBody>
          </p:sp>
        </mc:Fallback>
      </mc:AlternateContent>
    </p:spTree>
    <p:extLst>
      <p:ext uri="{BB962C8B-B14F-4D97-AF65-F5344CB8AC3E}">
        <p14:creationId xmlns:p14="http://schemas.microsoft.com/office/powerpoint/2010/main" val="3029128072"/>
      </p:ext>
    </p:extLst>
  </p:cSld>
  <p:clrMapOvr>
    <a:masterClrMapping/>
  </p:clrMapOvr>
  <p:transition spd="slow">
    <p:wip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94794FF6-838F-4ACF-A1E8-4FB4384F86AA}"/>
              </a:ext>
            </a:extLst>
          </p:cNvPr>
          <p:cNvSpPr>
            <a:spLocks noGrp="1"/>
          </p:cNvSpPr>
          <p:nvPr>
            <p:ph sz="quarter" idx="1"/>
          </p:nvPr>
        </p:nvSpPr>
        <p:spPr>
          <a:xfrm>
            <a:off x="323528" y="980728"/>
            <a:ext cx="8496944" cy="4572000"/>
          </a:xfrm>
        </p:spPr>
        <p:txBody>
          <a:bodyPr/>
          <a:lstStyle/>
          <a:p>
            <a:r>
              <a:rPr lang="es-CR" dirty="0"/>
              <a:t>Para el punto de las hipótesis, vamos a explayarnos un poco…</a:t>
            </a:r>
            <a:endParaRPr lang="en-US" dirty="0"/>
          </a:p>
        </p:txBody>
      </p:sp>
      <p:sp>
        <p:nvSpPr>
          <p:cNvPr id="4" name="Title 1">
            <a:extLst>
              <a:ext uri="{FF2B5EF4-FFF2-40B4-BE49-F238E27FC236}">
                <a16:creationId xmlns:a16="http://schemas.microsoft.com/office/drawing/2014/main" id="{F4E95C06-1FC9-406E-B089-5E7945CAC9CB}"/>
              </a:ext>
            </a:extLst>
          </p:cNvPr>
          <p:cNvSpPr txBox="1">
            <a:spLocks/>
          </p:cNvSpPr>
          <p:nvPr/>
        </p:nvSpPr>
        <p:spPr>
          <a:xfrm>
            <a:off x="0" y="44624"/>
            <a:ext cx="9144000" cy="792088"/>
          </a:xfrm>
          <a:prstGeom prst="rect">
            <a:avLst/>
          </a:prstGeom>
        </p:spPr>
        <p:txBody>
          <a:bodyPr bIns="91440" anchor="b" anchorCtr="0">
            <a:normAutofit/>
          </a:bodyPr>
          <a:lstStyle>
            <a:lvl1pPr algn="l" rtl="0" eaLnBrk="1" latinLnBrk="0" hangingPunct="1">
              <a:spcBef>
                <a:spcPct val="0"/>
              </a:spcBef>
              <a:buNone/>
              <a:defRPr kumimoji="0" sz="4000" kern="1200">
                <a:solidFill>
                  <a:schemeClr val="tx2"/>
                </a:solidFill>
                <a:latin typeface="+mj-lt"/>
                <a:ea typeface="+mj-ea"/>
                <a:cs typeface="+mj-cs"/>
              </a:defRPr>
            </a:lvl1pPr>
          </a:lstStyle>
          <a:p>
            <a:pPr algn="ctr"/>
            <a:r>
              <a:rPr lang="es-CR" dirty="0"/>
              <a:t>Prueba de Hipótesis: bilateral</a:t>
            </a:r>
            <a:endParaRPr lang="en-US" dirty="0"/>
          </a:p>
        </p:txBody>
      </p:sp>
      <p:pic>
        <p:nvPicPr>
          <p:cNvPr id="3074" name="Picture 2" descr="Resultado de imagen para paréntesis&quot;">
            <a:extLst>
              <a:ext uri="{FF2B5EF4-FFF2-40B4-BE49-F238E27FC236}">
                <a16:creationId xmlns:a16="http://schemas.microsoft.com/office/drawing/2014/main" id="{744272CA-80CD-48C0-B7B8-B94A9DEF670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1936"/>
          <a:stretch/>
        </p:blipFill>
        <p:spPr bwMode="auto">
          <a:xfrm>
            <a:off x="1439652" y="1988840"/>
            <a:ext cx="6264696" cy="45564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3186762"/>
      </p:ext>
    </p:extLst>
  </p:cSld>
  <p:clrMapOvr>
    <a:masterClrMapping/>
  </p:clrMapOvr>
  <p:transition spd="slow">
    <p:wip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Marcador de contenido 2">
                <a:extLst>
                  <a:ext uri="{FF2B5EF4-FFF2-40B4-BE49-F238E27FC236}">
                    <a16:creationId xmlns:a16="http://schemas.microsoft.com/office/drawing/2014/main" id="{9B3F12A3-CDD8-4301-963F-88E1CCFE72B8}"/>
                  </a:ext>
                </a:extLst>
              </p:cNvPr>
              <p:cNvSpPr>
                <a:spLocks noGrp="1"/>
              </p:cNvSpPr>
              <p:nvPr>
                <p:ph sz="quarter" idx="1"/>
              </p:nvPr>
            </p:nvSpPr>
            <p:spPr>
              <a:xfrm>
                <a:off x="179512" y="1052736"/>
                <a:ext cx="8712968" cy="5544616"/>
              </a:xfrm>
            </p:spPr>
            <p:txBody>
              <a:bodyPr>
                <a:normAutofit lnSpcReduction="10000"/>
              </a:bodyPr>
              <a:lstStyle/>
              <a:p>
                <a:pPr algn="just"/>
                <a:r>
                  <a:rPr lang="es-CR" dirty="0"/>
                  <a:t>Una prueba de hipótesis (PH) responde primero a una suposición establecida previamente.</a:t>
                </a:r>
              </a:p>
              <a:p>
                <a:pPr algn="just"/>
                <a:endParaRPr lang="es-CR" dirty="0"/>
              </a:p>
              <a:p>
                <a:pPr algn="just"/>
                <a:r>
                  <a:rPr lang="es-CR" dirty="0"/>
                  <a:t>La PH se constituye de una Hipótesis Alternativa (</a:t>
                </a:r>
                <a14:m>
                  <m:oMath xmlns:m="http://schemas.openxmlformats.org/officeDocument/2006/math">
                    <m:sSub>
                      <m:sSubPr>
                        <m:ctrlPr>
                          <a:rPr lang="es-CR" b="0" i="1" smtClean="0">
                            <a:latin typeface="Cambria Math" panose="02040503050406030204" pitchFamily="18" charset="0"/>
                          </a:rPr>
                        </m:ctrlPr>
                      </m:sSubPr>
                      <m:e>
                        <m:r>
                          <a:rPr lang="es-CR" b="0" i="1" smtClean="0">
                            <a:latin typeface="Cambria Math" panose="02040503050406030204" pitchFamily="18" charset="0"/>
                          </a:rPr>
                          <m:t>𝐻</m:t>
                        </m:r>
                      </m:e>
                      <m:sub>
                        <m:r>
                          <a:rPr lang="es-CR" b="0" i="1" smtClean="0">
                            <a:latin typeface="Cambria Math" panose="02040503050406030204" pitchFamily="18" charset="0"/>
                          </a:rPr>
                          <m:t>𝐴</m:t>
                        </m:r>
                      </m:sub>
                    </m:sSub>
                  </m:oMath>
                </a14:m>
                <a:r>
                  <a:rPr lang="es-CR" dirty="0"/>
                  <a:t>) y una Hipótesis Nula (</a:t>
                </a:r>
                <a14:m>
                  <m:oMath xmlns:m="http://schemas.openxmlformats.org/officeDocument/2006/math">
                    <m:sSub>
                      <m:sSubPr>
                        <m:ctrlPr>
                          <a:rPr lang="es-CR" i="1">
                            <a:latin typeface="Cambria Math" panose="02040503050406030204" pitchFamily="18" charset="0"/>
                          </a:rPr>
                        </m:ctrlPr>
                      </m:sSubPr>
                      <m:e>
                        <m:r>
                          <a:rPr lang="es-CR" i="1">
                            <a:latin typeface="Cambria Math" panose="02040503050406030204" pitchFamily="18" charset="0"/>
                          </a:rPr>
                          <m:t>𝐻</m:t>
                        </m:r>
                      </m:e>
                      <m:sub>
                        <m:r>
                          <a:rPr lang="es-CR" b="0" i="1" smtClean="0">
                            <a:latin typeface="Cambria Math" panose="02040503050406030204" pitchFamily="18" charset="0"/>
                          </a:rPr>
                          <m:t>0</m:t>
                        </m:r>
                      </m:sub>
                    </m:sSub>
                  </m:oMath>
                </a14:m>
                <a:r>
                  <a:rPr lang="es-CR" dirty="0"/>
                  <a:t>) :        </a:t>
                </a:r>
                <a14:m>
                  <m:oMath xmlns:m="http://schemas.openxmlformats.org/officeDocument/2006/math">
                    <m:d>
                      <m:dPr>
                        <m:begChr m:val="{"/>
                        <m:endChr m:val=""/>
                        <m:ctrlPr>
                          <a:rPr lang="en-US" sz="2400" i="1">
                            <a:latin typeface="Cambria Math" panose="02040503050406030204" pitchFamily="18" charset="0"/>
                          </a:rPr>
                        </m:ctrlPr>
                      </m:dPr>
                      <m:e>
                        <m:eqArr>
                          <m:eqArrPr>
                            <m:ctrlPr>
                              <a:rPr lang="en-US" sz="2400" i="1">
                                <a:latin typeface="Cambria Math" panose="02040503050406030204" pitchFamily="18" charset="0"/>
                              </a:rPr>
                            </m:ctrlPr>
                          </m:eqArrPr>
                          <m:e>
                            <m:sSub>
                              <m:sSubPr>
                                <m:ctrlPr>
                                  <a:rPr lang="en-US" sz="2400" i="1">
                                    <a:latin typeface="Cambria Math" panose="02040503050406030204" pitchFamily="18" charset="0"/>
                                  </a:rPr>
                                </m:ctrlPr>
                              </m:sSubPr>
                              <m:e>
                                <m:r>
                                  <a:rPr lang="es-CR" sz="2400" i="1">
                                    <a:latin typeface="Cambria Math"/>
                                  </a:rPr>
                                  <m:t>𝐻</m:t>
                                </m:r>
                              </m:e>
                              <m:sub>
                                <m:r>
                                  <a:rPr lang="es-CR" sz="2400" i="1">
                                    <a:latin typeface="Cambria Math"/>
                                  </a:rPr>
                                  <m:t>0</m:t>
                                </m:r>
                              </m:sub>
                            </m:sSub>
                            <m:r>
                              <a:rPr lang="es-CR" sz="2400" i="1">
                                <a:latin typeface="Cambria Math"/>
                              </a:rPr>
                              <m:t>: </m:t>
                            </m:r>
                          </m:e>
                          <m:e>
                            <m:sSub>
                              <m:sSubPr>
                                <m:ctrlPr>
                                  <a:rPr lang="en-US" sz="2400" i="1">
                                    <a:latin typeface="Cambria Math" panose="02040503050406030204" pitchFamily="18" charset="0"/>
                                  </a:rPr>
                                </m:ctrlPr>
                              </m:sSubPr>
                              <m:e>
                                <m:r>
                                  <a:rPr lang="es-CR" sz="2400" i="1">
                                    <a:latin typeface="Cambria Math"/>
                                  </a:rPr>
                                  <m:t>𝐻</m:t>
                                </m:r>
                              </m:e>
                              <m:sub>
                                <m:r>
                                  <a:rPr lang="es-CR" sz="2400" i="1">
                                    <a:latin typeface="Cambria Math"/>
                                  </a:rPr>
                                  <m:t>𝐴</m:t>
                                </m:r>
                              </m:sub>
                            </m:sSub>
                            <m:r>
                              <a:rPr lang="es-CR" sz="2400" i="1">
                                <a:latin typeface="Cambria Math"/>
                              </a:rPr>
                              <m:t>:</m:t>
                            </m:r>
                          </m:e>
                        </m:eqArr>
                      </m:e>
                    </m:d>
                  </m:oMath>
                </a14:m>
                <a:endParaRPr lang="es-CR" dirty="0"/>
              </a:p>
              <a:p>
                <a:pPr algn="just"/>
                <a:endParaRPr lang="en-US" dirty="0"/>
              </a:p>
              <a:p>
                <a:pPr algn="just"/>
                <a:r>
                  <a:rPr lang="en-US" dirty="0" err="1"/>
                  <a:t>En</a:t>
                </a:r>
                <a:r>
                  <a:rPr lang="en-US" dirty="0"/>
                  <a:t> la PH, la </a:t>
                </a:r>
                <a:r>
                  <a:rPr lang="es-CR" dirty="0"/>
                  <a:t>Hipótesis Alternativa (</a:t>
                </a:r>
                <a14:m>
                  <m:oMath xmlns:m="http://schemas.openxmlformats.org/officeDocument/2006/math">
                    <m:sSub>
                      <m:sSubPr>
                        <m:ctrlPr>
                          <a:rPr lang="es-CR" i="1">
                            <a:latin typeface="Cambria Math" panose="02040503050406030204" pitchFamily="18" charset="0"/>
                          </a:rPr>
                        </m:ctrlPr>
                      </m:sSubPr>
                      <m:e>
                        <m:r>
                          <a:rPr lang="es-CR" i="1">
                            <a:latin typeface="Cambria Math" panose="02040503050406030204" pitchFamily="18" charset="0"/>
                          </a:rPr>
                          <m:t>𝐻</m:t>
                        </m:r>
                      </m:e>
                      <m:sub>
                        <m:r>
                          <a:rPr lang="es-CR" i="1">
                            <a:latin typeface="Cambria Math" panose="02040503050406030204" pitchFamily="18" charset="0"/>
                          </a:rPr>
                          <m:t>𝐴</m:t>
                        </m:r>
                      </m:sub>
                    </m:sSub>
                  </m:oMath>
                </a14:m>
                <a:r>
                  <a:rPr lang="es-CR" dirty="0"/>
                  <a:t>) siempre responde o va de la mano con la suposición planteada en el problema.</a:t>
                </a:r>
              </a:p>
              <a:p>
                <a:pPr algn="just"/>
                <a:endParaRPr lang="es-CR" dirty="0"/>
              </a:p>
              <a:p>
                <a:pPr algn="just"/>
                <a:r>
                  <a:rPr lang="es-CR" dirty="0"/>
                  <a:t>Realizamos la PH para probar mejoras o diferencias. No gastamos tiempo y recursos para saber si es igual a cierto elemento, circunstancia, etc. Siempre buscamos el rechazo…. </a:t>
                </a:r>
                <a:endParaRPr lang="en-US" dirty="0"/>
              </a:p>
            </p:txBody>
          </p:sp>
        </mc:Choice>
        <mc:Fallback xmlns="">
          <p:sp>
            <p:nvSpPr>
              <p:cNvPr id="3" name="Marcador de contenido 2">
                <a:extLst>
                  <a:ext uri="{FF2B5EF4-FFF2-40B4-BE49-F238E27FC236}">
                    <a16:creationId xmlns:a16="http://schemas.microsoft.com/office/drawing/2014/main" id="{9B3F12A3-CDD8-4301-963F-88E1CCFE72B8}"/>
                  </a:ext>
                </a:extLst>
              </p:cNvPr>
              <p:cNvSpPr>
                <a:spLocks noGrp="1" noRot="1" noChangeAspect="1" noMove="1" noResize="1" noEditPoints="1" noAdjustHandles="1" noChangeArrowheads="1" noChangeShapeType="1" noTextEdit="1"/>
              </p:cNvSpPr>
              <p:nvPr>
                <p:ph sz="quarter" idx="1"/>
              </p:nvPr>
            </p:nvSpPr>
            <p:spPr>
              <a:xfrm>
                <a:off x="179512" y="1052736"/>
                <a:ext cx="8712968" cy="5544616"/>
              </a:xfrm>
              <a:blipFill>
                <a:blip r:embed="rId2"/>
                <a:stretch>
                  <a:fillRect l="-699" t="-1540" r="-1189"/>
                </a:stretch>
              </a:blipFill>
            </p:spPr>
            <p:txBody>
              <a:bodyPr/>
              <a:lstStyle/>
              <a:p>
                <a:r>
                  <a:rPr lang="en-US">
                    <a:noFill/>
                  </a:rPr>
                  <a:t> </a:t>
                </a:r>
              </a:p>
            </p:txBody>
          </p:sp>
        </mc:Fallback>
      </mc:AlternateContent>
      <p:sp>
        <p:nvSpPr>
          <p:cNvPr id="4" name="Title 1">
            <a:extLst>
              <a:ext uri="{FF2B5EF4-FFF2-40B4-BE49-F238E27FC236}">
                <a16:creationId xmlns:a16="http://schemas.microsoft.com/office/drawing/2014/main" id="{23395C74-E0DE-4D66-9E40-4E1058C836D7}"/>
              </a:ext>
            </a:extLst>
          </p:cNvPr>
          <p:cNvSpPr txBox="1">
            <a:spLocks/>
          </p:cNvSpPr>
          <p:nvPr/>
        </p:nvSpPr>
        <p:spPr>
          <a:xfrm>
            <a:off x="0" y="44624"/>
            <a:ext cx="9144000" cy="792088"/>
          </a:xfrm>
          <a:prstGeom prst="rect">
            <a:avLst/>
          </a:prstGeom>
        </p:spPr>
        <p:txBody>
          <a:bodyPr bIns="91440" anchor="b" anchorCtr="0">
            <a:normAutofit fontScale="92500"/>
          </a:bodyPr>
          <a:lstStyle>
            <a:lvl1pPr algn="l" rtl="0" eaLnBrk="1" latinLnBrk="0" hangingPunct="1">
              <a:spcBef>
                <a:spcPct val="0"/>
              </a:spcBef>
              <a:buNone/>
              <a:defRPr kumimoji="0" sz="4000" kern="1200">
                <a:solidFill>
                  <a:schemeClr val="tx2"/>
                </a:solidFill>
                <a:latin typeface="+mj-lt"/>
                <a:ea typeface="+mj-ea"/>
                <a:cs typeface="+mj-cs"/>
              </a:defRPr>
            </a:lvl1pPr>
          </a:lstStyle>
          <a:p>
            <a:pPr algn="ctr"/>
            <a:r>
              <a:rPr lang="es-CR" dirty="0"/>
              <a:t>Prueba de Hipótesis: bilateral -- 3. Hipótesis</a:t>
            </a:r>
            <a:endParaRPr lang="en-US" dirty="0"/>
          </a:p>
        </p:txBody>
      </p:sp>
    </p:spTree>
    <p:extLst>
      <p:ext uri="{BB962C8B-B14F-4D97-AF65-F5344CB8AC3E}">
        <p14:creationId xmlns:p14="http://schemas.microsoft.com/office/powerpoint/2010/main" val="85419454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E9ED283-E6EC-49D9-BD33-BA7F24F48729}"/>
              </a:ext>
            </a:extLst>
          </p:cNvPr>
          <p:cNvSpPr txBox="1">
            <a:spLocks/>
          </p:cNvSpPr>
          <p:nvPr/>
        </p:nvSpPr>
        <p:spPr>
          <a:xfrm>
            <a:off x="0" y="44624"/>
            <a:ext cx="9144000" cy="792088"/>
          </a:xfrm>
          <a:prstGeom prst="rect">
            <a:avLst/>
          </a:prstGeom>
        </p:spPr>
        <p:txBody>
          <a:bodyPr bIns="91440" anchor="b" anchorCtr="0">
            <a:normAutofit fontScale="92500"/>
          </a:bodyPr>
          <a:lstStyle>
            <a:lvl1pPr algn="l" rtl="0" eaLnBrk="1" latinLnBrk="0" hangingPunct="1">
              <a:spcBef>
                <a:spcPct val="0"/>
              </a:spcBef>
              <a:buNone/>
              <a:defRPr kumimoji="0" sz="4000" kern="1200">
                <a:solidFill>
                  <a:schemeClr val="tx2"/>
                </a:solidFill>
                <a:latin typeface="+mj-lt"/>
                <a:ea typeface="+mj-ea"/>
                <a:cs typeface="+mj-cs"/>
              </a:defRPr>
            </a:lvl1pPr>
          </a:lstStyle>
          <a:p>
            <a:pPr algn="ctr"/>
            <a:r>
              <a:rPr lang="es-CR" dirty="0"/>
              <a:t>Prueba de Hipótesis: bilateral -- 3. Hipótesis</a:t>
            </a:r>
            <a:endParaRPr lang="en-US" dirty="0"/>
          </a:p>
        </p:txBody>
      </p:sp>
      <mc:AlternateContent xmlns:mc="http://schemas.openxmlformats.org/markup-compatibility/2006" xmlns:a14="http://schemas.microsoft.com/office/drawing/2010/main">
        <mc:Choice Requires="a14">
          <p:sp>
            <p:nvSpPr>
              <p:cNvPr id="5" name="Marcador de contenido 2">
                <a:extLst>
                  <a:ext uri="{FF2B5EF4-FFF2-40B4-BE49-F238E27FC236}">
                    <a16:creationId xmlns:a16="http://schemas.microsoft.com/office/drawing/2014/main" id="{36898CE5-37F2-42F6-8E23-1E16D567E1DC}"/>
                  </a:ext>
                </a:extLst>
              </p:cNvPr>
              <p:cNvSpPr>
                <a:spLocks noGrp="1"/>
              </p:cNvSpPr>
              <p:nvPr>
                <p:ph sz="quarter" idx="1"/>
              </p:nvPr>
            </p:nvSpPr>
            <p:spPr>
              <a:xfrm>
                <a:off x="179512" y="1052736"/>
                <a:ext cx="8712968" cy="5544616"/>
              </a:xfrm>
            </p:spPr>
            <p:txBody>
              <a:bodyPr>
                <a:normAutofit/>
              </a:bodyPr>
              <a:lstStyle/>
              <a:p>
                <a:pPr algn="just"/>
                <a:r>
                  <a:rPr lang="es-CR" dirty="0"/>
                  <a:t>Aunque en la PH, la suposición está ligada a la </a:t>
                </a:r>
                <a14:m>
                  <m:oMath xmlns:m="http://schemas.openxmlformats.org/officeDocument/2006/math">
                    <m:sSub>
                      <m:sSubPr>
                        <m:ctrlPr>
                          <a:rPr lang="es-CR" i="1">
                            <a:latin typeface="Cambria Math" panose="02040503050406030204" pitchFamily="18" charset="0"/>
                          </a:rPr>
                        </m:ctrlPr>
                      </m:sSubPr>
                      <m:e>
                        <m:r>
                          <a:rPr lang="es-CR" i="1">
                            <a:latin typeface="Cambria Math" panose="02040503050406030204" pitchFamily="18" charset="0"/>
                          </a:rPr>
                          <m:t>𝐻</m:t>
                        </m:r>
                      </m:e>
                      <m:sub>
                        <m:r>
                          <a:rPr lang="es-CR" i="1">
                            <a:latin typeface="Cambria Math" panose="02040503050406030204" pitchFamily="18" charset="0"/>
                          </a:rPr>
                          <m:t>𝐴</m:t>
                        </m:r>
                      </m:sub>
                    </m:sSub>
                  </m:oMath>
                </a14:m>
                <a:r>
                  <a:rPr lang="es-CR" dirty="0"/>
                  <a:t>, el cálculo y el procedimiento matemático lo realizamos a través de la </a:t>
                </a:r>
                <a14:m>
                  <m:oMath xmlns:m="http://schemas.openxmlformats.org/officeDocument/2006/math">
                    <m:sSub>
                      <m:sSubPr>
                        <m:ctrlPr>
                          <a:rPr lang="es-CR" i="1">
                            <a:latin typeface="Cambria Math" panose="02040503050406030204" pitchFamily="18" charset="0"/>
                          </a:rPr>
                        </m:ctrlPr>
                      </m:sSubPr>
                      <m:e>
                        <m:r>
                          <a:rPr lang="es-CR" i="1">
                            <a:latin typeface="Cambria Math" panose="02040503050406030204" pitchFamily="18" charset="0"/>
                          </a:rPr>
                          <m:t>𝐻</m:t>
                        </m:r>
                      </m:e>
                      <m:sub>
                        <m:r>
                          <a:rPr lang="es-CR" i="1">
                            <a:latin typeface="Cambria Math" panose="02040503050406030204" pitchFamily="18" charset="0"/>
                          </a:rPr>
                          <m:t>0</m:t>
                        </m:r>
                      </m:sub>
                    </m:sSub>
                  </m:oMath>
                </a14:m>
                <a:r>
                  <a:rPr lang="en-US" dirty="0"/>
                  <a:t>. </a:t>
                </a:r>
                <a:r>
                  <a:rPr lang="es-CR" dirty="0"/>
                  <a:t>Los dos posibles resultados de la PH serían: </a:t>
                </a:r>
              </a:p>
            </p:txBody>
          </p:sp>
        </mc:Choice>
        <mc:Fallback xmlns="">
          <p:sp>
            <p:nvSpPr>
              <p:cNvPr id="5" name="Marcador de contenido 2">
                <a:extLst>
                  <a:ext uri="{FF2B5EF4-FFF2-40B4-BE49-F238E27FC236}">
                    <a16:creationId xmlns:a16="http://schemas.microsoft.com/office/drawing/2014/main" id="{36898CE5-37F2-42F6-8E23-1E16D567E1DC}"/>
                  </a:ext>
                </a:extLst>
              </p:cNvPr>
              <p:cNvSpPr>
                <a:spLocks noGrp="1" noRot="1" noChangeAspect="1" noMove="1" noResize="1" noEditPoints="1" noAdjustHandles="1" noChangeArrowheads="1" noChangeShapeType="1" noTextEdit="1"/>
              </p:cNvSpPr>
              <p:nvPr>
                <p:ph sz="quarter" idx="1"/>
              </p:nvPr>
            </p:nvSpPr>
            <p:spPr>
              <a:xfrm>
                <a:off x="179512" y="1052736"/>
                <a:ext cx="8712968" cy="5544616"/>
              </a:xfrm>
              <a:blipFill>
                <a:blip r:embed="rId2"/>
                <a:stretch>
                  <a:fillRect l="-699" t="-880" r="-11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Elipse 1">
                <a:extLst>
                  <a:ext uri="{FF2B5EF4-FFF2-40B4-BE49-F238E27FC236}">
                    <a16:creationId xmlns:a16="http://schemas.microsoft.com/office/drawing/2014/main" id="{5C5032BB-588B-4FB8-9209-9EEA10E50D98}"/>
                  </a:ext>
                </a:extLst>
              </p:cNvPr>
              <p:cNvSpPr/>
              <p:nvPr/>
            </p:nvSpPr>
            <p:spPr>
              <a:xfrm>
                <a:off x="179512" y="3573016"/>
                <a:ext cx="792088" cy="79208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s-CR" i="1">
                              <a:latin typeface="Cambria Math" panose="02040503050406030204" pitchFamily="18" charset="0"/>
                            </a:rPr>
                          </m:ctrlPr>
                        </m:sSubPr>
                        <m:e>
                          <m:r>
                            <a:rPr lang="es-CR" i="1">
                              <a:latin typeface="Cambria Math" panose="02040503050406030204" pitchFamily="18" charset="0"/>
                            </a:rPr>
                            <m:t>𝐻</m:t>
                          </m:r>
                        </m:e>
                        <m:sub>
                          <m:r>
                            <a:rPr lang="es-CR" i="1">
                              <a:latin typeface="Cambria Math" panose="02040503050406030204" pitchFamily="18" charset="0"/>
                            </a:rPr>
                            <m:t>0</m:t>
                          </m:r>
                        </m:sub>
                      </m:sSub>
                    </m:oMath>
                  </m:oMathPara>
                </a14:m>
                <a:endParaRPr lang="en-US" dirty="0"/>
              </a:p>
            </p:txBody>
          </p:sp>
        </mc:Choice>
        <mc:Fallback xmlns="">
          <p:sp>
            <p:nvSpPr>
              <p:cNvPr id="2" name="Elipse 1">
                <a:extLst>
                  <a:ext uri="{FF2B5EF4-FFF2-40B4-BE49-F238E27FC236}">
                    <a16:creationId xmlns:a16="http://schemas.microsoft.com/office/drawing/2014/main" id="{5C5032BB-588B-4FB8-9209-9EEA10E50D98}"/>
                  </a:ext>
                </a:extLst>
              </p:cNvPr>
              <p:cNvSpPr>
                <a:spLocks noRot="1" noChangeAspect="1" noMove="1" noResize="1" noEditPoints="1" noAdjustHandles="1" noChangeArrowheads="1" noChangeShapeType="1" noTextEdit="1"/>
              </p:cNvSpPr>
              <p:nvPr/>
            </p:nvSpPr>
            <p:spPr>
              <a:xfrm>
                <a:off x="179512" y="3573016"/>
                <a:ext cx="792088" cy="792088"/>
              </a:xfrm>
              <a:prstGeom prst="ellipse">
                <a:avLst/>
              </a:prstGeom>
              <a:blipFill>
                <a:blip r:embed="rId3"/>
                <a:stretch>
                  <a:fillRect/>
                </a:stretch>
              </a:blipFill>
            </p:spPr>
            <p:txBody>
              <a:bodyPr/>
              <a:lstStyle/>
              <a:p>
                <a:r>
                  <a:rPr lang="en-US">
                    <a:noFill/>
                  </a:rPr>
                  <a:t> </a:t>
                </a:r>
              </a:p>
            </p:txBody>
          </p:sp>
        </mc:Fallback>
      </mc:AlternateContent>
      <p:cxnSp>
        <p:nvCxnSpPr>
          <p:cNvPr id="6" name="Conector recto 5">
            <a:extLst>
              <a:ext uri="{FF2B5EF4-FFF2-40B4-BE49-F238E27FC236}">
                <a16:creationId xmlns:a16="http://schemas.microsoft.com/office/drawing/2014/main" id="{3B2B20FF-A30B-44F8-A24B-43E41C8D466C}"/>
              </a:ext>
            </a:extLst>
          </p:cNvPr>
          <p:cNvCxnSpPr>
            <a:cxnSpLocks/>
          </p:cNvCxnSpPr>
          <p:nvPr/>
        </p:nvCxnSpPr>
        <p:spPr>
          <a:xfrm flipV="1">
            <a:off x="827584" y="3002482"/>
            <a:ext cx="620055" cy="584051"/>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7" name="Conector recto 6">
            <a:extLst>
              <a:ext uri="{FF2B5EF4-FFF2-40B4-BE49-F238E27FC236}">
                <a16:creationId xmlns:a16="http://schemas.microsoft.com/office/drawing/2014/main" id="{00BBA983-C931-4E82-98BD-A3C3029EA83C}"/>
              </a:ext>
            </a:extLst>
          </p:cNvPr>
          <p:cNvCxnSpPr>
            <a:cxnSpLocks/>
          </p:cNvCxnSpPr>
          <p:nvPr/>
        </p:nvCxnSpPr>
        <p:spPr>
          <a:xfrm>
            <a:off x="805588" y="4369098"/>
            <a:ext cx="598060" cy="644078"/>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9" name="Rectángulo: esquinas redondeadas 8">
                <a:extLst>
                  <a:ext uri="{FF2B5EF4-FFF2-40B4-BE49-F238E27FC236}">
                    <a16:creationId xmlns:a16="http://schemas.microsoft.com/office/drawing/2014/main" id="{387BB0FC-93A5-4DA7-B51B-39CE212C5987}"/>
                  </a:ext>
                </a:extLst>
              </p:cNvPr>
              <p:cNvSpPr/>
              <p:nvPr/>
            </p:nvSpPr>
            <p:spPr>
              <a:xfrm>
                <a:off x="1619672" y="2606438"/>
                <a:ext cx="1656184" cy="792088"/>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Rechazo </a:t>
                </a:r>
                <a14:m>
                  <m:oMath xmlns:m="http://schemas.openxmlformats.org/officeDocument/2006/math">
                    <m:sSub>
                      <m:sSubPr>
                        <m:ctrlPr>
                          <a:rPr lang="es-CR" i="1">
                            <a:latin typeface="Cambria Math" panose="02040503050406030204" pitchFamily="18" charset="0"/>
                          </a:rPr>
                        </m:ctrlPr>
                      </m:sSubPr>
                      <m:e>
                        <m:r>
                          <a:rPr lang="es-CR" i="1">
                            <a:latin typeface="Cambria Math" panose="02040503050406030204" pitchFamily="18" charset="0"/>
                          </a:rPr>
                          <m:t>𝐻</m:t>
                        </m:r>
                      </m:e>
                      <m:sub>
                        <m:r>
                          <a:rPr lang="es-CR" i="1">
                            <a:latin typeface="Cambria Math" panose="02040503050406030204" pitchFamily="18" charset="0"/>
                          </a:rPr>
                          <m:t>0</m:t>
                        </m:r>
                      </m:sub>
                    </m:sSub>
                  </m:oMath>
                </a14:m>
                <a:endParaRPr lang="en-US" dirty="0"/>
              </a:p>
            </p:txBody>
          </p:sp>
        </mc:Choice>
        <mc:Fallback xmlns="">
          <p:sp>
            <p:nvSpPr>
              <p:cNvPr id="9" name="Rectángulo: esquinas redondeadas 8">
                <a:extLst>
                  <a:ext uri="{FF2B5EF4-FFF2-40B4-BE49-F238E27FC236}">
                    <a16:creationId xmlns:a16="http://schemas.microsoft.com/office/drawing/2014/main" id="{387BB0FC-93A5-4DA7-B51B-39CE212C5987}"/>
                  </a:ext>
                </a:extLst>
              </p:cNvPr>
              <p:cNvSpPr>
                <a:spLocks noRot="1" noChangeAspect="1" noMove="1" noResize="1" noEditPoints="1" noAdjustHandles="1" noChangeArrowheads="1" noChangeShapeType="1" noTextEdit="1"/>
              </p:cNvSpPr>
              <p:nvPr/>
            </p:nvSpPr>
            <p:spPr>
              <a:xfrm>
                <a:off x="1619672" y="2606438"/>
                <a:ext cx="1656184" cy="792088"/>
              </a:xfrm>
              <a:prstGeom prst="round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ángulo: esquinas redondeadas 9">
                <a:extLst>
                  <a:ext uri="{FF2B5EF4-FFF2-40B4-BE49-F238E27FC236}">
                    <a16:creationId xmlns:a16="http://schemas.microsoft.com/office/drawing/2014/main" id="{AAD32D06-2051-47B4-A343-21D8565C2462}"/>
                  </a:ext>
                </a:extLst>
              </p:cNvPr>
              <p:cNvSpPr/>
              <p:nvPr/>
            </p:nvSpPr>
            <p:spPr>
              <a:xfrm>
                <a:off x="1619672" y="4617132"/>
                <a:ext cx="1656184" cy="792088"/>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s-CR" dirty="0"/>
                  <a:t>No rechazo </a:t>
                </a:r>
                <a14:m>
                  <m:oMath xmlns:m="http://schemas.openxmlformats.org/officeDocument/2006/math">
                    <m:sSub>
                      <m:sSubPr>
                        <m:ctrlPr>
                          <a:rPr lang="es-CR" i="1">
                            <a:latin typeface="Cambria Math" panose="02040503050406030204" pitchFamily="18" charset="0"/>
                          </a:rPr>
                        </m:ctrlPr>
                      </m:sSubPr>
                      <m:e>
                        <m:r>
                          <a:rPr lang="es-CR" i="1">
                            <a:latin typeface="Cambria Math" panose="02040503050406030204" pitchFamily="18" charset="0"/>
                          </a:rPr>
                          <m:t>𝐻</m:t>
                        </m:r>
                      </m:e>
                      <m:sub>
                        <m:r>
                          <a:rPr lang="es-CR" i="1">
                            <a:latin typeface="Cambria Math" panose="02040503050406030204" pitchFamily="18" charset="0"/>
                          </a:rPr>
                          <m:t>0</m:t>
                        </m:r>
                      </m:sub>
                    </m:sSub>
                  </m:oMath>
                </a14:m>
                <a:endParaRPr lang="en-US" dirty="0"/>
              </a:p>
            </p:txBody>
          </p:sp>
        </mc:Choice>
        <mc:Fallback xmlns="">
          <p:sp>
            <p:nvSpPr>
              <p:cNvPr id="10" name="Rectángulo: esquinas redondeadas 9">
                <a:extLst>
                  <a:ext uri="{FF2B5EF4-FFF2-40B4-BE49-F238E27FC236}">
                    <a16:creationId xmlns:a16="http://schemas.microsoft.com/office/drawing/2014/main" id="{AAD32D06-2051-47B4-A343-21D8565C2462}"/>
                  </a:ext>
                </a:extLst>
              </p:cNvPr>
              <p:cNvSpPr>
                <a:spLocks noRot="1" noChangeAspect="1" noMove="1" noResize="1" noEditPoints="1" noAdjustHandles="1" noChangeArrowheads="1" noChangeShapeType="1" noTextEdit="1"/>
              </p:cNvSpPr>
              <p:nvPr/>
            </p:nvSpPr>
            <p:spPr>
              <a:xfrm>
                <a:off x="1619672" y="4617132"/>
                <a:ext cx="1656184" cy="792088"/>
              </a:xfrm>
              <a:prstGeom prst="roundRect">
                <a:avLst/>
              </a:prstGeom>
              <a:blipFill>
                <a:blip r:embed="rId5"/>
                <a:stretch>
                  <a:fillRect/>
                </a:stretch>
              </a:blipFill>
            </p:spPr>
            <p:txBody>
              <a:bodyPr/>
              <a:lstStyle/>
              <a:p>
                <a:r>
                  <a:rPr lang="en-US">
                    <a:noFill/>
                  </a:rPr>
                  <a:t> </a:t>
                </a:r>
              </a:p>
            </p:txBody>
          </p:sp>
        </mc:Fallback>
      </mc:AlternateContent>
      <p:cxnSp>
        <p:nvCxnSpPr>
          <p:cNvPr id="17" name="Conector recto 16">
            <a:extLst>
              <a:ext uri="{FF2B5EF4-FFF2-40B4-BE49-F238E27FC236}">
                <a16:creationId xmlns:a16="http://schemas.microsoft.com/office/drawing/2014/main" id="{1AD2155C-8535-4FBC-A23E-F3FC91B65A99}"/>
              </a:ext>
            </a:extLst>
          </p:cNvPr>
          <p:cNvCxnSpPr/>
          <p:nvPr/>
        </p:nvCxnSpPr>
        <p:spPr>
          <a:xfrm>
            <a:off x="3355851" y="3002482"/>
            <a:ext cx="496069" cy="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8" name="Conector recto 17">
            <a:extLst>
              <a:ext uri="{FF2B5EF4-FFF2-40B4-BE49-F238E27FC236}">
                <a16:creationId xmlns:a16="http://schemas.microsoft.com/office/drawing/2014/main" id="{93777CC6-B6B0-4930-812B-819582841F43}"/>
              </a:ext>
            </a:extLst>
          </p:cNvPr>
          <p:cNvCxnSpPr/>
          <p:nvPr/>
        </p:nvCxnSpPr>
        <p:spPr>
          <a:xfrm>
            <a:off x="3355851" y="5049180"/>
            <a:ext cx="496069" cy="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19" name="Rectángulo: esquinas redondeadas 18">
                <a:extLst>
                  <a:ext uri="{FF2B5EF4-FFF2-40B4-BE49-F238E27FC236}">
                    <a16:creationId xmlns:a16="http://schemas.microsoft.com/office/drawing/2014/main" id="{5933DAC3-E06D-497F-9F37-5A7137BABCD2}"/>
                  </a:ext>
                </a:extLst>
              </p:cNvPr>
              <p:cNvSpPr/>
              <p:nvPr/>
            </p:nvSpPr>
            <p:spPr>
              <a:xfrm>
                <a:off x="3931915" y="2606438"/>
                <a:ext cx="1656184" cy="792088"/>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Acepto </a:t>
                </a:r>
                <a14:m>
                  <m:oMath xmlns:m="http://schemas.openxmlformats.org/officeDocument/2006/math">
                    <m:sSub>
                      <m:sSubPr>
                        <m:ctrlPr>
                          <a:rPr lang="es-CR" i="1">
                            <a:latin typeface="Cambria Math" panose="02040503050406030204" pitchFamily="18" charset="0"/>
                          </a:rPr>
                        </m:ctrlPr>
                      </m:sSubPr>
                      <m:e>
                        <m:r>
                          <a:rPr lang="es-CR" i="1">
                            <a:latin typeface="Cambria Math" panose="02040503050406030204" pitchFamily="18" charset="0"/>
                          </a:rPr>
                          <m:t>𝐻</m:t>
                        </m:r>
                      </m:e>
                      <m:sub>
                        <m:r>
                          <a:rPr lang="es-CR" i="1">
                            <a:latin typeface="Cambria Math" panose="02040503050406030204" pitchFamily="18" charset="0"/>
                          </a:rPr>
                          <m:t>𝐴</m:t>
                        </m:r>
                      </m:sub>
                    </m:sSub>
                  </m:oMath>
                </a14:m>
                <a:r>
                  <a:rPr lang="es-CR" dirty="0"/>
                  <a:t> </a:t>
                </a:r>
                <a:endParaRPr lang="en-US" dirty="0"/>
              </a:p>
            </p:txBody>
          </p:sp>
        </mc:Choice>
        <mc:Fallback xmlns="">
          <p:sp>
            <p:nvSpPr>
              <p:cNvPr id="19" name="Rectángulo: esquinas redondeadas 18">
                <a:extLst>
                  <a:ext uri="{FF2B5EF4-FFF2-40B4-BE49-F238E27FC236}">
                    <a16:creationId xmlns:a16="http://schemas.microsoft.com/office/drawing/2014/main" id="{5933DAC3-E06D-497F-9F37-5A7137BABCD2}"/>
                  </a:ext>
                </a:extLst>
              </p:cNvPr>
              <p:cNvSpPr>
                <a:spLocks noRot="1" noChangeAspect="1" noMove="1" noResize="1" noEditPoints="1" noAdjustHandles="1" noChangeArrowheads="1" noChangeShapeType="1" noTextEdit="1"/>
              </p:cNvSpPr>
              <p:nvPr/>
            </p:nvSpPr>
            <p:spPr>
              <a:xfrm>
                <a:off x="3931915" y="2606438"/>
                <a:ext cx="1656184" cy="792088"/>
              </a:xfrm>
              <a:prstGeom prst="round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Rectángulo: esquinas redondeadas 19">
                <a:extLst>
                  <a:ext uri="{FF2B5EF4-FFF2-40B4-BE49-F238E27FC236}">
                    <a16:creationId xmlns:a16="http://schemas.microsoft.com/office/drawing/2014/main" id="{53702CBA-02DB-4B6C-AEE5-2A89074F8546}"/>
                  </a:ext>
                </a:extLst>
              </p:cNvPr>
              <p:cNvSpPr/>
              <p:nvPr/>
            </p:nvSpPr>
            <p:spPr>
              <a:xfrm>
                <a:off x="3931915" y="4617132"/>
                <a:ext cx="1656184" cy="792088"/>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s-CR" dirty="0"/>
                  <a:t>Permanezco con </a:t>
                </a:r>
                <a14:m>
                  <m:oMath xmlns:m="http://schemas.openxmlformats.org/officeDocument/2006/math">
                    <m:sSub>
                      <m:sSubPr>
                        <m:ctrlPr>
                          <a:rPr lang="es-CR" i="1">
                            <a:latin typeface="Cambria Math" panose="02040503050406030204" pitchFamily="18" charset="0"/>
                          </a:rPr>
                        </m:ctrlPr>
                      </m:sSubPr>
                      <m:e>
                        <m:r>
                          <a:rPr lang="es-CR" i="1">
                            <a:latin typeface="Cambria Math" panose="02040503050406030204" pitchFamily="18" charset="0"/>
                          </a:rPr>
                          <m:t>𝐻</m:t>
                        </m:r>
                      </m:e>
                      <m:sub>
                        <m:r>
                          <a:rPr lang="es-CR" i="1">
                            <a:latin typeface="Cambria Math" panose="02040503050406030204" pitchFamily="18" charset="0"/>
                          </a:rPr>
                          <m:t>0</m:t>
                        </m:r>
                      </m:sub>
                    </m:sSub>
                  </m:oMath>
                </a14:m>
                <a:r>
                  <a:rPr lang="es-CR" dirty="0"/>
                  <a:t> </a:t>
                </a:r>
                <a:endParaRPr lang="en-US" dirty="0"/>
              </a:p>
            </p:txBody>
          </p:sp>
        </mc:Choice>
        <mc:Fallback xmlns="">
          <p:sp>
            <p:nvSpPr>
              <p:cNvPr id="20" name="Rectángulo: esquinas redondeadas 19">
                <a:extLst>
                  <a:ext uri="{FF2B5EF4-FFF2-40B4-BE49-F238E27FC236}">
                    <a16:creationId xmlns:a16="http://schemas.microsoft.com/office/drawing/2014/main" id="{53702CBA-02DB-4B6C-AEE5-2A89074F8546}"/>
                  </a:ext>
                </a:extLst>
              </p:cNvPr>
              <p:cNvSpPr>
                <a:spLocks noRot="1" noChangeAspect="1" noMove="1" noResize="1" noEditPoints="1" noAdjustHandles="1" noChangeArrowheads="1" noChangeShapeType="1" noTextEdit="1"/>
              </p:cNvSpPr>
              <p:nvPr/>
            </p:nvSpPr>
            <p:spPr>
              <a:xfrm>
                <a:off x="3931915" y="4617132"/>
                <a:ext cx="1656184" cy="792088"/>
              </a:xfrm>
              <a:prstGeom prst="roundRect">
                <a:avLst/>
              </a:prstGeom>
              <a:blipFill>
                <a:blip r:embed="rId7"/>
                <a:stretch>
                  <a:fillRect r="-1825"/>
                </a:stretch>
              </a:blipFill>
            </p:spPr>
            <p:txBody>
              <a:bodyPr/>
              <a:lstStyle/>
              <a:p>
                <a:r>
                  <a:rPr lang="en-US">
                    <a:noFill/>
                  </a:rPr>
                  <a:t> </a:t>
                </a:r>
              </a:p>
            </p:txBody>
          </p:sp>
        </mc:Fallback>
      </mc:AlternateContent>
      <p:cxnSp>
        <p:nvCxnSpPr>
          <p:cNvPr id="22" name="Conector recto 21">
            <a:extLst>
              <a:ext uri="{FF2B5EF4-FFF2-40B4-BE49-F238E27FC236}">
                <a16:creationId xmlns:a16="http://schemas.microsoft.com/office/drawing/2014/main" id="{84306B83-E35A-43E7-93B4-CF8A93008513}"/>
              </a:ext>
            </a:extLst>
          </p:cNvPr>
          <p:cNvCxnSpPr/>
          <p:nvPr/>
        </p:nvCxnSpPr>
        <p:spPr>
          <a:xfrm>
            <a:off x="5652120" y="2989417"/>
            <a:ext cx="496069" cy="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3" name="Conector recto 22">
            <a:extLst>
              <a:ext uri="{FF2B5EF4-FFF2-40B4-BE49-F238E27FC236}">
                <a16:creationId xmlns:a16="http://schemas.microsoft.com/office/drawing/2014/main" id="{A277C56F-2935-4777-96D1-8E65BA8267DD}"/>
              </a:ext>
            </a:extLst>
          </p:cNvPr>
          <p:cNvCxnSpPr/>
          <p:nvPr/>
        </p:nvCxnSpPr>
        <p:spPr>
          <a:xfrm>
            <a:off x="5652120" y="5036115"/>
            <a:ext cx="496069" cy="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4" name="Rectángulo: esquinas redondeadas 23">
            <a:extLst>
              <a:ext uri="{FF2B5EF4-FFF2-40B4-BE49-F238E27FC236}">
                <a16:creationId xmlns:a16="http://schemas.microsoft.com/office/drawing/2014/main" id="{ED8BA04F-41CC-43CE-BA58-D6220F723789}"/>
              </a:ext>
            </a:extLst>
          </p:cNvPr>
          <p:cNvSpPr/>
          <p:nvPr/>
        </p:nvSpPr>
        <p:spPr>
          <a:xfrm>
            <a:off x="6212210" y="2606438"/>
            <a:ext cx="1656184" cy="792088"/>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 YUPI !</a:t>
            </a:r>
            <a:endParaRPr lang="en-US" dirty="0"/>
          </a:p>
        </p:txBody>
      </p:sp>
      <p:sp>
        <p:nvSpPr>
          <p:cNvPr id="25" name="Rectángulo: esquinas redondeadas 24">
            <a:extLst>
              <a:ext uri="{FF2B5EF4-FFF2-40B4-BE49-F238E27FC236}">
                <a16:creationId xmlns:a16="http://schemas.microsoft.com/office/drawing/2014/main" id="{19BB8F15-6DEF-4E83-8081-7C2A9A6D30B9}"/>
              </a:ext>
            </a:extLst>
          </p:cNvPr>
          <p:cNvSpPr/>
          <p:nvPr/>
        </p:nvSpPr>
        <p:spPr>
          <a:xfrm>
            <a:off x="6212210" y="4617132"/>
            <a:ext cx="1656184" cy="792088"/>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s-CR" dirty="0"/>
              <a:t>Debo buscar más información</a:t>
            </a:r>
            <a:endParaRPr lang="en-US" dirty="0"/>
          </a:p>
        </p:txBody>
      </p:sp>
      <p:cxnSp>
        <p:nvCxnSpPr>
          <p:cNvPr id="28" name="Conector recto 27">
            <a:extLst>
              <a:ext uri="{FF2B5EF4-FFF2-40B4-BE49-F238E27FC236}">
                <a16:creationId xmlns:a16="http://schemas.microsoft.com/office/drawing/2014/main" id="{C521774D-D072-4643-9D0C-D09D06893FBA}"/>
              </a:ext>
            </a:extLst>
          </p:cNvPr>
          <p:cNvCxnSpPr>
            <a:cxnSpLocks/>
          </p:cNvCxnSpPr>
          <p:nvPr/>
        </p:nvCxnSpPr>
        <p:spPr>
          <a:xfrm>
            <a:off x="7040302" y="5445224"/>
            <a:ext cx="0" cy="396044"/>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31" name="Rectángulo: esquinas redondeadas 30">
                <a:extLst>
                  <a:ext uri="{FF2B5EF4-FFF2-40B4-BE49-F238E27FC236}">
                    <a16:creationId xmlns:a16="http://schemas.microsoft.com/office/drawing/2014/main" id="{A0D8EE27-F1D9-494A-8BEB-A0B00C7445FF}"/>
                  </a:ext>
                </a:extLst>
              </p:cNvPr>
              <p:cNvSpPr/>
              <p:nvPr/>
            </p:nvSpPr>
            <p:spPr>
              <a:xfrm>
                <a:off x="6212210" y="5877272"/>
                <a:ext cx="1656184" cy="792088"/>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s-CR" dirty="0"/>
                  <a:t>Aumentar el tamaño de </a:t>
                </a:r>
                <a14:m>
                  <m:oMath xmlns:m="http://schemas.openxmlformats.org/officeDocument/2006/math">
                    <m:r>
                      <a:rPr lang="es-CR" i="1" dirty="0" smtClean="0">
                        <a:latin typeface="Cambria Math" panose="02040503050406030204" pitchFamily="18" charset="0"/>
                      </a:rPr>
                      <m:t>𝑛</m:t>
                    </m:r>
                  </m:oMath>
                </a14:m>
                <a:endParaRPr lang="en-US" dirty="0"/>
              </a:p>
            </p:txBody>
          </p:sp>
        </mc:Choice>
        <mc:Fallback xmlns="">
          <p:sp>
            <p:nvSpPr>
              <p:cNvPr id="31" name="Rectángulo: esquinas redondeadas 30">
                <a:extLst>
                  <a:ext uri="{FF2B5EF4-FFF2-40B4-BE49-F238E27FC236}">
                    <a16:creationId xmlns:a16="http://schemas.microsoft.com/office/drawing/2014/main" id="{A0D8EE27-F1D9-494A-8BEB-A0B00C7445FF}"/>
                  </a:ext>
                </a:extLst>
              </p:cNvPr>
              <p:cNvSpPr>
                <a:spLocks noRot="1" noChangeAspect="1" noMove="1" noResize="1" noEditPoints="1" noAdjustHandles="1" noChangeArrowheads="1" noChangeShapeType="1" noTextEdit="1"/>
              </p:cNvSpPr>
              <p:nvPr/>
            </p:nvSpPr>
            <p:spPr>
              <a:xfrm>
                <a:off x="6212210" y="5877272"/>
                <a:ext cx="1656184" cy="792088"/>
              </a:xfrm>
              <a:prstGeom prst="roundRect">
                <a:avLst/>
              </a:prstGeom>
              <a:blipFill>
                <a:blip r:embed="rId8"/>
                <a:stretch>
                  <a:fillRect b="-3030"/>
                </a:stretch>
              </a:blipFill>
            </p:spPr>
            <p:txBody>
              <a:bodyPr/>
              <a:lstStyle/>
              <a:p>
                <a:r>
                  <a:rPr lang="en-US">
                    <a:noFill/>
                  </a:rPr>
                  <a:t> </a:t>
                </a:r>
              </a:p>
            </p:txBody>
          </p:sp>
        </mc:Fallback>
      </mc:AlternateContent>
    </p:spTree>
    <p:extLst>
      <p:ext uri="{BB962C8B-B14F-4D97-AF65-F5344CB8AC3E}">
        <p14:creationId xmlns:p14="http://schemas.microsoft.com/office/powerpoint/2010/main" val="186910006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par>
                                <p:cTn id="13" presetID="10" presetClass="entr" presetSubtype="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fade">
                                      <p:cBhvr>
                                        <p:cTn id="18" dur="500"/>
                                        <p:tgtEl>
                                          <p:spTgt spid="19"/>
                                        </p:tgtEl>
                                      </p:cBhvr>
                                    </p:animEffect>
                                  </p:childTnLst>
                                </p:cTn>
                              </p:par>
                              <p:par>
                                <p:cTn id="19" presetID="10" presetClass="entr" presetSubtype="0" fill="hold" nodeType="with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fade">
                                      <p:cBhvr>
                                        <p:cTn id="21" dur="500"/>
                                        <p:tgtEl>
                                          <p:spTgt spid="22"/>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4"/>
                                        </p:tgtEl>
                                        <p:attrNameLst>
                                          <p:attrName>style.visibility</p:attrName>
                                        </p:attrNameLst>
                                      </p:cBhvr>
                                      <p:to>
                                        <p:strVal val="visible"/>
                                      </p:to>
                                    </p:set>
                                    <p:animEffect transition="in" filter="fade">
                                      <p:cBhvr>
                                        <p:cTn id="24" dur="500"/>
                                        <p:tgtEl>
                                          <p:spTgt spid="24"/>
                                        </p:tgtEl>
                                      </p:cBhvr>
                                    </p:animEffect>
                                  </p:childTnLst>
                                </p:cTn>
                              </p:par>
                              <p:par>
                                <p:cTn id="25" presetID="10" presetClass="entr" presetSubtype="0" fill="hold" nodeType="with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fade">
                                      <p:cBhvr>
                                        <p:cTn id="35" dur="500"/>
                                        <p:tgtEl>
                                          <p:spTgt spid="10"/>
                                        </p:tgtEl>
                                      </p:cBhvr>
                                    </p:animEffect>
                                  </p:childTnLst>
                                </p:cTn>
                              </p:par>
                              <p:par>
                                <p:cTn id="36" presetID="10" presetClass="entr" presetSubtype="0" fill="hold" nodeType="withEffect">
                                  <p:stCondLst>
                                    <p:cond delay="0"/>
                                  </p:stCondLst>
                                  <p:childTnLst>
                                    <p:set>
                                      <p:cBhvr>
                                        <p:cTn id="37" dur="1" fill="hold">
                                          <p:stCondLst>
                                            <p:cond delay="0"/>
                                          </p:stCondLst>
                                        </p:cTn>
                                        <p:tgtEl>
                                          <p:spTgt spid="18"/>
                                        </p:tgtEl>
                                        <p:attrNameLst>
                                          <p:attrName>style.visibility</p:attrName>
                                        </p:attrNameLst>
                                      </p:cBhvr>
                                      <p:to>
                                        <p:strVal val="visible"/>
                                      </p:to>
                                    </p:set>
                                    <p:animEffect transition="in" filter="fade">
                                      <p:cBhvr>
                                        <p:cTn id="38" dur="500"/>
                                        <p:tgtEl>
                                          <p:spTgt spid="18"/>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0"/>
                                        </p:tgtEl>
                                        <p:attrNameLst>
                                          <p:attrName>style.visibility</p:attrName>
                                        </p:attrNameLst>
                                      </p:cBhvr>
                                      <p:to>
                                        <p:strVal val="visible"/>
                                      </p:to>
                                    </p:set>
                                    <p:animEffect transition="in" filter="fade">
                                      <p:cBhvr>
                                        <p:cTn id="41" dur="500"/>
                                        <p:tgtEl>
                                          <p:spTgt spid="20"/>
                                        </p:tgtEl>
                                      </p:cBhvr>
                                    </p:animEffect>
                                  </p:childTnLst>
                                </p:cTn>
                              </p:par>
                              <p:par>
                                <p:cTn id="42" presetID="10" presetClass="entr" presetSubtype="0" fill="hold" nodeType="withEffect">
                                  <p:stCondLst>
                                    <p:cond delay="0"/>
                                  </p:stCondLst>
                                  <p:childTnLst>
                                    <p:set>
                                      <p:cBhvr>
                                        <p:cTn id="43" dur="1" fill="hold">
                                          <p:stCondLst>
                                            <p:cond delay="0"/>
                                          </p:stCondLst>
                                        </p:cTn>
                                        <p:tgtEl>
                                          <p:spTgt spid="23"/>
                                        </p:tgtEl>
                                        <p:attrNameLst>
                                          <p:attrName>style.visibility</p:attrName>
                                        </p:attrNameLst>
                                      </p:cBhvr>
                                      <p:to>
                                        <p:strVal val="visible"/>
                                      </p:to>
                                    </p:set>
                                    <p:animEffect transition="in" filter="fade">
                                      <p:cBhvr>
                                        <p:cTn id="44" dur="500"/>
                                        <p:tgtEl>
                                          <p:spTgt spid="23"/>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5"/>
                                        </p:tgtEl>
                                        <p:attrNameLst>
                                          <p:attrName>style.visibility</p:attrName>
                                        </p:attrNameLst>
                                      </p:cBhvr>
                                      <p:to>
                                        <p:strVal val="visible"/>
                                      </p:to>
                                    </p:set>
                                    <p:animEffect transition="in" filter="fade">
                                      <p:cBhvr>
                                        <p:cTn id="47" dur="500"/>
                                        <p:tgtEl>
                                          <p:spTgt spid="25"/>
                                        </p:tgtEl>
                                      </p:cBhvr>
                                    </p:animEffect>
                                  </p:childTnLst>
                                </p:cTn>
                              </p:par>
                              <p:par>
                                <p:cTn id="48" presetID="10" presetClass="entr" presetSubtype="0" fill="hold" nodeType="withEffect">
                                  <p:stCondLst>
                                    <p:cond delay="0"/>
                                  </p:stCondLst>
                                  <p:childTnLst>
                                    <p:set>
                                      <p:cBhvr>
                                        <p:cTn id="49" dur="1" fill="hold">
                                          <p:stCondLst>
                                            <p:cond delay="0"/>
                                          </p:stCondLst>
                                        </p:cTn>
                                        <p:tgtEl>
                                          <p:spTgt spid="28"/>
                                        </p:tgtEl>
                                        <p:attrNameLst>
                                          <p:attrName>style.visibility</p:attrName>
                                        </p:attrNameLst>
                                      </p:cBhvr>
                                      <p:to>
                                        <p:strVal val="visible"/>
                                      </p:to>
                                    </p:set>
                                    <p:animEffect transition="in" filter="fade">
                                      <p:cBhvr>
                                        <p:cTn id="50" dur="500"/>
                                        <p:tgtEl>
                                          <p:spTgt spid="28"/>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1"/>
                                        </p:tgtEl>
                                        <p:attrNameLst>
                                          <p:attrName>style.visibility</p:attrName>
                                        </p:attrNameLst>
                                      </p:cBhvr>
                                      <p:to>
                                        <p:strVal val="visible"/>
                                      </p:to>
                                    </p:set>
                                    <p:animEffect transition="in" filter="fade">
                                      <p:cBhvr>
                                        <p:cTn id="53"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9" grpId="0" animBg="1"/>
      <p:bldP spid="10" grpId="0" animBg="1"/>
      <p:bldP spid="19" grpId="0" animBg="1"/>
      <p:bldP spid="20" grpId="0" animBg="1"/>
      <p:bldP spid="24" grpId="0" animBg="1"/>
      <p:bldP spid="25" grpId="0" animBg="1"/>
      <p:bldP spid="31"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6E3830D-A9A7-4555-A1D0-B987B2A33325}"/>
              </a:ext>
            </a:extLst>
          </p:cNvPr>
          <p:cNvSpPr txBox="1">
            <a:spLocks/>
          </p:cNvSpPr>
          <p:nvPr/>
        </p:nvSpPr>
        <p:spPr>
          <a:xfrm>
            <a:off x="0" y="44624"/>
            <a:ext cx="9144000" cy="792088"/>
          </a:xfrm>
          <a:prstGeom prst="rect">
            <a:avLst/>
          </a:prstGeom>
        </p:spPr>
        <p:txBody>
          <a:bodyPr bIns="91440" anchor="b" anchorCtr="0">
            <a:normAutofit fontScale="92500"/>
          </a:bodyPr>
          <a:lstStyle>
            <a:lvl1pPr algn="l" rtl="0" eaLnBrk="1" latinLnBrk="0" hangingPunct="1">
              <a:spcBef>
                <a:spcPct val="0"/>
              </a:spcBef>
              <a:buNone/>
              <a:defRPr kumimoji="0" sz="4000" kern="1200">
                <a:solidFill>
                  <a:schemeClr val="tx2"/>
                </a:solidFill>
                <a:latin typeface="+mj-lt"/>
                <a:ea typeface="+mj-ea"/>
                <a:cs typeface="+mj-cs"/>
              </a:defRPr>
            </a:lvl1pPr>
          </a:lstStyle>
          <a:p>
            <a:pPr algn="ctr"/>
            <a:r>
              <a:rPr lang="es-CR" dirty="0"/>
              <a:t>Prueba de Hipótesis: bilateral -- 3. Hipótesis</a:t>
            </a:r>
            <a:endParaRPr lang="en-US" dirty="0"/>
          </a:p>
        </p:txBody>
      </p:sp>
      <mc:AlternateContent xmlns:mc="http://schemas.openxmlformats.org/markup-compatibility/2006" xmlns:a14="http://schemas.microsoft.com/office/drawing/2010/main">
        <mc:Choice Requires="a14">
          <p:sp>
            <p:nvSpPr>
              <p:cNvPr id="5" name="Marcador de contenido 2">
                <a:extLst>
                  <a:ext uri="{FF2B5EF4-FFF2-40B4-BE49-F238E27FC236}">
                    <a16:creationId xmlns:a16="http://schemas.microsoft.com/office/drawing/2014/main" id="{BED14C0B-B4F3-45ED-8FFF-C9A1C67BC6FF}"/>
                  </a:ext>
                </a:extLst>
              </p:cNvPr>
              <p:cNvSpPr>
                <a:spLocks noGrp="1"/>
              </p:cNvSpPr>
              <p:nvPr>
                <p:ph sz="quarter" idx="1"/>
              </p:nvPr>
            </p:nvSpPr>
            <p:spPr>
              <a:xfrm>
                <a:off x="179512" y="1052736"/>
                <a:ext cx="8712968" cy="5544616"/>
              </a:xfrm>
            </p:spPr>
            <p:txBody>
              <a:bodyPr>
                <a:normAutofit/>
              </a:bodyPr>
              <a:lstStyle/>
              <a:p>
                <a:pPr algn="just"/>
                <a:r>
                  <a:rPr lang="es-CR" dirty="0"/>
                  <a:t>Una prueba de hipótesis, sin importar la modalidad, es exhaustiva y cubre todos los posibles valores del dominio de </a:t>
                </a:r>
                <a14:m>
                  <m:oMath xmlns:m="http://schemas.openxmlformats.org/officeDocument/2006/math">
                    <m:r>
                      <a:rPr lang="es-CR" i="1" smtClean="0">
                        <a:latin typeface="Cambria Math" panose="02040503050406030204" pitchFamily="18" charset="0"/>
                        <a:ea typeface="Cambria Math" panose="02040503050406030204" pitchFamily="18" charset="0"/>
                      </a:rPr>
                      <m:t>ℝ</m:t>
                    </m:r>
                  </m:oMath>
                </a14:m>
                <a:r>
                  <a:rPr lang="es-CR" dirty="0"/>
                  <a:t>.  </a:t>
                </a:r>
              </a:p>
              <a:p>
                <a:pPr algn="just"/>
                <a:endParaRPr lang="es-CR" dirty="0"/>
              </a:p>
              <a:p>
                <a:pPr algn="just"/>
                <a:endParaRPr lang="es-CR" dirty="0"/>
              </a:p>
              <a:p>
                <a:pPr algn="just"/>
                <a:endParaRPr lang="es-CR" dirty="0"/>
              </a:p>
              <a:p>
                <a:pPr algn="just"/>
                <a:endParaRPr lang="es-CR" dirty="0"/>
              </a:p>
              <a:p>
                <a:pPr algn="just"/>
                <a:r>
                  <a:rPr lang="es-CR" dirty="0"/>
                  <a:t>Antes las diversas pruebas, siempre se contemplaran todos los posibles casos. De ahí que decimos que la prueba es exhaustiva y completa.</a:t>
                </a:r>
              </a:p>
              <a:p>
                <a:pPr algn="just"/>
                <a:endParaRPr lang="es-CR" dirty="0"/>
              </a:p>
              <a:p>
                <a:pPr algn="just"/>
                <a:r>
                  <a:rPr lang="es-CR" dirty="0"/>
                  <a:t>Además, decimos para la PH, la </a:t>
                </a:r>
                <a14:m>
                  <m:oMath xmlns:m="http://schemas.openxmlformats.org/officeDocument/2006/math">
                    <m:sSub>
                      <m:sSubPr>
                        <m:ctrlPr>
                          <a:rPr lang="es-CR" i="1">
                            <a:latin typeface="Cambria Math" panose="02040503050406030204" pitchFamily="18" charset="0"/>
                          </a:rPr>
                        </m:ctrlPr>
                      </m:sSubPr>
                      <m:e>
                        <m:r>
                          <a:rPr lang="es-CR" i="1">
                            <a:latin typeface="Cambria Math" panose="02040503050406030204" pitchFamily="18" charset="0"/>
                          </a:rPr>
                          <m:t>𝐻</m:t>
                        </m:r>
                      </m:e>
                      <m:sub>
                        <m:r>
                          <a:rPr lang="es-CR" i="1">
                            <a:latin typeface="Cambria Math" panose="02040503050406030204" pitchFamily="18" charset="0"/>
                          </a:rPr>
                          <m:t>𝐴</m:t>
                        </m:r>
                      </m:sub>
                    </m:sSub>
                  </m:oMath>
                </a14:m>
                <a:r>
                  <a:rPr lang="es-CR" dirty="0"/>
                  <a:t> es diferenciada, y la </a:t>
                </a:r>
                <a14:m>
                  <m:oMath xmlns:m="http://schemas.openxmlformats.org/officeDocument/2006/math">
                    <m:sSub>
                      <m:sSubPr>
                        <m:ctrlPr>
                          <a:rPr lang="es-CR" i="1">
                            <a:latin typeface="Cambria Math" panose="02040503050406030204" pitchFamily="18" charset="0"/>
                          </a:rPr>
                        </m:ctrlPr>
                      </m:sSubPr>
                      <m:e>
                        <m:r>
                          <a:rPr lang="es-CR" i="1">
                            <a:latin typeface="Cambria Math" panose="02040503050406030204" pitchFamily="18" charset="0"/>
                          </a:rPr>
                          <m:t>𝐻</m:t>
                        </m:r>
                      </m:e>
                      <m:sub>
                        <m:r>
                          <a:rPr lang="es-CR" i="1">
                            <a:latin typeface="Cambria Math" panose="02040503050406030204" pitchFamily="18" charset="0"/>
                          </a:rPr>
                          <m:t>0</m:t>
                        </m:r>
                      </m:sub>
                    </m:sSub>
                  </m:oMath>
                </a14:m>
                <a:r>
                  <a:rPr lang="es-CR" dirty="0"/>
                  <a:t> es no diferenciada. ¿Qué entendemos por esto?</a:t>
                </a:r>
              </a:p>
            </p:txBody>
          </p:sp>
        </mc:Choice>
        <mc:Fallback xmlns="">
          <p:sp>
            <p:nvSpPr>
              <p:cNvPr id="5" name="Marcador de contenido 2">
                <a:extLst>
                  <a:ext uri="{FF2B5EF4-FFF2-40B4-BE49-F238E27FC236}">
                    <a16:creationId xmlns:a16="http://schemas.microsoft.com/office/drawing/2014/main" id="{BED14C0B-B4F3-45ED-8FFF-C9A1C67BC6FF}"/>
                  </a:ext>
                </a:extLst>
              </p:cNvPr>
              <p:cNvSpPr>
                <a:spLocks noGrp="1" noRot="1" noChangeAspect="1" noMove="1" noResize="1" noEditPoints="1" noAdjustHandles="1" noChangeArrowheads="1" noChangeShapeType="1" noTextEdit="1"/>
              </p:cNvSpPr>
              <p:nvPr>
                <p:ph sz="quarter" idx="1"/>
              </p:nvPr>
            </p:nvSpPr>
            <p:spPr>
              <a:xfrm>
                <a:off x="179512" y="1052736"/>
                <a:ext cx="8712968" cy="5544616"/>
              </a:xfrm>
              <a:blipFill>
                <a:blip r:embed="rId2"/>
                <a:stretch>
                  <a:fillRect l="-699" t="-990" r="-1189"/>
                </a:stretch>
              </a:blipFill>
            </p:spPr>
            <p:txBody>
              <a:bodyPr/>
              <a:lstStyle/>
              <a:p>
                <a:r>
                  <a:rPr lang="en-US">
                    <a:noFill/>
                  </a:rPr>
                  <a:t> </a:t>
                </a:r>
              </a:p>
            </p:txBody>
          </p:sp>
        </mc:Fallback>
      </mc:AlternateContent>
      <p:pic>
        <p:nvPicPr>
          <p:cNvPr id="1026" name="Picture 2" descr="Resultado de imagen para menos infinito a más infinito">
            <a:extLst>
              <a:ext uri="{FF2B5EF4-FFF2-40B4-BE49-F238E27FC236}">
                <a16:creationId xmlns:a16="http://schemas.microsoft.com/office/drawing/2014/main" id="{34CC39EB-52AE-4007-BEDA-4AB96F4854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9752" y="1988840"/>
            <a:ext cx="4176464" cy="17585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0638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sz="quarter" idx="1"/>
          </p:nvPr>
        </p:nvSpPr>
        <p:spPr>
          <a:xfrm>
            <a:off x="323528" y="1412776"/>
            <a:ext cx="6264696" cy="5256584"/>
          </a:xfrm>
        </p:spPr>
        <p:txBody>
          <a:bodyPr>
            <a:normAutofit/>
          </a:bodyPr>
          <a:lstStyle/>
          <a:p>
            <a:r>
              <a:rPr lang="es-CR" sz="2400" dirty="0"/>
              <a:t>Para plantear las hipótesis,  la hipótesis nula posee los signos de =, ≥ y ≤, y la alternativa los siguientes de ≠, &lt; y &gt;. </a:t>
            </a:r>
          </a:p>
          <a:p>
            <a:endParaRPr lang="es-CR" sz="2400" dirty="0"/>
          </a:p>
          <a:p>
            <a:r>
              <a:rPr lang="es-CR" sz="2400" dirty="0"/>
              <a:t>De igual forma, toda prueba de hipótesis se plantea de acuerdo a un parámetro. </a:t>
            </a:r>
          </a:p>
          <a:p>
            <a:endParaRPr lang="es-CR" sz="2400" dirty="0"/>
          </a:p>
          <a:p>
            <a:r>
              <a:rPr lang="es-CR" sz="2400" dirty="0"/>
              <a:t>Algunos ejemplos:</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5157192"/>
            <a:ext cx="1571084" cy="11521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71800" y="5157192"/>
            <a:ext cx="1656184" cy="11521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92080" y="5157192"/>
            <a:ext cx="1229866" cy="11521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290" name="Picture 2" descr="http://room7ateps-2013.wikispaces.com/file/view/question%203.jpg/443612882/question%203.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19123" y="1494312"/>
            <a:ext cx="2016224" cy="3024336"/>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1">
            <a:extLst>
              <a:ext uri="{FF2B5EF4-FFF2-40B4-BE49-F238E27FC236}">
                <a16:creationId xmlns:a16="http://schemas.microsoft.com/office/drawing/2014/main" id="{5E3E0DE0-B7F8-4493-8CBB-6C15F60C7537}"/>
              </a:ext>
            </a:extLst>
          </p:cNvPr>
          <p:cNvSpPr txBox="1">
            <a:spLocks/>
          </p:cNvSpPr>
          <p:nvPr/>
        </p:nvSpPr>
        <p:spPr>
          <a:xfrm>
            <a:off x="0" y="44624"/>
            <a:ext cx="9144000" cy="792088"/>
          </a:xfrm>
          <a:prstGeom prst="rect">
            <a:avLst/>
          </a:prstGeom>
        </p:spPr>
        <p:txBody>
          <a:bodyPr bIns="91440" anchor="b" anchorCtr="0">
            <a:normAutofit fontScale="92500"/>
          </a:bodyPr>
          <a:lstStyle>
            <a:lvl1pPr algn="l" rtl="0" eaLnBrk="1" latinLnBrk="0" hangingPunct="1">
              <a:spcBef>
                <a:spcPct val="0"/>
              </a:spcBef>
              <a:buNone/>
              <a:defRPr kumimoji="0" sz="4000" kern="1200">
                <a:solidFill>
                  <a:schemeClr val="tx2"/>
                </a:solidFill>
                <a:latin typeface="+mj-lt"/>
                <a:ea typeface="+mj-ea"/>
                <a:cs typeface="+mj-cs"/>
              </a:defRPr>
            </a:lvl1pPr>
          </a:lstStyle>
          <a:p>
            <a:pPr algn="ctr"/>
            <a:r>
              <a:rPr lang="es-CR" dirty="0"/>
              <a:t>Prueba de Hipótesis: bilateral -- 3. Hipótesis</a:t>
            </a:r>
            <a:endParaRPr lang="en-US" dirty="0"/>
          </a:p>
        </p:txBody>
      </p:sp>
    </p:spTree>
    <p:extLst>
      <p:ext uri="{BB962C8B-B14F-4D97-AF65-F5344CB8AC3E}">
        <p14:creationId xmlns:p14="http://schemas.microsoft.com/office/powerpoint/2010/main" val="2487008674"/>
      </p:ext>
    </p:extLst>
  </p:cSld>
  <p:clrMapOvr>
    <a:masterClrMapping/>
  </p:clrMapOvr>
  <p:transition spd="slow">
    <p:wheel spokes="1"/>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sz="quarter" idx="1"/>
          </p:nvPr>
        </p:nvSpPr>
        <p:spPr>
          <a:xfrm>
            <a:off x="311420" y="1052736"/>
            <a:ext cx="8653067" cy="4896544"/>
          </a:xfrm>
        </p:spPr>
        <p:txBody>
          <a:bodyPr>
            <a:normAutofit/>
          </a:bodyPr>
          <a:lstStyle/>
          <a:p>
            <a:pPr marL="0" indent="0" algn="just">
              <a:buNone/>
            </a:pPr>
            <a:r>
              <a:rPr lang="es-CR" sz="2400" dirty="0"/>
              <a:t>¿Se puede concluir que la media de una población es diferente de 50? </a:t>
            </a:r>
          </a:p>
          <a:p>
            <a:pPr marL="0" indent="0" algn="just">
              <a:buNone/>
            </a:pPr>
            <a:endParaRPr lang="es-CR" sz="2400" dirty="0"/>
          </a:p>
          <a:p>
            <a:pPr marL="0" indent="0" algn="just">
              <a:buNone/>
            </a:pPr>
            <a:endParaRPr lang="es-CR" sz="2400" dirty="0"/>
          </a:p>
          <a:p>
            <a:pPr marL="0" indent="0" algn="just">
              <a:buNone/>
            </a:pPr>
            <a:endParaRPr lang="es-CR" sz="2400" dirty="0"/>
          </a:p>
          <a:p>
            <a:pPr marL="0" indent="0" algn="just">
              <a:buNone/>
            </a:pPr>
            <a:r>
              <a:rPr lang="es-CR" sz="2400" dirty="0"/>
              <a:t>Suponga que se desea saber si puede concluirse que la media de la población es mayor que 50. Se tienen las hipótesis: </a:t>
            </a:r>
          </a:p>
          <a:p>
            <a:pPr marL="0" indent="0" algn="just">
              <a:buNone/>
            </a:pPr>
            <a:endParaRPr lang="es-CR" sz="2400" dirty="0"/>
          </a:p>
          <a:p>
            <a:pPr marL="0" indent="0" algn="just">
              <a:buNone/>
            </a:pPr>
            <a:endParaRPr lang="es-CR" sz="2400" dirty="0"/>
          </a:p>
          <a:p>
            <a:pPr marL="0" indent="0" algn="just">
              <a:buNone/>
            </a:pPr>
            <a:endParaRPr lang="es-CR" sz="2400" dirty="0"/>
          </a:p>
          <a:p>
            <a:pPr marL="0" indent="0" algn="just">
              <a:buNone/>
            </a:pPr>
            <a:r>
              <a:rPr lang="es-CR" sz="2400" dirty="0"/>
              <a:t>Si se quiere saber si es posible concluir que la media de la población es menor que 50, las hipótesis son </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27847" y="1761381"/>
            <a:ext cx="1047750" cy="742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84984" y="3926382"/>
            <a:ext cx="1133475" cy="733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84983" y="5805264"/>
            <a:ext cx="1133475" cy="733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itle 1">
            <a:extLst>
              <a:ext uri="{FF2B5EF4-FFF2-40B4-BE49-F238E27FC236}">
                <a16:creationId xmlns:a16="http://schemas.microsoft.com/office/drawing/2014/main" id="{CF16D81B-6717-48F7-9412-CE5B0A6BC206}"/>
              </a:ext>
            </a:extLst>
          </p:cNvPr>
          <p:cNvSpPr txBox="1">
            <a:spLocks/>
          </p:cNvSpPr>
          <p:nvPr/>
        </p:nvSpPr>
        <p:spPr>
          <a:xfrm>
            <a:off x="0" y="44624"/>
            <a:ext cx="9144000" cy="792088"/>
          </a:xfrm>
          <a:prstGeom prst="rect">
            <a:avLst/>
          </a:prstGeom>
        </p:spPr>
        <p:txBody>
          <a:bodyPr bIns="91440" anchor="b" anchorCtr="0">
            <a:normAutofit fontScale="92500"/>
          </a:bodyPr>
          <a:lstStyle>
            <a:lvl1pPr algn="l" rtl="0" eaLnBrk="1" latinLnBrk="0" hangingPunct="1">
              <a:spcBef>
                <a:spcPct val="0"/>
              </a:spcBef>
              <a:buNone/>
              <a:defRPr kumimoji="0" sz="4000" kern="1200">
                <a:solidFill>
                  <a:schemeClr val="tx2"/>
                </a:solidFill>
                <a:latin typeface="+mj-lt"/>
                <a:ea typeface="+mj-ea"/>
                <a:cs typeface="+mj-cs"/>
              </a:defRPr>
            </a:lvl1pPr>
          </a:lstStyle>
          <a:p>
            <a:pPr algn="ctr"/>
            <a:r>
              <a:rPr lang="es-CR" dirty="0"/>
              <a:t>Prueba de Hipótesis: bilateral -- 3. Hipótesis</a:t>
            </a:r>
            <a:endParaRPr lang="en-US" dirty="0"/>
          </a:p>
        </p:txBody>
      </p:sp>
    </p:spTree>
    <p:extLst>
      <p:ext uri="{BB962C8B-B14F-4D97-AF65-F5344CB8AC3E}">
        <p14:creationId xmlns:p14="http://schemas.microsoft.com/office/powerpoint/2010/main" val="2234030389"/>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Marcador de contenido 2">
                <a:extLst>
                  <a:ext uri="{FF2B5EF4-FFF2-40B4-BE49-F238E27FC236}">
                    <a16:creationId xmlns:a16="http://schemas.microsoft.com/office/drawing/2014/main" id="{780CD2FF-E5AA-46BA-BC8D-80AA1497CFB5}"/>
                  </a:ext>
                </a:extLst>
              </p:cNvPr>
              <p:cNvSpPr>
                <a:spLocks noGrp="1"/>
              </p:cNvSpPr>
              <p:nvPr>
                <p:ph sz="quarter" idx="1"/>
              </p:nvPr>
            </p:nvSpPr>
            <p:spPr>
              <a:xfrm>
                <a:off x="107504" y="1268760"/>
                <a:ext cx="8928992" cy="4572000"/>
              </a:xfrm>
            </p:spPr>
            <p:txBody>
              <a:bodyPr/>
              <a:lstStyle/>
              <a:p>
                <a:pPr algn="just"/>
                <a:r>
                  <a:rPr lang="es-CR" dirty="0"/>
                  <a:t>Finalmente, ¿por qué al no rechazar </a:t>
                </a:r>
                <a14:m>
                  <m:oMath xmlns:m="http://schemas.openxmlformats.org/officeDocument/2006/math">
                    <m:sSub>
                      <m:sSubPr>
                        <m:ctrlPr>
                          <a:rPr lang="es-CR" i="1">
                            <a:latin typeface="Cambria Math" panose="02040503050406030204" pitchFamily="18" charset="0"/>
                          </a:rPr>
                        </m:ctrlPr>
                      </m:sSubPr>
                      <m:e>
                        <m:r>
                          <a:rPr lang="es-CR" i="1">
                            <a:latin typeface="Cambria Math" panose="02040503050406030204" pitchFamily="18" charset="0"/>
                          </a:rPr>
                          <m:t>𝐻</m:t>
                        </m:r>
                      </m:e>
                      <m:sub>
                        <m:r>
                          <a:rPr lang="es-CR" i="1">
                            <a:latin typeface="Cambria Math" panose="02040503050406030204" pitchFamily="18" charset="0"/>
                          </a:rPr>
                          <m:t>0</m:t>
                        </m:r>
                      </m:sub>
                    </m:sSub>
                  </m:oMath>
                </a14:m>
                <a:r>
                  <a:rPr lang="es-CR" dirty="0"/>
                  <a:t>, postulamos que permanecemos momentáneamente con </a:t>
                </a:r>
                <a14:m>
                  <m:oMath xmlns:m="http://schemas.openxmlformats.org/officeDocument/2006/math">
                    <m:sSub>
                      <m:sSubPr>
                        <m:ctrlPr>
                          <a:rPr lang="es-CR" i="1">
                            <a:latin typeface="Cambria Math" panose="02040503050406030204" pitchFamily="18" charset="0"/>
                          </a:rPr>
                        </m:ctrlPr>
                      </m:sSubPr>
                      <m:e>
                        <m:r>
                          <a:rPr lang="es-CR" i="1">
                            <a:latin typeface="Cambria Math" panose="02040503050406030204" pitchFamily="18" charset="0"/>
                          </a:rPr>
                          <m:t>𝐻</m:t>
                        </m:r>
                      </m:e>
                      <m:sub>
                        <m:r>
                          <a:rPr lang="es-CR" i="1">
                            <a:latin typeface="Cambria Math" panose="02040503050406030204" pitchFamily="18" charset="0"/>
                          </a:rPr>
                          <m:t>0</m:t>
                        </m:r>
                      </m:sub>
                    </m:sSub>
                  </m:oMath>
                </a14:m>
                <a:r>
                  <a:rPr lang="es-CR" dirty="0"/>
                  <a:t>, y no solemos decir que aceptamos </a:t>
                </a:r>
                <a14:m>
                  <m:oMath xmlns:m="http://schemas.openxmlformats.org/officeDocument/2006/math">
                    <m:sSub>
                      <m:sSubPr>
                        <m:ctrlPr>
                          <a:rPr lang="es-CR" i="1">
                            <a:latin typeface="Cambria Math" panose="02040503050406030204" pitchFamily="18" charset="0"/>
                          </a:rPr>
                        </m:ctrlPr>
                      </m:sSubPr>
                      <m:e>
                        <m:r>
                          <a:rPr lang="es-CR" i="1">
                            <a:latin typeface="Cambria Math" panose="02040503050406030204" pitchFamily="18" charset="0"/>
                          </a:rPr>
                          <m:t>𝐻</m:t>
                        </m:r>
                      </m:e>
                      <m:sub>
                        <m:r>
                          <a:rPr lang="es-CR" i="1">
                            <a:latin typeface="Cambria Math" panose="02040503050406030204" pitchFamily="18" charset="0"/>
                          </a:rPr>
                          <m:t>0</m:t>
                        </m:r>
                      </m:sub>
                    </m:sSub>
                  </m:oMath>
                </a14:m>
                <a:r>
                  <a:rPr lang="es-CR" dirty="0"/>
                  <a:t> ? </a:t>
                </a:r>
              </a:p>
              <a:p>
                <a:pPr marL="0" indent="0" algn="just">
                  <a:buNone/>
                </a:pPr>
                <a:r>
                  <a:rPr lang="es-CR" dirty="0"/>
                  <a:t> R/ Esto es porque, en la Estadística Clásica, siempre podemos llegar a rechazar la PH si aumentamos el tamaño de </a:t>
                </a:r>
                <a14:m>
                  <m:oMath xmlns:m="http://schemas.openxmlformats.org/officeDocument/2006/math">
                    <m:r>
                      <a:rPr lang="es-CR" i="1" dirty="0" smtClean="0">
                        <a:latin typeface="Cambria Math" panose="02040503050406030204" pitchFamily="18" charset="0"/>
                      </a:rPr>
                      <m:t>𝑛</m:t>
                    </m:r>
                  </m:oMath>
                </a14:m>
                <a:r>
                  <a:rPr lang="en-US" dirty="0"/>
                  <a:t>… </a:t>
                </a:r>
                <a:r>
                  <a:rPr lang="en-US" dirty="0" err="1"/>
                  <a:t>ilustremos</a:t>
                </a:r>
                <a:r>
                  <a:rPr lang="en-US" dirty="0"/>
                  <a:t> </a:t>
                </a:r>
                <a:r>
                  <a:rPr lang="en-US" dirty="0" err="1"/>
                  <a:t>esto</a:t>
                </a:r>
                <a:r>
                  <a:rPr lang="en-US" dirty="0"/>
                  <a:t> con un </a:t>
                </a:r>
                <a:r>
                  <a:rPr lang="en-US" dirty="0" err="1"/>
                  <a:t>ejemplo</a:t>
                </a:r>
                <a:r>
                  <a:rPr lang="en-US" dirty="0"/>
                  <a:t>:</a:t>
                </a:r>
              </a:p>
            </p:txBody>
          </p:sp>
        </mc:Choice>
        <mc:Fallback xmlns="">
          <p:sp>
            <p:nvSpPr>
              <p:cNvPr id="3" name="Marcador de contenido 2">
                <a:extLst>
                  <a:ext uri="{FF2B5EF4-FFF2-40B4-BE49-F238E27FC236}">
                    <a16:creationId xmlns:a16="http://schemas.microsoft.com/office/drawing/2014/main" id="{780CD2FF-E5AA-46BA-BC8D-80AA1497CFB5}"/>
                  </a:ext>
                </a:extLst>
              </p:cNvPr>
              <p:cNvSpPr>
                <a:spLocks noGrp="1" noRot="1" noChangeAspect="1" noMove="1" noResize="1" noEditPoints="1" noAdjustHandles="1" noChangeArrowheads="1" noChangeShapeType="1" noTextEdit="1"/>
              </p:cNvSpPr>
              <p:nvPr>
                <p:ph sz="quarter" idx="1"/>
              </p:nvPr>
            </p:nvSpPr>
            <p:spPr>
              <a:xfrm>
                <a:off x="107504" y="1268760"/>
                <a:ext cx="8928992" cy="4572000"/>
              </a:xfrm>
              <a:blipFill>
                <a:blip r:embed="rId2"/>
                <a:stretch>
                  <a:fillRect l="-1230" t="-933" r="-1298"/>
                </a:stretch>
              </a:blipFill>
            </p:spPr>
            <p:txBody>
              <a:bodyPr/>
              <a:lstStyle/>
              <a:p>
                <a:r>
                  <a:rPr lang="en-US">
                    <a:noFill/>
                  </a:rPr>
                  <a:t> </a:t>
                </a:r>
              </a:p>
            </p:txBody>
          </p:sp>
        </mc:Fallback>
      </mc:AlternateContent>
      <p:sp>
        <p:nvSpPr>
          <p:cNvPr id="4" name="Title 1">
            <a:extLst>
              <a:ext uri="{FF2B5EF4-FFF2-40B4-BE49-F238E27FC236}">
                <a16:creationId xmlns:a16="http://schemas.microsoft.com/office/drawing/2014/main" id="{F95EFABD-0712-46AE-85A6-6AEA6B76941C}"/>
              </a:ext>
            </a:extLst>
          </p:cNvPr>
          <p:cNvSpPr txBox="1">
            <a:spLocks/>
          </p:cNvSpPr>
          <p:nvPr/>
        </p:nvSpPr>
        <p:spPr>
          <a:xfrm>
            <a:off x="0" y="44624"/>
            <a:ext cx="9144000" cy="792088"/>
          </a:xfrm>
          <a:prstGeom prst="rect">
            <a:avLst/>
          </a:prstGeom>
        </p:spPr>
        <p:txBody>
          <a:bodyPr bIns="91440" anchor="b" anchorCtr="0">
            <a:normAutofit fontScale="92500"/>
          </a:bodyPr>
          <a:lstStyle>
            <a:lvl1pPr algn="l" rtl="0" eaLnBrk="1" latinLnBrk="0" hangingPunct="1">
              <a:spcBef>
                <a:spcPct val="0"/>
              </a:spcBef>
              <a:buNone/>
              <a:defRPr kumimoji="0" sz="4000" kern="1200">
                <a:solidFill>
                  <a:schemeClr val="tx2"/>
                </a:solidFill>
                <a:latin typeface="+mj-lt"/>
                <a:ea typeface="+mj-ea"/>
                <a:cs typeface="+mj-cs"/>
              </a:defRPr>
            </a:lvl1pPr>
          </a:lstStyle>
          <a:p>
            <a:pPr algn="ctr"/>
            <a:r>
              <a:rPr lang="es-CR" dirty="0"/>
              <a:t>Prueba de Hipótesis: bilateral -- 3. Hipótesis</a:t>
            </a:r>
            <a:endParaRPr lang="en-US" dirty="0"/>
          </a:p>
        </p:txBody>
      </p:sp>
      <p:pic>
        <p:nvPicPr>
          <p:cNvPr id="2050" name="Picture 2" descr="Resultado de imagen para getting bigger">
            <a:extLst>
              <a:ext uri="{FF2B5EF4-FFF2-40B4-BE49-F238E27FC236}">
                <a16:creationId xmlns:a16="http://schemas.microsoft.com/office/drawing/2014/main" id="{7EF6A044-C673-4666-9DC6-77D77FBA20D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0430"/>
          <a:stretch/>
        </p:blipFill>
        <p:spPr bwMode="auto">
          <a:xfrm>
            <a:off x="1403648" y="3596720"/>
            <a:ext cx="6768752" cy="31446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8621223"/>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AA447C2-B111-44F9-B2C6-E6170811DBD1}"/>
                  </a:ext>
                </a:extLst>
              </p:cNvPr>
              <p:cNvSpPr>
                <a:spLocks noGrp="1"/>
              </p:cNvSpPr>
              <p:nvPr>
                <p:ph sz="quarter" idx="1"/>
              </p:nvPr>
            </p:nvSpPr>
            <p:spPr>
              <a:xfrm>
                <a:off x="179512" y="792088"/>
                <a:ext cx="7772400" cy="6065912"/>
              </a:xfrm>
            </p:spPr>
            <p:txBody>
              <a:bodyPr>
                <a:normAutofit fontScale="92500" lnSpcReduction="10000"/>
              </a:bodyPr>
              <a:lstStyle/>
              <a:p>
                <a:pPr marL="514350" lvl="0" indent="-514350">
                  <a:buFont typeface="+mj-lt"/>
                  <a:buAutoNum type="arabicPeriod"/>
                </a:pPr>
                <a:r>
                  <a:rPr lang="es-CR" dirty="0"/>
                  <a:t>Datos.</a:t>
                </a:r>
                <a:endParaRPr lang="en-US" dirty="0"/>
              </a:p>
              <a:p>
                <a:pPr marL="514350" lvl="0" indent="-514350">
                  <a:buFont typeface="+mj-lt"/>
                  <a:buAutoNum type="arabicPeriod"/>
                </a:pPr>
                <a:r>
                  <a:rPr lang="es-CR" dirty="0"/>
                  <a:t>Supuestos.</a:t>
                </a:r>
                <a:endParaRPr lang="en-US" dirty="0"/>
              </a:p>
              <a:p>
                <a:pPr marL="514350" lvl="0" indent="-514350">
                  <a:buFont typeface="+mj-lt"/>
                  <a:buAutoNum type="arabicPeriod"/>
                </a:pPr>
                <a:r>
                  <a:rPr lang="es-CR" dirty="0"/>
                  <a:t>Hipótesis.</a:t>
                </a:r>
                <a:endParaRPr lang="en-US" dirty="0"/>
              </a:p>
              <a:p>
                <a:pPr marL="514350" lvl="0" indent="-514350">
                  <a:buFont typeface="+mj-lt"/>
                  <a:buAutoNum type="arabicPeriod"/>
                </a:pPr>
                <a:r>
                  <a:rPr lang="es-CR" dirty="0"/>
                  <a:t>Estadística de prueba.</a:t>
                </a:r>
                <a:endParaRPr lang="en-US" dirty="0"/>
              </a:p>
              <a:p>
                <a:pPr marL="514350" lvl="0" indent="-514350">
                  <a:buFont typeface="+mj-lt"/>
                  <a:buAutoNum type="arabicPeriod"/>
                </a:pPr>
                <a:r>
                  <a:rPr lang="es-CR" dirty="0"/>
                  <a:t>Distribución de la Estadística de prueba.</a:t>
                </a:r>
                <a:endParaRPr lang="en-US" dirty="0"/>
              </a:p>
              <a:p>
                <a:pPr marL="514350" lvl="0" indent="-514350">
                  <a:buFont typeface="+mj-lt"/>
                  <a:buAutoNum type="arabicPeriod"/>
                </a:pPr>
                <a:r>
                  <a:rPr lang="es-CR" dirty="0"/>
                  <a:t>Regla de decisión.</a:t>
                </a:r>
                <a:endParaRPr lang="en-US" dirty="0"/>
              </a:p>
              <a:p>
                <a:pPr marL="777240" lvl="1" indent="-457200">
                  <a:buFont typeface="+mj-lt"/>
                  <a:buAutoNum type="alphaLcPeriod"/>
                </a:pPr>
                <a:r>
                  <a:rPr lang="es-CR" sz="2200" dirty="0"/>
                  <a:t>Valor calculado vs. valor teórico de la distribución.</a:t>
                </a:r>
                <a:endParaRPr lang="en-US" sz="2200" dirty="0"/>
              </a:p>
              <a:p>
                <a:pPr marL="777240" lvl="1" indent="-457200">
                  <a:buFont typeface="+mj-lt"/>
                  <a:buAutoNum type="alphaLcPeriod"/>
                </a:pPr>
                <a:r>
                  <a:rPr lang="es-CR" sz="2200" dirty="0"/>
                  <a:t>Valor de </a:t>
                </a:r>
                <a14:m>
                  <m:oMath xmlns:m="http://schemas.openxmlformats.org/officeDocument/2006/math">
                    <m:r>
                      <a:rPr lang="es-CR" sz="2200" i="1">
                        <a:latin typeface="Cambria Math" panose="02040503050406030204" pitchFamily="18" charset="0"/>
                      </a:rPr>
                      <m:t>𝑝</m:t>
                    </m:r>
                  </m:oMath>
                </a14:m>
                <a:r>
                  <a:rPr lang="es-CR" sz="2200" dirty="0"/>
                  <a:t> o la significancia (</a:t>
                </a:r>
                <a:r>
                  <a:rPr lang="es-CR" sz="2200" i="1" dirty="0"/>
                  <a:t>p-</a:t>
                </a:r>
                <a:r>
                  <a:rPr lang="es-CR" sz="2200" i="1" dirty="0" err="1"/>
                  <a:t>value</a:t>
                </a:r>
                <a:r>
                  <a:rPr lang="es-CR" sz="2200" dirty="0"/>
                  <a:t>). </a:t>
                </a:r>
                <a:endParaRPr lang="en-US" sz="2200" dirty="0"/>
              </a:p>
              <a:p>
                <a:pPr marL="514350" lvl="0" indent="-514350">
                  <a:buFont typeface="+mj-lt"/>
                  <a:buAutoNum type="arabicPeriod"/>
                </a:pPr>
                <a:r>
                  <a:rPr lang="es-CR" dirty="0"/>
                  <a:t>Cálculo de la estadística de prueba.</a:t>
                </a:r>
                <a:endParaRPr lang="en-US" dirty="0"/>
              </a:p>
              <a:p>
                <a:pPr marL="514350" lvl="0" indent="-514350">
                  <a:buFont typeface="+mj-lt"/>
                  <a:buAutoNum type="arabicPeriod"/>
                </a:pPr>
                <a:r>
                  <a:rPr lang="es-CR" dirty="0"/>
                  <a:t>Decisión estadística.</a:t>
                </a:r>
                <a:endParaRPr lang="en-US" dirty="0"/>
              </a:p>
              <a:p>
                <a:pPr marL="777240" lvl="1" indent="-457200">
                  <a:buFont typeface="+mj-lt"/>
                  <a:buAutoNum type="alphaLcPeriod"/>
                </a:pPr>
                <a:r>
                  <a:rPr lang="es-CR" sz="2200" dirty="0"/>
                  <a:t>Valor calculado vs. valor teórico de la distribución.</a:t>
                </a:r>
                <a:endParaRPr lang="en-US" sz="2200" dirty="0"/>
              </a:p>
              <a:p>
                <a:pPr marL="777240" lvl="1" indent="-457200">
                  <a:buFont typeface="+mj-lt"/>
                  <a:buAutoNum type="alphaLcPeriod"/>
                </a:pPr>
                <a:r>
                  <a:rPr lang="es-CR" sz="2200" dirty="0"/>
                  <a:t>Valor de </a:t>
                </a:r>
                <a14:m>
                  <m:oMath xmlns:m="http://schemas.openxmlformats.org/officeDocument/2006/math">
                    <m:r>
                      <a:rPr lang="es-CR" sz="2200" i="1">
                        <a:latin typeface="Cambria Math" panose="02040503050406030204" pitchFamily="18" charset="0"/>
                      </a:rPr>
                      <m:t>𝑝</m:t>
                    </m:r>
                  </m:oMath>
                </a14:m>
                <a:r>
                  <a:rPr lang="es-CR" sz="2200" dirty="0"/>
                  <a:t> o la significancia (</a:t>
                </a:r>
                <a:r>
                  <a:rPr lang="es-CR" sz="2200" i="1" dirty="0"/>
                  <a:t>p-</a:t>
                </a:r>
                <a:r>
                  <a:rPr lang="es-CR" sz="2200" i="1" dirty="0" err="1"/>
                  <a:t>value</a:t>
                </a:r>
                <a:r>
                  <a:rPr lang="es-CR" sz="2200" dirty="0"/>
                  <a:t>).</a:t>
                </a:r>
                <a:endParaRPr lang="en-US" sz="2200" dirty="0"/>
              </a:p>
              <a:p>
                <a:pPr marL="514350" lvl="0" indent="-514350">
                  <a:buFont typeface="+mj-lt"/>
                  <a:buAutoNum type="arabicPeriod"/>
                </a:pPr>
                <a:r>
                  <a:rPr lang="es-CR" dirty="0"/>
                  <a:t>Conclusión.</a:t>
                </a:r>
                <a:endParaRPr lang="en-US" dirty="0"/>
              </a:p>
              <a:p>
                <a:pPr marL="777240" lvl="1" indent="-457200">
                  <a:buFont typeface="+mj-lt"/>
                  <a:buAutoNum type="alphaLcPeriod"/>
                </a:pPr>
                <a:r>
                  <a:rPr lang="es-CR" sz="2200" dirty="0"/>
                  <a:t>Conclusión estadística.</a:t>
                </a:r>
                <a:endParaRPr lang="en-US" sz="2200" dirty="0"/>
              </a:p>
              <a:p>
                <a:pPr marL="777240" lvl="1" indent="-457200">
                  <a:buFont typeface="+mj-lt"/>
                  <a:buAutoNum type="alphaLcPeriod"/>
                </a:pPr>
                <a:r>
                  <a:rPr lang="es-CR" sz="2200" dirty="0"/>
                  <a:t>Conclusión del problema .</a:t>
                </a:r>
                <a:endParaRPr lang="en-US" sz="2200" dirty="0"/>
              </a:p>
              <a:p>
                <a:endParaRPr lang="en-US" dirty="0"/>
              </a:p>
            </p:txBody>
          </p:sp>
        </mc:Choice>
        <mc:Fallback xmlns="">
          <p:sp>
            <p:nvSpPr>
              <p:cNvPr id="3" name="Content Placeholder 2">
                <a:extLst>
                  <a:ext uri="{FF2B5EF4-FFF2-40B4-BE49-F238E27FC236}">
                    <a16:creationId xmlns:a16="http://schemas.microsoft.com/office/drawing/2014/main" id="{1AA447C2-B111-44F9-B2C6-E6170811DBD1}"/>
                  </a:ext>
                </a:extLst>
              </p:cNvPr>
              <p:cNvSpPr>
                <a:spLocks noGrp="1" noRot="1" noChangeAspect="1" noMove="1" noResize="1" noEditPoints="1" noAdjustHandles="1" noChangeArrowheads="1" noChangeShapeType="1" noTextEdit="1"/>
              </p:cNvSpPr>
              <p:nvPr>
                <p:ph sz="quarter" idx="1"/>
              </p:nvPr>
            </p:nvSpPr>
            <p:spPr>
              <a:xfrm>
                <a:off x="179512" y="792088"/>
                <a:ext cx="7772400" cy="6065912"/>
              </a:xfrm>
              <a:blipFill>
                <a:blip r:embed="rId2"/>
                <a:stretch>
                  <a:fillRect l="-706" t="-1307"/>
                </a:stretch>
              </a:blipFill>
            </p:spPr>
            <p:txBody>
              <a:bodyPr/>
              <a:lstStyle/>
              <a:p>
                <a:r>
                  <a:rPr lang="en-US">
                    <a:noFill/>
                  </a:rPr>
                  <a:t> </a:t>
                </a:r>
              </a:p>
            </p:txBody>
          </p:sp>
        </mc:Fallback>
      </mc:AlternateContent>
      <p:sp>
        <p:nvSpPr>
          <p:cNvPr id="4" name="Title 1">
            <a:extLst>
              <a:ext uri="{FF2B5EF4-FFF2-40B4-BE49-F238E27FC236}">
                <a16:creationId xmlns:a16="http://schemas.microsoft.com/office/drawing/2014/main" id="{86F562E9-8494-45F8-94DE-63FF94186500}"/>
              </a:ext>
            </a:extLst>
          </p:cNvPr>
          <p:cNvSpPr>
            <a:spLocks noGrp="1"/>
          </p:cNvSpPr>
          <p:nvPr>
            <p:ph type="title"/>
          </p:nvPr>
        </p:nvSpPr>
        <p:spPr>
          <a:xfrm>
            <a:off x="107504" y="44624"/>
            <a:ext cx="9036496" cy="792088"/>
          </a:xfrm>
        </p:spPr>
        <p:txBody>
          <a:bodyPr>
            <a:normAutofit/>
          </a:bodyPr>
          <a:lstStyle/>
          <a:p>
            <a:pPr algn="ctr"/>
            <a:r>
              <a:rPr lang="es-CR" dirty="0"/>
              <a:t>Problema de estudio</a:t>
            </a:r>
            <a:endParaRPr lang="en-US" dirty="0"/>
          </a:p>
        </p:txBody>
      </p:sp>
      <p:pic>
        <p:nvPicPr>
          <p:cNvPr id="3074" name="Picture 2" descr="Resultado de imagen para etapas icon">
            <a:extLst>
              <a:ext uri="{FF2B5EF4-FFF2-40B4-BE49-F238E27FC236}">
                <a16:creationId xmlns:a16="http://schemas.microsoft.com/office/drawing/2014/main" id="{A3354C6A-DE6E-4D4D-BFF8-42135D64762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16216" y="908720"/>
            <a:ext cx="2344530" cy="234888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Resultado de imagen para etapas icon">
            <a:extLst>
              <a:ext uri="{FF2B5EF4-FFF2-40B4-BE49-F238E27FC236}">
                <a16:creationId xmlns:a16="http://schemas.microsoft.com/office/drawing/2014/main" id="{588126F7-2151-4601-8284-AE4F5C85A72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13258" y="4081487"/>
            <a:ext cx="2343150" cy="1952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9338141"/>
      </p:ext>
    </p:extLst>
  </p:cSld>
  <p:clrMapOvr>
    <a:masterClrMapping/>
  </p:clrMapOvr>
  <p:transition spd="slow">
    <p:wip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64CD2162-0E76-4DB5-9399-5BE90FB42C24}"/>
              </a:ext>
            </a:extLst>
          </p:cNvPr>
          <p:cNvSpPr>
            <a:spLocks noGrp="1"/>
          </p:cNvSpPr>
          <p:nvPr>
            <p:ph sz="quarter" idx="1"/>
          </p:nvPr>
        </p:nvSpPr>
        <p:spPr>
          <a:xfrm>
            <a:off x="179511" y="980728"/>
            <a:ext cx="8688289" cy="629816"/>
          </a:xfrm>
        </p:spPr>
        <p:txBody>
          <a:bodyPr>
            <a:normAutofit fontScale="85000" lnSpcReduction="20000"/>
          </a:bodyPr>
          <a:lstStyle/>
          <a:p>
            <a:pPr marL="0" indent="0">
              <a:buNone/>
            </a:pPr>
            <a:r>
              <a:rPr lang="es-CR" sz="2400" dirty="0"/>
              <a:t>Sea un PH, donde tenemos los valores y el estadístico de prueba. Además estamos trabajando con una confianza del 95%, en una prueba bilateral (luego quedará más claro).</a:t>
            </a:r>
            <a:endParaRPr lang="en-US" sz="2400" dirty="0"/>
          </a:p>
        </p:txBody>
      </p:sp>
      <p:sp>
        <p:nvSpPr>
          <p:cNvPr id="5" name="Title 1">
            <a:extLst>
              <a:ext uri="{FF2B5EF4-FFF2-40B4-BE49-F238E27FC236}">
                <a16:creationId xmlns:a16="http://schemas.microsoft.com/office/drawing/2014/main" id="{CA2426A3-B695-4653-97DB-530BE510247A}"/>
              </a:ext>
            </a:extLst>
          </p:cNvPr>
          <p:cNvSpPr txBox="1">
            <a:spLocks/>
          </p:cNvSpPr>
          <p:nvPr/>
        </p:nvSpPr>
        <p:spPr>
          <a:xfrm>
            <a:off x="0" y="44624"/>
            <a:ext cx="9144000" cy="792088"/>
          </a:xfrm>
          <a:prstGeom prst="rect">
            <a:avLst/>
          </a:prstGeom>
        </p:spPr>
        <p:txBody>
          <a:bodyPr bIns="91440" anchor="b" anchorCtr="0">
            <a:normAutofit fontScale="92500"/>
          </a:bodyPr>
          <a:lstStyle>
            <a:lvl1pPr algn="l" rtl="0" eaLnBrk="1" latinLnBrk="0" hangingPunct="1">
              <a:spcBef>
                <a:spcPct val="0"/>
              </a:spcBef>
              <a:buNone/>
              <a:defRPr kumimoji="0" sz="4000" kern="1200">
                <a:solidFill>
                  <a:schemeClr val="tx2"/>
                </a:solidFill>
                <a:latin typeface="+mj-lt"/>
                <a:ea typeface="+mj-ea"/>
                <a:cs typeface="+mj-cs"/>
              </a:defRPr>
            </a:lvl1pPr>
          </a:lstStyle>
          <a:p>
            <a:pPr algn="ctr"/>
            <a:r>
              <a:rPr lang="es-CR" dirty="0"/>
              <a:t>Prueba de Hipótesis: bilateral -- 3. Hipótesis</a:t>
            </a:r>
            <a:endParaRPr lang="en-US" dirty="0"/>
          </a:p>
        </p:txBody>
      </p:sp>
      <mc:AlternateContent xmlns:mc="http://schemas.openxmlformats.org/markup-compatibility/2006" xmlns:a14="http://schemas.microsoft.com/office/drawing/2010/main">
        <mc:Choice Requires="a14">
          <p:graphicFrame>
            <p:nvGraphicFramePr>
              <p:cNvPr id="6" name="Tabla 6">
                <a:extLst>
                  <a:ext uri="{FF2B5EF4-FFF2-40B4-BE49-F238E27FC236}">
                    <a16:creationId xmlns:a16="http://schemas.microsoft.com/office/drawing/2014/main" id="{84DD8656-8958-45E3-B0B8-F2ECF9FB29FC}"/>
                  </a:ext>
                </a:extLst>
              </p:cNvPr>
              <p:cNvGraphicFramePr>
                <a:graphicFrameLocks noGrp="1"/>
              </p:cNvGraphicFramePr>
              <p:nvPr>
                <p:extLst>
                  <p:ext uri="{D42A27DB-BD31-4B8C-83A1-F6EECF244321}">
                    <p14:modId xmlns:p14="http://schemas.microsoft.com/office/powerpoint/2010/main" val="3606055462"/>
                  </p:ext>
                </p:extLst>
              </p:nvPr>
            </p:nvGraphicFramePr>
            <p:xfrm>
              <a:off x="179512" y="1754560"/>
              <a:ext cx="3096344" cy="2592620"/>
            </p:xfrm>
            <a:graphic>
              <a:graphicData uri="http://schemas.openxmlformats.org/drawingml/2006/table">
                <a:tbl>
                  <a:tblPr firstRow="1" bandRow="1">
                    <a:tableStyleId>{073A0DAA-6AF3-43AB-8588-CEC1D06C72B9}</a:tableStyleId>
                  </a:tblPr>
                  <a:tblGrid>
                    <a:gridCol w="1368152">
                      <a:extLst>
                        <a:ext uri="{9D8B030D-6E8A-4147-A177-3AD203B41FA5}">
                          <a16:colId xmlns:a16="http://schemas.microsoft.com/office/drawing/2014/main" val="720407934"/>
                        </a:ext>
                      </a:extLst>
                    </a:gridCol>
                    <a:gridCol w="1728192">
                      <a:extLst>
                        <a:ext uri="{9D8B030D-6E8A-4147-A177-3AD203B41FA5}">
                          <a16:colId xmlns:a16="http://schemas.microsoft.com/office/drawing/2014/main" val="1127794438"/>
                        </a:ext>
                      </a:extLst>
                    </a:gridCol>
                  </a:tblGrid>
                  <a:tr h="372041">
                    <a:tc>
                      <a:txBody>
                        <a:bodyPr/>
                        <a:lstStyle/>
                        <a:p>
                          <a:r>
                            <a:rPr lang="es-CR" dirty="0"/>
                            <a:t>Estadísticos</a:t>
                          </a:r>
                          <a:endParaRPr lang="en-US" dirty="0"/>
                        </a:p>
                      </a:txBody>
                      <a:tcPr/>
                    </a:tc>
                    <a:tc>
                      <a:txBody>
                        <a:bodyPr/>
                        <a:lstStyle/>
                        <a:p>
                          <a:r>
                            <a:rPr lang="es-CR" dirty="0"/>
                            <a:t>Valores</a:t>
                          </a:r>
                          <a:endParaRPr lang="en-US" dirty="0"/>
                        </a:p>
                      </a:txBody>
                      <a:tcPr/>
                    </a:tc>
                    <a:extLst>
                      <a:ext uri="{0D108BD9-81ED-4DB2-BD59-A6C34878D82A}">
                        <a16:rowId xmlns:a16="http://schemas.microsoft.com/office/drawing/2014/main" val="92864193"/>
                      </a:ext>
                    </a:extLst>
                  </a:tr>
                  <a:tr h="372041">
                    <a:tc>
                      <a:txBody>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𝜇</m:t>
                                </m:r>
                              </m:oMath>
                            </m:oMathPara>
                          </a14:m>
                          <a:endParaRPr lang="en-US" dirty="0"/>
                        </a:p>
                      </a:txBody>
                      <a:tcPr/>
                    </a:tc>
                    <a:tc>
                      <a:txBody>
                        <a:bodyPr/>
                        <a:lstStyle/>
                        <a:p>
                          <a:r>
                            <a:rPr lang="es-CR" dirty="0"/>
                            <a:t>42</a:t>
                          </a:r>
                          <a:endParaRPr lang="en-US" dirty="0"/>
                        </a:p>
                      </a:txBody>
                      <a:tcPr/>
                    </a:tc>
                    <a:extLst>
                      <a:ext uri="{0D108BD9-81ED-4DB2-BD59-A6C34878D82A}">
                        <a16:rowId xmlns:a16="http://schemas.microsoft.com/office/drawing/2014/main" val="2419947209"/>
                      </a:ext>
                    </a:extLst>
                  </a:tr>
                  <a:tr h="372041">
                    <a:tc>
                      <a:txBody>
                        <a:bodyPr/>
                        <a:lstStyle/>
                        <a:p>
                          <a:pPr/>
                          <a14:m>
                            <m:oMathPara xmlns:m="http://schemas.openxmlformats.org/officeDocument/2006/math">
                              <m:oMathParaPr>
                                <m:jc m:val="centerGroup"/>
                              </m:oMathParaPr>
                              <m:oMath xmlns:m="http://schemas.openxmlformats.org/officeDocument/2006/math">
                                <m:acc>
                                  <m:accPr>
                                    <m:chr m:val="̅"/>
                                    <m:ctrlPr>
                                      <a:rPr lang="es-CR" b="0" i="1" smtClean="0">
                                        <a:latin typeface="Cambria Math" panose="02040503050406030204" pitchFamily="18" charset="0"/>
                                      </a:rPr>
                                    </m:ctrlPr>
                                  </m:accPr>
                                  <m:e>
                                    <m:r>
                                      <a:rPr lang="es-CR" b="0" i="1" smtClean="0">
                                        <a:latin typeface="Cambria Math" panose="02040503050406030204" pitchFamily="18" charset="0"/>
                                      </a:rPr>
                                      <m:t>𝑥</m:t>
                                    </m:r>
                                  </m:e>
                                </m:acc>
                              </m:oMath>
                            </m:oMathPara>
                          </a14:m>
                          <a:endParaRPr lang="en-US" dirty="0"/>
                        </a:p>
                      </a:txBody>
                      <a:tcPr/>
                    </a:tc>
                    <a:tc>
                      <a:txBody>
                        <a:bodyPr/>
                        <a:lstStyle/>
                        <a:p>
                          <a:r>
                            <a:rPr lang="es-CR" dirty="0"/>
                            <a:t>42,05</a:t>
                          </a:r>
                          <a:endParaRPr lang="en-US" dirty="0"/>
                        </a:p>
                      </a:txBody>
                      <a:tcPr/>
                    </a:tc>
                    <a:extLst>
                      <a:ext uri="{0D108BD9-81ED-4DB2-BD59-A6C34878D82A}">
                        <a16:rowId xmlns:a16="http://schemas.microsoft.com/office/drawing/2014/main" val="2314954868"/>
                      </a:ext>
                    </a:extLst>
                  </a:tr>
                  <a:tr h="372041">
                    <a:tc>
                      <a:txBody>
                        <a:bodyPr/>
                        <a:lstStyle/>
                        <a:p>
                          <a:pPr/>
                          <a14:m>
                            <m:oMathPara xmlns:m="http://schemas.openxmlformats.org/officeDocument/2006/math">
                              <m:oMathParaPr>
                                <m:jc m:val="centerGroup"/>
                              </m:oMathParaPr>
                              <m:oMath xmlns:m="http://schemas.openxmlformats.org/officeDocument/2006/math">
                                <m:r>
                                  <a:rPr lang="es-CR" sz="1800" b="0" i="1" smtClean="0">
                                    <a:latin typeface="Cambria Math" panose="02040503050406030204" pitchFamily="18" charset="0"/>
                                  </a:rPr>
                                  <m:t>𝑛</m:t>
                                </m:r>
                              </m:oMath>
                            </m:oMathPara>
                          </a14:m>
                          <a:endParaRPr lang="en-US" dirty="0"/>
                        </a:p>
                      </a:txBody>
                      <a:tcPr/>
                    </a:tc>
                    <a:tc>
                      <a:txBody>
                        <a:bodyPr/>
                        <a:lstStyle/>
                        <a:p>
                          <a:r>
                            <a:rPr lang="es-CR" dirty="0"/>
                            <a:t> es variable</a:t>
                          </a:r>
                          <a:endParaRPr lang="en-US" dirty="0"/>
                        </a:p>
                      </a:txBody>
                      <a:tcPr/>
                    </a:tc>
                    <a:extLst>
                      <a:ext uri="{0D108BD9-81ED-4DB2-BD59-A6C34878D82A}">
                        <a16:rowId xmlns:a16="http://schemas.microsoft.com/office/drawing/2014/main" val="3071337340"/>
                      </a:ext>
                    </a:extLst>
                  </a:tr>
                  <a:tr h="37204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s-CR" sz="1800" b="0" i="1" smtClean="0">
                                  <a:latin typeface="Cambria Math" panose="02040503050406030204" pitchFamily="18" charset="0"/>
                                </a:rPr>
                                <m:t>𝑧</m:t>
                              </m:r>
                              <m:r>
                                <a:rPr lang="es-CR" sz="1800" b="0" i="1" smtClean="0">
                                  <a:latin typeface="Cambria Math" panose="02040503050406030204" pitchFamily="18" charset="0"/>
                                </a:rPr>
                                <m:t>= </m:t>
                              </m:r>
                              <m:f>
                                <m:fPr>
                                  <m:ctrlPr>
                                    <a:rPr lang="es-CR" sz="1800" b="0" i="1">
                                      <a:latin typeface="Cambria Math" panose="02040503050406030204" pitchFamily="18" charset="0"/>
                                    </a:rPr>
                                  </m:ctrlPr>
                                </m:fPr>
                                <m:num>
                                  <m:r>
                                    <a:rPr lang="es-CR" sz="1800" b="0" i="1">
                                      <a:latin typeface="Cambria Math" panose="02040503050406030204" pitchFamily="18" charset="0"/>
                                    </a:rPr>
                                    <m:t>𝑥</m:t>
                                  </m:r>
                                  <m:r>
                                    <a:rPr lang="es-CR" sz="1800" b="0" i="1">
                                      <a:latin typeface="Cambria Math" panose="02040503050406030204" pitchFamily="18" charset="0"/>
                                    </a:rPr>
                                    <m:t>−</m:t>
                                  </m:r>
                                  <m:r>
                                    <a:rPr lang="es-CR" sz="1800" b="0" i="1">
                                      <a:latin typeface="Cambria Math" panose="02040503050406030204" pitchFamily="18" charset="0"/>
                                      <a:ea typeface="Cambria Math" panose="02040503050406030204" pitchFamily="18" charset="0"/>
                                    </a:rPr>
                                    <m:t>𝜇</m:t>
                                  </m:r>
                                </m:num>
                                <m:den>
                                  <m:f>
                                    <m:fPr>
                                      <m:type m:val="skw"/>
                                      <m:ctrlPr>
                                        <a:rPr lang="es-CR" sz="1800" b="0" i="1">
                                          <a:latin typeface="Cambria Math" panose="02040503050406030204" pitchFamily="18" charset="0"/>
                                        </a:rPr>
                                      </m:ctrlPr>
                                    </m:fPr>
                                    <m:num>
                                      <m:r>
                                        <a:rPr lang="es-CR" sz="1800" b="0" i="1">
                                          <a:latin typeface="Cambria Math" panose="02040503050406030204" pitchFamily="18" charset="0"/>
                                          <a:ea typeface="Cambria Math" panose="02040503050406030204" pitchFamily="18" charset="0"/>
                                        </a:rPr>
                                        <m:t>𝜎</m:t>
                                      </m:r>
                                    </m:num>
                                    <m:den>
                                      <m:rad>
                                        <m:radPr>
                                          <m:degHide m:val="on"/>
                                          <m:ctrlPr>
                                            <a:rPr lang="es-CR" sz="1800" b="0" i="1">
                                              <a:latin typeface="Cambria Math" panose="02040503050406030204" pitchFamily="18" charset="0"/>
                                            </a:rPr>
                                          </m:ctrlPr>
                                        </m:radPr>
                                        <m:deg/>
                                        <m:e>
                                          <m:r>
                                            <a:rPr lang="es-CR" sz="1800" b="0" i="1">
                                              <a:latin typeface="Cambria Math" panose="02040503050406030204" pitchFamily="18" charset="0"/>
                                            </a:rPr>
                                            <m:t>𝑛</m:t>
                                          </m:r>
                                        </m:e>
                                      </m:rad>
                                    </m:den>
                                  </m:f>
                                </m:den>
                              </m:f>
                            </m:oMath>
                          </a14:m>
                          <a:r>
                            <a:rPr lang="en-US" sz="1100" dirty="0"/>
                            <a:t> </a:t>
                          </a:r>
                        </a:p>
                        <a:p>
                          <a:r>
                            <a:rPr lang="en-US" dirty="0"/>
                            <a:t>(</a:t>
                          </a:r>
                          <a:r>
                            <a:rPr lang="en-US" dirty="0" err="1"/>
                            <a:t>estadístico</a:t>
                          </a:r>
                          <a:r>
                            <a:rPr lang="en-US" dirty="0"/>
                            <a:t> de </a:t>
                          </a:r>
                          <a:r>
                            <a:rPr lang="en-US" dirty="0" err="1"/>
                            <a:t>prueba</a:t>
                          </a:r>
                          <a:r>
                            <a:rPr lang="en-US"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R" dirty="0"/>
                            <a:t> es variable</a:t>
                          </a:r>
                          <a:endParaRPr lang="en-US" dirty="0"/>
                        </a:p>
                      </a:txBody>
                      <a:tcPr/>
                    </a:tc>
                    <a:extLst>
                      <a:ext uri="{0D108BD9-81ED-4DB2-BD59-A6C34878D82A}">
                        <a16:rowId xmlns:a16="http://schemas.microsoft.com/office/drawing/2014/main" val="773851230"/>
                      </a:ext>
                    </a:extLst>
                  </a:tr>
                </a:tbl>
              </a:graphicData>
            </a:graphic>
          </p:graphicFrame>
        </mc:Choice>
        <mc:Fallback xmlns="">
          <p:graphicFrame>
            <p:nvGraphicFramePr>
              <p:cNvPr id="6" name="Tabla 6">
                <a:extLst>
                  <a:ext uri="{FF2B5EF4-FFF2-40B4-BE49-F238E27FC236}">
                    <a16:creationId xmlns:a16="http://schemas.microsoft.com/office/drawing/2014/main" id="{84DD8656-8958-45E3-B0B8-F2ECF9FB29FC}"/>
                  </a:ext>
                </a:extLst>
              </p:cNvPr>
              <p:cNvGraphicFramePr>
                <a:graphicFrameLocks noGrp="1"/>
              </p:cNvGraphicFramePr>
              <p:nvPr>
                <p:extLst>
                  <p:ext uri="{D42A27DB-BD31-4B8C-83A1-F6EECF244321}">
                    <p14:modId xmlns:p14="http://schemas.microsoft.com/office/powerpoint/2010/main" val="3606055462"/>
                  </p:ext>
                </p:extLst>
              </p:nvPr>
            </p:nvGraphicFramePr>
            <p:xfrm>
              <a:off x="179512" y="1754560"/>
              <a:ext cx="3096344" cy="2592620"/>
            </p:xfrm>
            <a:graphic>
              <a:graphicData uri="http://schemas.openxmlformats.org/drawingml/2006/table">
                <a:tbl>
                  <a:tblPr firstRow="1" bandRow="1">
                    <a:tableStyleId>{073A0DAA-6AF3-43AB-8588-CEC1D06C72B9}</a:tableStyleId>
                  </a:tblPr>
                  <a:tblGrid>
                    <a:gridCol w="1368152">
                      <a:extLst>
                        <a:ext uri="{9D8B030D-6E8A-4147-A177-3AD203B41FA5}">
                          <a16:colId xmlns:a16="http://schemas.microsoft.com/office/drawing/2014/main" val="720407934"/>
                        </a:ext>
                      </a:extLst>
                    </a:gridCol>
                    <a:gridCol w="1728192">
                      <a:extLst>
                        <a:ext uri="{9D8B030D-6E8A-4147-A177-3AD203B41FA5}">
                          <a16:colId xmlns:a16="http://schemas.microsoft.com/office/drawing/2014/main" val="1127794438"/>
                        </a:ext>
                      </a:extLst>
                    </a:gridCol>
                  </a:tblGrid>
                  <a:tr h="372041">
                    <a:tc>
                      <a:txBody>
                        <a:bodyPr/>
                        <a:lstStyle/>
                        <a:p>
                          <a:r>
                            <a:rPr lang="es-CR" dirty="0"/>
                            <a:t>Estadísticos</a:t>
                          </a:r>
                          <a:endParaRPr lang="en-US" dirty="0"/>
                        </a:p>
                      </a:txBody>
                      <a:tcPr/>
                    </a:tc>
                    <a:tc>
                      <a:txBody>
                        <a:bodyPr/>
                        <a:lstStyle/>
                        <a:p>
                          <a:r>
                            <a:rPr lang="es-CR" dirty="0"/>
                            <a:t>Valores</a:t>
                          </a:r>
                          <a:endParaRPr lang="en-US" dirty="0"/>
                        </a:p>
                      </a:txBody>
                      <a:tcPr/>
                    </a:tc>
                    <a:extLst>
                      <a:ext uri="{0D108BD9-81ED-4DB2-BD59-A6C34878D82A}">
                        <a16:rowId xmlns:a16="http://schemas.microsoft.com/office/drawing/2014/main" val="92864193"/>
                      </a:ext>
                    </a:extLst>
                  </a:tr>
                  <a:tr h="372041">
                    <a:tc>
                      <a:txBody>
                        <a:bodyPr/>
                        <a:lstStyle/>
                        <a:p>
                          <a:endParaRPr lang="en-US"/>
                        </a:p>
                      </a:txBody>
                      <a:tcPr>
                        <a:blipFill>
                          <a:blip r:embed="rId2"/>
                          <a:stretch>
                            <a:fillRect l="-444" t="-106452" r="-128000" b="-514516"/>
                          </a:stretch>
                        </a:blipFill>
                      </a:tcPr>
                    </a:tc>
                    <a:tc>
                      <a:txBody>
                        <a:bodyPr/>
                        <a:lstStyle/>
                        <a:p>
                          <a:r>
                            <a:rPr lang="es-CR" dirty="0"/>
                            <a:t>42</a:t>
                          </a:r>
                          <a:endParaRPr lang="en-US" dirty="0"/>
                        </a:p>
                      </a:txBody>
                      <a:tcPr/>
                    </a:tc>
                    <a:extLst>
                      <a:ext uri="{0D108BD9-81ED-4DB2-BD59-A6C34878D82A}">
                        <a16:rowId xmlns:a16="http://schemas.microsoft.com/office/drawing/2014/main" val="2419947209"/>
                      </a:ext>
                    </a:extLst>
                  </a:tr>
                  <a:tr h="372041">
                    <a:tc>
                      <a:txBody>
                        <a:bodyPr/>
                        <a:lstStyle/>
                        <a:p>
                          <a:endParaRPr lang="en-US"/>
                        </a:p>
                      </a:txBody>
                      <a:tcPr>
                        <a:blipFill>
                          <a:blip r:embed="rId2"/>
                          <a:stretch>
                            <a:fillRect l="-444" t="-209836" r="-128000" b="-422951"/>
                          </a:stretch>
                        </a:blipFill>
                      </a:tcPr>
                    </a:tc>
                    <a:tc>
                      <a:txBody>
                        <a:bodyPr/>
                        <a:lstStyle/>
                        <a:p>
                          <a:r>
                            <a:rPr lang="es-CR" dirty="0"/>
                            <a:t>42,05</a:t>
                          </a:r>
                          <a:endParaRPr lang="en-US" dirty="0"/>
                        </a:p>
                      </a:txBody>
                      <a:tcPr/>
                    </a:tc>
                    <a:extLst>
                      <a:ext uri="{0D108BD9-81ED-4DB2-BD59-A6C34878D82A}">
                        <a16:rowId xmlns:a16="http://schemas.microsoft.com/office/drawing/2014/main" val="2314954868"/>
                      </a:ext>
                    </a:extLst>
                  </a:tr>
                  <a:tr h="372041">
                    <a:tc>
                      <a:txBody>
                        <a:bodyPr/>
                        <a:lstStyle/>
                        <a:p>
                          <a:endParaRPr lang="en-US"/>
                        </a:p>
                      </a:txBody>
                      <a:tcPr>
                        <a:blipFill>
                          <a:blip r:embed="rId2"/>
                          <a:stretch>
                            <a:fillRect l="-444" t="-309836" r="-128000" b="-322951"/>
                          </a:stretch>
                        </a:blipFill>
                      </a:tcPr>
                    </a:tc>
                    <a:tc>
                      <a:txBody>
                        <a:bodyPr/>
                        <a:lstStyle/>
                        <a:p>
                          <a:r>
                            <a:rPr lang="es-CR" dirty="0"/>
                            <a:t> es variable</a:t>
                          </a:r>
                          <a:endParaRPr lang="en-US" dirty="0"/>
                        </a:p>
                      </a:txBody>
                      <a:tcPr/>
                    </a:tc>
                    <a:extLst>
                      <a:ext uri="{0D108BD9-81ED-4DB2-BD59-A6C34878D82A}">
                        <a16:rowId xmlns:a16="http://schemas.microsoft.com/office/drawing/2014/main" val="3071337340"/>
                      </a:ext>
                    </a:extLst>
                  </a:tr>
                  <a:tr h="1104456">
                    <a:tc>
                      <a:txBody>
                        <a:bodyPr/>
                        <a:lstStyle/>
                        <a:p>
                          <a:endParaRPr lang="en-US"/>
                        </a:p>
                      </a:txBody>
                      <a:tcPr>
                        <a:blipFill>
                          <a:blip r:embed="rId2"/>
                          <a:stretch>
                            <a:fillRect l="-444" t="-137363" r="-128000" b="-8242"/>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R" dirty="0"/>
                            <a:t> es variable</a:t>
                          </a:r>
                          <a:endParaRPr lang="en-US" dirty="0"/>
                        </a:p>
                      </a:txBody>
                      <a:tcPr/>
                    </a:tc>
                    <a:extLst>
                      <a:ext uri="{0D108BD9-81ED-4DB2-BD59-A6C34878D82A}">
                        <a16:rowId xmlns:a16="http://schemas.microsoft.com/office/drawing/2014/main" val="773851230"/>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9" name="Tabla 9">
                <a:extLst>
                  <a:ext uri="{FF2B5EF4-FFF2-40B4-BE49-F238E27FC236}">
                    <a16:creationId xmlns:a16="http://schemas.microsoft.com/office/drawing/2014/main" id="{51409ADF-DB2F-4F56-96B2-F3C09A248FE0}"/>
                  </a:ext>
                </a:extLst>
              </p:cNvPr>
              <p:cNvGraphicFramePr>
                <a:graphicFrameLocks noGrp="1"/>
              </p:cNvGraphicFramePr>
              <p:nvPr>
                <p:extLst>
                  <p:ext uri="{D42A27DB-BD31-4B8C-83A1-F6EECF244321}">
                    <p14:modId xmlns:p14="http://schemas.microsoft.com/office/powerpoint/2010/main" val="323945167"/>
                  </p:ext>
                </p:extLst>
              </p:nvPr>
            </p:nvGraphicFramePr>
            <p:xfrm>
              <a:off x="4427984" y="3645024"/>
              <a:ext cx="4439817" cy="2942217"/>
            </p:xfrm>
            <a:graphic>
              <a:graphicData uri="http://schemas.openxmlformats.org/drawingml/2006/table">
                <a:tbl>
                  <a:tblPr firstRow="1" bandRow="1">
                    <a:tableStyleId>{073A0DAA-6AF3-43AB-8588-CEC1D06C72B9}</a:tableStyleId>
                  </a:tblPr>
                  <a:tblGrid>
                    <a:gridCol w="1479939">
                      <a:extLst>
                        <a:ext uri="{9D8B030D-6E8A-4147-A177-3AD203B41FA5}">
                          <a16:colId xmlns:a16="http://schemas.microsoft.com/office/drawing/2014/main" val="2935038341"/>
                        </a:ext>
                      </a:extLst>
                    </a:gridCol>
                    <a:gridCol w="1479939">
                      <a:extLst>
                        <a:ext uri="{9D8B030D-6E8A-4147-A177-3AD203B41FA5}">
                          <a16:colId xmlns:a16="http://schemas.microsoft.com/office/drawing/2014/main" val="4224791648"/>
                        </a:ext>
                      </a:extLst>
                    </a:gridCol>
                    <a:gridCol w="1479939">
                      <a:extLst>
                        <a:ext uri="{9D8B030D-6E8A-4147-A177-3AD203B41FA5}">
                          <a16:colId xmlns:a16="http://schemas.microsoft.com/office/drawing/2014/main" val="1175834604"/>
                        </a:ext>
                      </a:extLst>
                    </a:gridCol>
                  </a:tblGrid>
                  <a:tr h="411386">
                    <a:tc>
                      <a:txBody>
                        <a:bodyPr/>
                        <a:lstStyle/>
                        <a:p>
                          <a:pPr algn="ctr" fontAlgn="b"/>
                          <a:r>
                            <a:rPr lang="en-US" sz="1800" b="1" u="none" strike="noStrike" dirty="0">
                              <a:solidFill>
                                <a:srgbClr val="FFFFFF"/>
                              </a:solidFill>
                              <a:effectLst/>
                            </a:rPr>
                            <a:t>n</a:t>
                          </a:r>
                          <a:endParaRPr lang="en-US" sz="1800" b="1" i="0" u="none" strike="noStrike" dirty="0">
                            <a:solidFill>
                              <a:srgbClr val="FFFFFF"/>
                            </a:solidFill>
                            <a:effectLst/>
                            <a:latin typeface="Calibri" panose="020F0502020204030204" pitchFamily="34" charset="0"/>
                          </a:endParaRPr>
                        </a:p>
                      </a:txBody>
                      <a:tcPr marL="9525" marR="9525" marT="9525" marB="0" anchor="b"/>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s-CR" sz="1800" b="0" i="1" smtClean="0">
                                  <a:latin typeface="Cambria Math" panose="02040503050406030204" pitchFamily="18" charset="0"/>
                                </a:rPr>
                                <m:t>𝑧</m:t>
                              </m:r>
                              <m:r>
                                <a:rPr lang="es-CR" sz="1800" b="0" i="1" smtClean="0">
                                  <a:latin typeface="Cambria Math" panose="02040503050406030204" pitchFamily="18" charset="0"/>
                                </a:rPr>
                                <m:t>= </m:t>
                              </m:r>
                              <m:f>
                                <m:fPr>
                                  <m:ctrlPr>
                                    <a:rPr lang="es-CR" sz="1800" b="0" i="1">
                                      <a:latin typeface="Cambria Math" panose="02040503050406030204" pitchFamily="18" charset="0"/>
                                    </a:rPr>
                                  </m:ctrlPr>
                                </m:fPr>
                                <m:num>
                                  <m:r>
                                    <a:rPr lang="es-CR" sz="1800" b="0" i="1">
                                      <a:latin typeface="Cambria Math" panose="02040503050406030204" pitchFamily="18" charset="0"/>
                                    </a:rPr>
                                    <m:t>𝑥</m:t>
                                  </m:r>
                                  <m:r>
                                    <a:rPr lang="es-CR" sz="1800" b="0" i="1">
                                      <a:latin typeface="Cambria Math" panose="02040503050406030204" pitchFamily="18" charset="0"/>
                                    </a:rPr>
                                    <m:t>−</m:t>
                                  </m:r>
                                  <m:r>
                                    <a:rPr lang="es-CR" sz="1800" b="0" i="1">
                                      <a:latin typeface="Cambria Math" panose="02040503050406030204" pitchFamily="18" charset="0"/>
                                      <a:ea typeface="Cambria Math" panose="02040503050406030204" pitchFamily="18" charset="0"/>
                                    </a:rPr>
                                    <m:t>𝜇</m:t>
                                  </m:r>
                                </m:num>
                                <m:den>
                                  <m:f>
                                    <m:fPr>
                                      <m:type m:val="skw"/>
                                      <m:ctrlPr>
                                        <a:rPr lang="es-CR" sz="1800" b="0" i="1">
                                          <a:latin typeface="Cambria Math" panose="02040503050406030204" pitchFamily="18" charset="0"/>
                                        </a:rPr>
                                      </m:ctrlPr>
                                    </m:fPr>
                                    <m:num>
                                      <m:r>
                                        <a:rPr lang="es-CR" sz="1800" b="0" i="1">
                                          <a:latin typeface="Cambria Math" panose="02040503050406030204" pitchFamily="18" charset="0"/>
                                          <a:ea typeface="Cambria Math" panose="02040503050406030204" pitchFamily="18" charset="0"/>
                                        </a:rPr>
                                        <m:t>𝜎</m:t>
                                      </m:r>
                                    </m:num>
                                    <m:den>
                                      <m:rad>
                                        <m:radPr>
                                          <m:degHide m:val="on"/>
                                          <m:ctrlPr>
                                            <a:rPr lang="es-CR" sz="1800" b="0" i="1">
                                              <a:latin typeface="Cambria Math" panose="02040503050406030204" pitchFamily="18" charset="0"/>
                                            </a:rPr>
                                          </m:ctrlPr>
                                        </m:radPr>
                                        <m:deg/>
                                        <m:e>
                                          <m:r>
                                            <a:rPr lang="es-CR" sz="1800" b="0" i="1">
                                              <a:latin typeface="Cambria Math" panose="02040503050406030204" pitchFamily="18" charset="0"/>
                                            </a:rPr>
                                            <m:t>𝑛</m:t>
                                          </m:r>
                                        </m:e>
                                      </m:rad>
                                    </m:den>
                                  </m:f>
                                </m:den>
                              </m:f>
                            </m:oMath>
                          </a14:m>
                          <a:r>
                            <a:rPr lang="en-US" sz="1100" dirty="0"/>
                            <a:t> </a:t>
                          </a:r>
                        </a:p>
                      </a:txBody>
                      <a:tcPr marL="9525" marR="9525" marT="9525" marB="0" anchor="b"/>
                    </a:tc>
                    <a:tc>
                      <a:txBody>
                        <a:bodyPr/>
                        <a:lstStyle/>
                        <a:p>
                          <a:pPr algn="ctr" fontAlgn="b"/>
                          <a:r>
                            <a:rPr lang="en-US" sz="1800" b="1" u="none" strike="noStrike" dirty="0" err="1">
                              <a:solidFill>
                                <a:srgbClr val="FFFFFF"/>
                              </a:solidFill>
                              <a:effectLst/>
                            </a:rPr>
                            <a:t>Rechazo</a:t>
                          </a:r>
                          <a:endParaRPr lang="en-US" sz="1800" b="1" i="0" u="none" strike="noStrike" dirty="0">
                            <a:solidFill>
                              <a:srgbClr val="FFFFFF"/>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474585547"/>
                      </a:ext>
                    </a:extLst>
                  </a:tr>
                  <a:tr h="411386">
                    <a:tc>
                      <a:txBody>
                        <a:bodyPr/>
                        <a:lstStyle/>
                        <a:p>
                          <a:pPr algn="l" fontAlgn="b"/>
                          <a:r>
                            <a:rPr lang="en-US" sz="1600" b="0" u="none" strike="noStrike" dirty="0">
                              <a:solidFill>
                                <a:srgbClr val="000000"/>
                              </a:solidFill>
                              <a:effectLst/>
                            </a:rPr>
                            <a:t>10</a:t>
                          </a:r>
                          <a:endParaRPr lang="en-US"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b="0" u="none" strike="noStrike" dirty="0">
                              <a:solidFill>
                                <a:srgbClr val="000000"/>
                              </a:solidFill>
                              <a:effectLst/>
                            </a:rPr>
                            <a:t>0.0158</a:t>
                          </a:r>
                          <a:endParaRPr lang="en-US"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b="0" u="none" strike="noStrike" dirty="0">
                              <a:solidFill>
                                <a:srgbClr val="000000"/>
                              </a:solidFill>
                              <a:effectLst/>
                            </a:rPr>
                            <a:t>No</a:t>
                          </a:r>
                          <a:endParaRPr lang="en-US" sz="16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786559831"/>
                      </a:ext>
                    </a:extLst>
                  </a:tr>
                  <a:tr h="411386">
                    <a:tc>
                      <a:txBody>
                        <a:bodyPr/>
                        <a:lstStyle/>
                        <a:p>
                          <a:pPr algn="l" fontAlgn="b"/>
                          <a:r>
                            <a:rPr lang="en-US" sz="1600" b="0" u="none" strike="noStrike">
                              <a:solidFill>
                                <a:srgbClr val="000000"/>
                              </a:solidFill>
                              <a:effectLst/>
                            </a:rPr>
                            <a:t>100</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b="0" u="none" strike="noStrike" dirty="0">
                              <a:solidFill>
                                <a:srgbClr val="000000"/>
                              </a:solidFill>
                              <a:effectLst/>
                            </a:rPr>
                            <a:t>0.05</a:t>
                          </a:r>
                          <a:endParaRPr lang="en-US"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b="0" u="none" strike="noStrike" dirty="0">
                              <a:solidFill>
                                <a:srgbClr val="000000"/>
                              </a:solidFill>
                              <a:effectLst/>
                            </a:rPr>
                            <a:t>No</a:t>
                          </a:r>
                          <a:endParaRPr lang="en-US" sz="16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860553792"/>
                      </a:ext>
                    </a:extLst>
                  </a:tr>
                  <a:tr h="411386">
                    <a:tc>
                      <a:txBody>
                        <a:bodyPr/>
                        <a:lstStyle/>
                        <a:p>
                          <a:pPr algn="l" fontAlgn="b"/>
                          <a:r>
                            <a:rPr lang="en-US" sz="1600" b="0" u="none" strike="noStrike">
                              <a:solidFill>
                                <a:srgbClr val="000000"/>
                              </a:solidFill>
                              <a:effectLst/>
                            </a:rPr>
                            <a:t>1000</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b="0" u="none" strike="noStrike" dirty="0">
                              <a:solidFill>
                                <a:srgbClr val="000000"/>
                              </a:solidFill>
                              <a:effectLst/>
                            </a:rPr>
                            <a:t>0.1581</a:t>
                          </a:r>
                          <a:endParaRPr lang="en-US"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b="0" u="none" strike="noStrike" dirty="0">
                              <a:solidFill>
                                <a:srgbClr val="000000"/>
                              </a:solidFill>
                              <a:effectLst/>
                            </a:rPr>
                            <a:t>No</a:t>
                          </a:r>
                          <a:endParaRPr lang="en-US" sz="16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26007554"/>
                      </a:ext>
                    </a:extLst>
                  </a:tr>
                  <a:tr h="411386">
                    <a:tc>
                      <a:txBody>
                        <a:bodyPr/>
                        <a:lstStyle/>
                        <a:p>
                          <a:pPr algn="l" fontAlgn="b"/>
                          <a:r>
                            <a:rPr lang="en-US" sz="1600" b="0" u="none" strike="noStrike">
                              <a:solidFill>
                                <a:srgbClr val="000000"/>
                              </a:solidFill>
                              <a:effectLst/>
                            </a:rPr>
                            <a:t>10000</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b="0" u="none" strike="noStrike" dirty="0">
                              <a:solidFill>
                                <a:srgbClr val="000000"/>
                              </a:solidFill>
                              <a:effectLst/>
                            </a:rPr>
                            <a:t>0.5</a:t>
                          </a:r>
                          <a:endParaRPr lang="en-US"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b="0" u="none" strike="noStrike" dirty="0">
                              <a:solidFill>
                                <a:srgbClr val="000000"/>
                              </a:solidFill>
                              <a:effectLst/>
                            </a:rPr>
                            <a:t>No</a:t>
                          </a:r>
                          <a:endParaRPr lang="en-US" sz="16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357068833"/>
                      </a:ext>
                    </a:extLst>
                  </a:tr>
                  <a:tr h="411386">
                    <a:tc>
                      <a:txBody>
                        <a:bodyPr/>
                        <a:lstStyle/>
                        <a:p>
                          <a:pPr algn="l" fontAlgn="b"/>
                          <a:r>
                            <a:rPr lang="en-US" sz="1600" b="0" u="none" strike="noStrike">
                              <a:solidFill>
                                <a:srgbClr val="000000"/>
                              </a:solidFill>
                              <a:effectLst/>
                            </a:rPr>
                            <a:t>100000</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b="0" u="none" strike="noStrike" dirty="0">
                              <a:solidFill>
                                <a:srgbClr val="000000"/>
                              </a:solidFill>
                              <a:effectLst/>
                            </a:rPr>
                            <a:t>1.581</a:t>
                          </a:r>
                          <a:endParaRPr lang="en-US"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b="0" u="none" strike="noStrike" dirty="0">
                              <a:solidFill>
                                <a:srgbClr val="000000"/>
                              </a:solidFill>
                              <a:effectLst/>
                            </a:rPr>
                            <a:t>No</a:t>
                          </a:r>
                          <a:endParaRPr lang="en-US" sz="16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582256799"/>
                      </a:ext>
                    </a:extLst>
                  </a:tr>
                  <a:tr h="411386">
                    <a:tc>
                      <a:txBody>
                        <a:bodyPr/>
                        <a:lstStyle/>
                        <a:p>
                          <a:pPr algn="l" fontAlgn="b"/>
                          <a:r>
                            <a:rPr lang="en-US" sz="1600" b="0" u="none" strike="noStrike">
                              <a:solidFill>
                                <a:srgbClr val="000000"/>
                              </a:solidFill>
                              <a:effectLst/>
                            </a:rPr>
                            <a:t>10000000</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b="0" u="none" strike="noStrike" dirty="0">
                              <a:solidFill>
                                <a:srgbClr val="000000"/>
                              </a:solidFill>
                              <a:effectLst/>
                            </a:rPr>
                            <a:t>15.811</a:t>
                          </a:r>
                          <a:endParaRPr lang="en-US"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b="0" u="none" strike="noStrike" dirty="0">
                              <a:solidFill>
                                <a:srgbClr val="000000"/>
                              </a:solidFill>
                              <a:effectLst/>
                            </a:rPr>
                            <a:t>Si</a:t>
                          </a:r>
                          <a:endParaRPr lang="en-US" sz="16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438248557"/>
                      </a:ext>
                    </a:extLst>
                  </a:tr>
                </a:tbl>
              </a:graphicData>
            </a:graphic>
          </p:graphicFrame>
        </mc:Choice>
        <mc:Fallback xmlns="">
          <p:graphicFrame>
            <p:nvGraphicFramePr>
              <p:cNvPr id="9" name="Tabla 9">
                <a:extLst>
                  <a:ext uri="{FF2B5EF4-FFF2-40B4-BE49-F238E27FC236}">
                    <a16:creationId xmlns:a16="http://schemas.microsoft.com/office/drawing/2014/main" id="{51409ADF-DB2F-4F56-96B2-F3C09A248FE0}"/>
                  </a:ext>
                </a:extLst>
              </p:cNvPr>
              <p:cNvGraphicFramePr>
                <a:graphicFrameLocks noGrp="1"/>
              </p:cNvGraphicFramePr>
              <p:nvPr>
                <p:extLst>
                  <p:ext uri="{D42A27DB-BD31-4B8C-83A1-F6EECF244321}">
                    <p14:modId xmlns:p14="http://schemas.microsoft.com/office/powerpoint/2010/main" val="323945167"/>
                  </p:ext>
                </p:extLst>
              </p:nvPr>
            </p:nvGraphicFramePr>
            <p:xfrm>
              <a:off x="4427984" y="3645024"/>
              <a:ext cx="4439817" cy="2942217"/>
            </p:xfrm>
            <a:graphic>
              <a:graphicData uri="http://schemas.openxmlformats.org/drawingml/2006/table">
                <a:tbl>
                  <a:tblPr firstRow="1" bandRow="1">
                    <a:tableStyleId>{073A0DAA-6AF3-43AB-8588-CEC1D06C72B9}</a:tableStyleId>
                  </a:tblPr>
                  <a:tblGrid>
                    <a:gridCol w="1479939">
                      <a:extLst>
                        <a:ext uri="{9D8B030D-6E8A-4147-A177-3AD203B41FA5}">
                          <a16:colId xmlns:a16="http://schemas.microsoft.com/office/drawing/2014/main" val="2935038341"/>
                        </a:ext>
                      </a:extLst>
                    </a:gridCol>
                    <a:gridCol w="1479939">
                      <a:extLst>
                        <a:ext uri="{9D8B030D-6E8A-4147-A177-3AD203B41FA5}">
                          <a16:colId xmlns:a16="http://schemas.microsoft.com/office/drawing/2014/main" val="4224791648"/>
                        </a:ext>
                      </a:extLst>
                    </a:gridCol>
                    <a:gridCol w="1479939">
                      <a:extLst>
                        <a:ext uri="{9D8B030D-6E8A-4147-A177-3AD203B41FA5}">
                          <a16:colId xmlns:a16="http://schemas.microsoft.com/office/drawing/2014/main" val="1175834604"/>
                        </a:ext>
                      </a:extLst>
                    </a:gridCol>
                  </a:tblGrid>
                  <a:tr h="473901">
                    <a:tc>
                      <a:txBody>
                        <a:bodyPr/>
                        <a:lstStyle/>
                        <a:p>
                          <a:pPr algn="ctr" fontAlgn="b"/>
                          <a:r>
                            <a:rPr lang="en-US" sz="1800" b="1" u="none" strike="noStrike" dirty="0">
                              <a:solidFill>
                                <a:srgbClr val="FFFFFF"/>
                              </a:solidFill>
                              <a:effectLst/>
                            </a:rPr>
                            <a:t>n</a:t>
                          </a:r>
                          <a:endParaRPr lang="en-US" sz="1800" b="1" i="0" u="none" strike="noStrike" dirty="0">
                            <a:solidFill>
                              <a:srgbClr val="FFFFFF"/>
                            </a:solidFill>
                            <a:effectLst/>
                            <a:latin typeface="Calibri" panose="020F0502020204030204" pitchFamily="34" charset="0"/>
                          </a:endParaRPr>
                        </a:p>
                      </a:txBody>
                      <a:tcPr marL="9525" marR="9525" marT="9525" marB="0" anchor="b"/>
                    </a:tc>
                    <a:tc>
                      <a:txBody>
                        <a:bodyPr/>
                        <a:lstStyle/>
                        <a:p>
                          <a:endParaRPr lang="en-US"/>
                        </a:p>
                      </a:txBody>
                      <a:tcPr marL="9525" marR="9525" marT="9525" marB="0" anchor="b">
                        <a:blipFill>
                          <a:blip r:embed="rId3"/>
                          <a:stretch>
                            <a:fillRect l="-100412" t="-46154" r="-101646" b="-546154"/>
                          </a:stretch>
                        </a:blipFill>
                      </a:tcPr>
                    </a:tc>
                    <a:tc>
                      <a:txBody>
                        <a:bodyPr/>
                        <a:lstStyle/>
                        <a:p>
                          <a:pPr algn="ctr" fontAlgn="b"/>
                          <a:r>
                            <a:rPr lang="en-US" sz="1800" b="1" u="none" strike="noStrike" dirty="0" err="1">
                              <a:solidFill>
                                <a:srgbClr val="FFFFFF"/>
                              </a:solidFill>
                              <a:effectLst/>
                            </a:rPr>
                            <a:t>Rechazo</a:t>
                          </a:r>
                          <a:endParaRPr lang="en-US" sz="1800" b="1" i="0" u="none" strike="noStrike" dirty="0">
                            <a:solidFill>
                              <a:srgbClr val="FFFFFF"/>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474585547"/>
                      </a:ext>
                    </a:extLst>
                  </a:tr>
                  <a:tr h="411386">
                    <a:tc>
                      <a:txBody>
                        <a:bodyPr/>
                        <a:lstStyle/>
                        <a:p>
                          <a:pPr algn="l" fontAlgn="b"/>
                          <a:r>
                            <a:rPr lang="en-US" sz="1600" b="0" u="none" strike="noStrike" dirty="0">
                              <a:solidFill>
                                <a:srgbClr val="000000"/>
                              </a:solidFill>
                              <a:effectLst/>
                            </a:rPr>
                            <a:t>10</a:t>
                          </a:r>
                          <a:endParaRPr lang="en-US"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b="0" u="none" strike="noStrike" dirty="0">
                              <a:solidFill>
                                <a:srgbClr val="000000"/>
                              </a:solidFill>
                              <a:effectLst/>
                            </a:rPr>
                            <a:t>0.0158</a:t>
                          </a:r>
                          <a:endParaRPr lang="en-US"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b="0" u="none" strike="noStrike" dirty="0">
                              <a:solidFill>
                                <a:srgbClr val="000000"/>
                              </a:solidFill>
                              <a:effectLst/>
                            </a:rPr>
                            <a:t>No</a:t>
                          </a:r>
                          <a:endParaRPr lang="en-US" sz="16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786559831"/>
                      </a:ext>
                    </a:extLst>
                  </a:tr>
                  <a:tr h="411386">
                    <a:tc>
                      <a:txBody>
                        <a:bodyPr/>
                        <a:lstStyle/>
                        <a:p>
                          <a:pPr algn="l" fontAlgn="b"/>
                          <a:r>
                            <a:rPr lang="en-US" sz="1600" b="0" u="none" strike="noStrike">
                              <a:solidFill>
                                <a:srgbClr val="000000"/>
                              </a:solidFill>
                              <a:effectLst/>
                            </a:rPr>
                            <a:t>100</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b="0" u="none" strike="noStrike" dirty="0">
                              <a:solidFill>
                                <a:srgbClr val="000000"/>
                              </a:solidFill>
                              <a:effectLst/>
                            </a:rPr>
                            <a:t>0.05</a:t>
                          </a:r>
                          <a:endParaRPr lang="en-US"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b="0" u="none" strike="noStrike" dirty="0">
                              <a:solidFill>
                                <a:srgbClr val="000000"/>
                              </a:solidFill>
                              <a:effectLst/>
                            </a:rPr>
                            <a:t>No</a:t>
                          </a:r>
                          <a:endParaRPr lang="en-US" sz="16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860553792"/>
                      </a:ext>
                    </a:extLst>
                  </a:tr>
                  <a:tr h="411386">
                    <a:tc>
                      <a:txBody>
                        <a:bodyPr/>
                        <a:lstStyle/>
                        <a:p>
                          <a:pPr algn="l" fontAlgn="b"/>
                          <a:r>
                            <a:rPr lang="en-US" sz="1600" b="0" u="none" strike="noStrike">
                              <a:solidFill>
                                <a:srgbClr val="000000"/>
                              </a:solidFill>
                              <a:effectLst/>
                            </a:rPr>
                            <a:t>1000</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b="0" u="none" strike="noStrike" dirty="0">
                              <a:solidFill>
                                <a:srgbClr val="000000"/>
                              </a:solidFill>
                              <a:effectLst/>
                            </a:rPr>
                            <a:t>0.1581</a:t>
                          </a:r>
                          <a:endParaRPr lang="en-US"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b="0" u="none" strike="noStrike" dirty="0">
                              <a:solidFill>
                                <a:srgbClr val="000000"/>
                              </a:solidFill>
                              <a:effectLst/>
                            </a:rPr>
                            <a:t>No</a:t>
                          </a:r>
                          <a:endParaRPr lang="en-US" sz="16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26007554"/>
                      </a:ext>
                    </a:extLst>
                  </a:tr>
                  <a:tr h="411386">
                    <a:tc>
                      <a:txBody>
                        <a:bodyPr/>
                        <a:lstStyle/>
                        <a:p>
                          <a:pPr algn="l" fontAlgn="b"/>
                          <a:r>
                            <a:rPr lang="en-US" sz="1600" b="0" u="none" strike="noStrike">
                              <a:solidFill>
                                <a:srgbClr val="000000"/>
                              </a:solidFill>
                              <a:effectLst/>
                            </a:rPr>
                            <a:t>10000</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b="0" u="none" strike="noStrike" dirty="0">
                              <a:solidFill>
                                <a:srgbClr val="000000"/>
                              </a:solidFill>
                              <a:effectLst/>
                            </a:rPr>
                            <a:t>0.5</a:t>
                          </a:r>
                          <a:endParaRPr lang="en-US"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b="0" u="none" strike="noStrike" dirty="0">
                              <a:solidFill>
                                <a:srgbClr val="000000"/>
                              </a:solidFill>
                              <a:effectLst/>
                            </a:rPr>
                            <a:t>No</a:t>
                          </a:r>
                          <a:endParaRPr lang="en-US" sz="16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357068833"/>
                      </a:ext>
                    </a:extLst>
                  </a:tr>
                  <a:tr h="411386">
                    <a:tc>
                      <a:txBody>
                        <a:bodyPr/>
                        <a:lstStyle/>
                        <a:p>
                          <a:pPr algn="l" fontAlgn="b"/>
                          <a:r>
                            <a:rPr lang="en-US" sz="1600" b="0" u="none" strike="noStrike">
                              <a:solidFill>
                                <a:srgbClr val="000000"/>
                              </a:solidFill>
                              <a:effectLst/>
                            </a:rPr>
                            <a:t>100000</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b="0" u="none" strike="noStrike" dirty="0">
                              <a:solidFill>
                                <a:srgbClr val="000000"/>
                              </a:solidFill>
                              <a:effectLst/>
                            </a:rPr>
                            <a:t>1.581</a:t>
                          </a:r>
                          <a:endParaRPr lang="en-US"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b="0" u="none" strike="noStrike" dirty="0">
                              <a:solidFill>
                                <a:srgbClr val="000000"/>
                              </a:solidFill>
                              <a:effectLst/>
                            </a:rPr>
                            <a:t>No</a:t>
                          </a:r>
                          <a:endParaRPr lang="en-US" sz="16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582256799"/>
                      </a:ext>
                    </a:extLst>
                  </a:tr>
                  <a:tr h="411386">
                    <a:tc>
                      <a:txBody>
                        <a:bodyPr/>
                        <a:lstStyle/>
                        <a:p>
                          <a:pPr algn="l" fontAlgn="b"/>
                          <a:r>
                            <a:rPr lang="en-US" sz="1600" b="0" u="none" strike="noStrike">
                              <a:solidFill>
                                <a:srgbClr val="000000"/>
                              </a:solidFill>
                              <a:effectLst/>
                            </a:rPr>
                            <a:t>10000000</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b="0" u="none" strike="noStrike" dirty="0">
                              <a:solidFill>
                                <a:srgbClr val="000000"/>
                              </a:solidFill>
                              <a:effectLst/>
                            </a:rPr>
                            <a:t>15.811</a:t>
                          </a:r>
                          <a:endParaRPr lang="en-US"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b="0" u="none" strike="noStrike" dirty="0">
                              <a:solidFill>
                                <a:srgbClr val="000000"/>
                              </a:solidFill>
                              <a:effectLst/>
                            </a:rPr>
                            <a:t>Si</a:t>
                          </a:r>
                          <a:endParaRPr lang="en-US" sz="16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438248557"/>
                      </a:ext>
                    </a:extLst>
                  </a:tr>
                </a:tbl>
              </a:graphicData>
            </a:graphic>
          </p:graphicFrame>
        </mc:Fallback>
      </mc:AlternateContent>
      <p:cxnSp>
        <p:nvCxnSpPr>
          <p:cNvPr id="11" name="Conector recto de flecha 10">
            <a:extLst>
              <a:ext uri="{FF2B5EF4-FFF2-40B4-BE49-F238E27FC236}">
                <a16:creationId xmlns:a16="http://schemas.microsoft.com/office/drawing/2014/main" id="{36FB1A6F-4F20-41B4-B4A4-D55AC9C8DC08}"/>
              </a:ext>
            </a:extLst>
          </p:cNvPr>
          <p:cNvCxnSpPr/>
          <p:nvPr/>
        </p:nvCxnSpPr>
        <p:spPr>
          <a:xfrm>
            <a:off x="1331640" y="6525344"/>
            <a:ext cx="291632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2" name="CuadroTexto 11">
                <a:extLst>
                  <a:ext uri="{FF2B5EF4-FFF2-40B4-BE49-F238E27FC236}">
                    <a16:creationId xmlns:a16="http://schemas.microsoft.com/office/drawing/2014/main" id="{CF04558C-6458-4673-A384-BD6039285B77}"/>
                  </a:ext>
                </a:extLst>
              </p:cNvPr>
              <p:cNvSpPr txBox="1"/>
              <p:nvPr/>
            </p:nvSpPr>
            <p:spPr>
              <a:xfrm>
                <a:off x="276199" y="5589240"/>
                <a:ext cx="2279577" cy="1200329"/>
              </a:xfrm>
              <a:prstGeom prst="rect">
                <a:avLst/>
              </a:prstGeom>
              <a:noFill/>
            </p:spPr>
            <p:txBody>
              <a:bodyPr wrap="square" rtlCol="0">
                <a:spAutoFit/>
              </a:bodyPr>
              <a:lstStyle/>
              <a:p>
                <a:r>
                  <a:rPr lang="es-CR" dirty="0"/>
                  <a:t>Al aumentar el tamaño de </a:t>
                </a:r>
                <a:r>
                  <a:rPr lang="es-CR" i="1" dirty="0"/>
                  <a:t>n, </a:t>
                </a:r>
                <a:r>
                  <a:rPr lang="es-CR" dirty="0"/>
                  <a:t>en un momento llegaremos a rechazar </a:t>
                </a:r>
                <a14:m>
                  <m:oMath xmlns:m="http://schemas.openxmlformats.org/officeDocument/2006/math">
                    <m:sSub>
                      <m:sSubPr>
                        <m:ctrlPr>
                          <a:rPr lang="es-CR" b="0" i="1" smtClean="0">
                            <a:latin typeface="Cambria Math" panose="02040503050406030204" pitchFamily="18" charset="0"/>
                          </a:rPr>
                        </m:ctrlPr>
                      </m:sSubPr>
                      <m:e>
                        <m:r>
                          <a:rPr lang="es-CR" b="0" i="1" smtClean="0">
                            <a:latin typeface="Cambria Math" panose="02040503050406030204" pitchFamily="18" charset="0"/>
                          </a:rPr>
                          <m:t>𝐻</m:t>
                        </m:r>
                      </m:e>
                      <m:sub>
                        <m:r>
                          <a:rPr lang="es-CR" b="0" i="1" smtClean="0">
                            <a:latin typeface="Cambria Math" panose="02040503050406030204" pitchFamily="18" charset="0"/>
                          </a:rPr>
                          <m:t>0</m:t>
                        </m:r>
                      </m:sub>
                    </m:sSub>
                  </m:oMath>
                </a14:m>
                <a:r>
                  <a:rPr lang="es-CR" dirty="0"/>
                  <a:t>…</a:t>
                </a:r>
                <a:endParaRPr lang="en-US" i="1" dirty="0"/>
              </a:p>
            </p:txBody>
          </p:sp>
        </mc:Choice>
        <mc:Fallback xmlns="">
          <p:sp>
            <p:nvSpPr>
              <p:cNvPr id="12" name="CuadroTexto 11">
                <a:extLst>
                  <a:ext uri="{FF2B5EF4-FFF2-40B4-BE49-F238E27FC236}">
                    <a16:creationId xmlns:a16="http://schemas.microsoft.com/office/drawing/2014/main" id="{CF04558C-6458-4673-A384-BD6039285B77}"/>
                  </a:ext>
                </a:extLst>
              </p:cNvPr>
              <p:cNvSpPr txBox="1">
                <a:spLocks noRot="1" noChangeAspect="1" noMove="1" noResize="1" noEditPoints="1" noAdjustHandles="1" noChangeArrowheads="1" noChangeShapeType="1" noTextEdit="1"/>
              </p:cNvSpPr>
              <p:nvPr/>
            </p:nvSpPr>
            <p:spPr>
              <a:xfrm>
                <a:off x="276199" y="5589240"/>
                <a:ext cx="2279577" cy="1200329"/>
              </a:xfrm>
              <a:prstGeom prst="rect">
                <a:avLst/>
              </a:prstGeom>
              <a:blipFill>
                <a:blip r:embed="rId4"/>
                <a:stretch>
                  <a:fillRect l="-2139" t="-3046" b="-7614"/>
                </a:stretch>
              </a:blipFill>
            </p:spPr>
            <p:txBody>
              <a:bodyPr/>
              <a:lstStyle/>
              <a:p>
                <a:r>
                  <a:rPr lang="en-US">
                    <a:noFill/>
                  </a:rPr>
                  <a:t> </a:t>
                </a:r>
              </a:p>
            </p:txBody>
          </p:sp>
        </mc:Fallback>
      </mc:AlternateContent>
      <p:cxnSp>
        <p:nvCxnSpPr>
          <p:cNvPr id="14" name="Conector recto de flecha 13">
            <a:extLst>
              <a:ext uri="{FF2B5EF4-FFF2-40B4-BE49-F238E27FC236}">
                <a16:creationId xmlns:a16="http://schemas.microsoft.com/office/drawing/2014/main" id="{2CDA2FA9-750C-4A90-A8B5-14A994E87745}"/>
              </a:ext>
            </a:extLst>
          </p:cNvPr>
          <p:cNvCxnSpPr/>
          <p:nvPr/>
        </p:nvCxnSpPr>
        <p:spPr>
          <a:xfrm>
            <a:off x="6588224" y="2996952"/>
            <a:ext cx="0" cy="43204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5" name="Rectángulo 14">
            <a:extLst>
              <a:ext uri="{FF2B5EF4-FFF2-40B4-BE49-F238E27FC236}">
                <a16:creationId xmlns:a16="http://schemas.microsoft.com/office/drawing/2014/main" id="{765481CC-BF22-4DBF-8C4A-6214BAD05E5B}"/>
              </a:ext>
            </a:extLst>
          </p:cNvPr>
          <p:cNvSpPr/>
          <p:nvPr/>
        </p:nvSpPr>
        <p:spPr>
          <a:xfrm>
            <a:off x="5652120" y="2366628"/>
            <a:ext cx="1872208" cy="52231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No debe </a:t>
            </a:r>
            <a:r>
              <a:rPr lang="es-CR"/>
              <a:t>superar el 1.96</a:t>
            </a:r>
            <a:endParaRPr lang="en-US"/>
          </a:p>
        </p:txBody>
      </p:sp>
    </p:spTree>
    <p:extLst>
      <p:ext uri="{BB962C8B-B14F-4D97-AF65-F5344CB8AC3E}">
        <p14:creationId xmlns:p14="http://schemas.microsoft.com/office/powerpoint/2010/main" val="3193814458"/>
      </p:ext>
    </p:extLst>
  </p:cSld>
  <p:clrMapOvr>
    <a:masterClrMapping/>
  </p:clrMapOvr>
  <p:transition spd="slow">
    <p:wip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94794FF6-838F-4ACF-A1E8-4FB4384F86AA}"/>
              </a:ext>
            </a:extLst>
          </p:cNvPr>
          <p:cNvSpPr>
            <a:spLocks noGrp="1"/>
          </p:cNvSpPr>
          <p:nvPr>
            <p:ph sz="quarter" idx="1"/>
          </p:nvPr>
        </p:nvSpPr>
        <p:spPr>
          <a:xfrm>
            <a:off x="323528" y="980728"/>
            <a:ext cx="8496944" cy="4572000"/>
          </a:xfrm>
        </p:spPr>
        <p:txBody>
          <a:bodyPr/>
          <a:lstStyle/>
          <a:p>
            <a:pPr marL="0" indent="0">
              <a:buNone/>
            </a:pPr>
            <a:r>
              <a:rPr lang="es-CR" dirty="0"/>
              <a:t>Fin del paréntesis…</a:t>
            </a:r>
            <a:endParaRPr lang="en-US" dirty="0"/>
          </a:p>
        </p:txBody>
      </p:sp>
      <p:sp>
        <p:nvSpPr>
          <p:cNvPr id="4" name="Title 1">
            <a:extLst>
              <a:ext uri="{FF2B5EF4-FFF2-40B4-BE49-F238E27FC236}">
                <a16:creationId xmlns:a16="http://schemas.microsoft.com/office/drawing/2014/main" id="{F4E95C06-1FC9-406E-B089-5E7945CAC9CB}"/>
              </a:ext>
            </a:extLst>
          </p:cNvPr>
          <p:cNvSpPr txBox="1">
            <a:spLocks/>
          </p:cNvSpPr>
          <p:nvPr/>
        </p:nvSpPr>
        <p:spPr>
          <a:xfrm>
            <a:off x="0" y="44624"/>
            <a:ext cx="9144000" cy="792088"/>
          </a:xfrm>
          <a:prstGeom prst="rect">
            <a:avLst/>
          </a:prstGeom>
        </p:spPr>
        <p:txBody>
          <a:bodyPr bIns="91440" anchor="b" anchorCtr="0">
            <a:normAutofit/>
          </a:bodyPr>
          <a:lstStyle>
            <a:lvl1pPr algn="l" rtl="0" eaLnBrk="1" latinLnBrk="0" hangingPunct="1">
              <a:spcBef>
                <a:spcPct val="0"/>
              </a:spcBef>
              <a:buNone/>
              <a:defRPr kumimoji="0" sz="4000" kern="1200">
                <a:solidFill>
                  <a:schemeClr val="tx2"/>
                </a:solidFill>
                <a:latin typeface="+mj-lt"/>
                <a:ea typeface="+mj-ea"/>
                <a:cs typeface="+mj-cs"/>
              </a:defRPr>
            </a:lvl1pPr>
          </a:lstStyle>
          <a:p>
            <a:pPr algn="ctr"/>
            <a:r>
              <a:rPr lang="es-CR" dirty="0"/>
              <a:t>Prueba de Hipótesis: bilateral</a:t>
            </a:r>
            <a:endParaRPr lang="en-US" dirty="0"/>
          </a:p>
        </p:txBody>
      </p:sp>
      <p:pic>
        <p:nvPicPr>
          <p:cNvPr id="3074" name="Picture 2" descr="Resultado de imagen para paréntesis&quot;">
            <a:extLst>
              <a:ext uri="{FF2B5EF4-FFF2-40B4-BE49-F238E27FC236}">
                <a16:creationId xmlns:a16="http://schemas.microsoft.com/office/drawing/2014/main" id="{744272CA-80CD-48C0-B7B8-B94A9DEF670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1936"/>
          <a:stretch/>
        </p:blipFill>
        <p:spPr bwMode="auto">
          <a:xfrm>
            <a:off x="1439652" y="1988840"/>
            <a:ext cx="6264696" cy="45564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2993482"/>
      </p:ext>
    </p:extLst>
  </p:cSld>
  <p:clrMapOvr>
    <a:masterClrMapping/>
  </p:clrMapOvr>
  <p:transition spd="slow">
    <p:wip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8948D1-1EE5-407E-A5E4-31185EFCEC2C}"/>
              </a:ext>
            </a:extLst>
          </p:cNvPr>
          <p:cNvSpPr txBox="1">
            <a:spLocks/>
          </p:cNvSpPr>
          <p:nvPr/>
        </p:nvSpPr>
        <p:spPr>
          <a:xfrm>
            <a:off x="0" y="44624"/>
            <a:ext cx="9144000" cy="792088"/>
          </a:xfrm>
          <a:prstGeom prst="rect">
            <a:avLst/>
          </a:prstGeom>
        </p:spPr>
        <p:txBody>
          <a:bodyPr bIns="91440" anchor="b" anchorCtr="0">
            <a:normAutofit/>
          </a:bodyPr>
          <a:lstStyle>
            <a:lvl1pPr algn="l" rtl="0" eaLnBrk="1" latinLnBrk="0" hangingPunct="1">
              <a:spcBef>
                <a:spcPct val="0"/>
              </a:spcBef>
              <a:buNone/>
              <a:defRPr kumimoji="0" sz="4000" kern="1200">
                <a:solidFill>
                  <a:schemeClr val="tx2"/>
                </a:solidFill>
                <a:latin typeface="+mj-lt"/>
                <a:ea typeface="+mj-ea"/>
                <a:cs typeface="+mj-cs"/>
              </a:defRPr>
            </a:lvl1pPr>
          </a:lstStyle>
          <a:p>
            <a:pPr algn="ctr"/>
            <a:r>
              <a:rPr lang="es-CR" dirty="0"/>
              <a:t>Prueba de Hipótesis: bilateral</a:t>
            </a:r>
            <a:endParaRPr lang="en-US" dirty="0"/>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8AEA8733-84BE-4A7E-BFA3-E65813CC41CE}"/>
                  </a:ext>
                </a:extLst>
              </p:cNvPr>
              <p:cNvSpPr>
                <a:spLocks noGrp="1"/>
              </p:cNvSpPr>
              <p:nvPr>
                <p:ph sz="quarter" idx="1"/>
              </p:nvPr>
            </p:nvSpPr>
            <p:spPr>
              <a:xfrm>
                <a:off x="179512" y="792088"/>
                <a:ext cx="7772400" cy="6065912"/>
              </a:xfrm>
            </p:spPr>
            <p:txBody>
              <a:bodyPr>
                <a:normAutofit/>
              </a:bodyPr>
              <a:lstStyle/>
              <a:p>
                <a:pPr lvl="0"/>
                <a:r>
                  <a:rPr lang="es-CR" sz="2800" u="sng" dirty="0"/>
                  <a:t>1. Datos</a:t>
                </a:r>
                <a:r>
                  <a:rPr lang="es-CR" sz="2800" dirty="0"/>
                  <a:t>: cuantitativos, con escala de razón, se trabaja con el promedio (</a:t>
                </a:r>
                <a14:m>
                  <m:oMath xmlns:m="http://schemas.openxmlformats.org/officeDocument/2006/math">
                    <m:acc>
                      <m:accPr>
                        <m:chr m:val="̅"/>
                        <m:ctrlPr>
                          <a:rPr lang="en-US" sz="2800" i="1">
                            <a:latin typeface="Cambria Math" panose="02040503050406030204" pitchFamily="18" charset="0"/>
                          </a:rPr>
                        </m:ctrlPr>
                      </m:accPr>
                      <m:e>
                        <m:r>
                          <a:rPr lang="es-CR" sz="2800" i="1">
                            <a:latin typeface="Cambria Math"/>
                          </a:rPr>
                          <m:t>𝑥</m:t>
                        </m:r>
                      </m:e>
                    </m:acc>
                  </m:oMath>
                </a14:m>
                <a:r>
                  <a:rPr lang="es-CR" sz="2800" dirty="0"/>
                  <a:t>).</a:t>
                </a:r>
                <a:endParaRPr lang="en-US" sz="2400" dirty="0"/>
              </a:p>
              <a:p>
                <a:pPr lvl="0"/>
                <a:r>
                  <a:rPr lang="es-CR" sz="2800" u="sng" dirty="0"/>
                  <a:t>2. Supuestos</a:t>
                </a:r>
                <a:r>
                  <a:rPr lang="es-CR" sz="2800" dirty="0"/>
                  <a:t>: datos se distribuyen como una normal de parámetros </a:t>
                </a:r>
                <a14:m>
                  <m:oMath xmlns:m="http://schemas.openxmlformats.org/officeDocument/2006/math">
                    <m:r>
                      <a:rPr lang="es-CR" sz="2800" i="1">
                        <a:latin typeface="Cambria Math"/>
                      </a:rPr>
                      <m:t>𝑁</m:t>
                    </m:r>
                    <m:r>
                      <a:rPr lang="es-CR" sz="2800" i="1">
                        <a:latin typeface="Cambria Math"/>
                      </a:rPr>
                      <m:t>(</m:t>
                    </m:r>
                    <m:r>
                      <a:rPr lang="es-CR" sz="2800" i="1">
                        <a:latin typeface="Cambria Math"/>
                      </a:rPr>
                      <m:t>𝜇</m:t>
                    </m:r>
                    <m:r>
                      <a:rPr lang="es-CR" sz="2800" i="1">
                        <a:latin typeface="Cambria Math"/>
                      </a:rPr>
                      <m:t>,</m:t>
                    </m:r>
                    <m:r>
                      <a:rPr lang="es-CR" sz="2800" i="1">
                        <a:latin typeface="Cambria Math"/>
                      </a:rPr>
                      <m:t>𝜎</m:t>
                    </m:r>
                    <m:r>
                      <a:rPr lang="es-CR" sz="2800" i="1">
                        <a:latin typeface="Cambria Math"/>
                      </a:rPr>
                      <m:t>)</m:t>
                    </m:r>
                  </m:oMath>
                </a14:m>
                <a:r>
                  <a:rPr lang="es-CR" sz="2800" dirty="0"/>
                  <a:t>, y además suponemos la variancia o el parámetro de variabilidad </a:t>
                </a:r>
                <a14:m>
                  <m:oMath xmlns:m="http://schemas.openxmlformats.org/officeDocument/2006/math">
                    <m:r>
                      <a:rPr lang="es-CR" sz="2800" i="1">
                        <a:latin typeface="Cambria Math"/>
                      </a:rPr>
                      <m:t>𝜎</m:t>
                    </m:r>
                  </m:oMath>
                </a14:m>
                <a:r>
                  <a:rPr lang="es-CR" sz="2800" dirty="0"/>
                  <a:t> es conocido.</a:t>
                </a:r>
                <a:endParaRPr lang="en-US" sz="2400" dirty="0"/>
              </a:p>
              <a:p>
                <a:pPr lvl="0"/>
                <a:r>
                  <a:rPr lang="es-CR" sz="2800" u="sng" dirty="0"/>
                  <a:t>3. Hipótesis</a:t>
                </a:r>
                <a:r>
                  <a:rPr lang="es-CR" sz="2800" dirty="0"/>
                  <a:t>:      </a:t>
                </a:r>
                <a14:m>
                  <m:oMath xmlns:m="http://schemas.openxmlformats.org/officeDocument/2006/math">
                    <m:d>
                      <m:dPr>
                        <m:begChr m:val="{"/>
                        <m:endChr m:val=""/>
                        <m:ctrlPr>
                          <a:rPr lang="en-US" sz="2800" i="1">
                            <a:latin typeface="Cambria Math" panose="02040503050406030204" pitchFamily="18" charset="0"/>
                          </a:rPr>
                        </m:ctrlPr>
                      </m:dPr>
                      <m:e>
                        <m:eqArr>
                          <m:eqArrPr>
                            <m:ctrlPr>
                              <a:rPr lang="en-US" sz="2800" i="1">
                                <a:latin typeface="Cambria Math" panose="02040503050406030204" pitchFamily="18" charset="0"/>
                              </a:rPr>
                            </m:ctrlPr>
                          </m:eqArrPr>
                          <m:e>
                            <m:sSub>
                              <m:sSubPr>
                                <m:ctrlPr>
                                  <a:rPr lang="en-US" sz="2800" i="1">
                                    <a:latin typeface="Cambria Math" panose="02040503050406030204" pitchFamily="18" charset="0"/>
                                  </a:rPr>
                                </m:ctrlPr>
                              </m:sSubPr>
                              <m:e>
                                <m:r>
                                  <a:rPr lang="es-CR" sz="2800" i="1">
                                    <a:latin typeface="Cambria Math"/>
                                  </a:rPr>
                                  <m:t>𝐻</m:t>
                                </m:r>
                              </m:e>
                              <m:sub>
                                <m:r>
                                  <a:rPr lang="es-CR" sz="2800" i="1">
                                    <a:latin typeface="Cambria Math"/>
                                  </a:rPr>
                                  <m:t>0</m:t>
                                </m:r>
                              </m:sub>
                            </m:sSub>
                            <m:r>
                              <a:rPr lang="es-CR" sz="2800" i="1">
                                <a:latin typeface="Cambria Math"/>
                              </a:rPr>
                              <m:t>: </m:t>
                            </m:r>
                            <m:r>
                              <a:rPr lang="es-CR" sz="2800" i="1">
                                <a:latin typeface="Cambria Math"/>
                              </a:rPr>
                              <m:t>𝜇</m:t>
                            </m:r>
                            <m:r>
                              <a:rPr lang="es-CR" sz="2800" i="1">
                                <a:latin typeface="Cambria Math"/>
                              </a:rPr>
                              <m:t>=15</m:t>
                            </m:r>
                          </m:e>
                          <m:e>
                            <m:sSub>
                              <m:sSubPr>
                                <m:ctrlPr>
                                  <a:rPr lang="en-US" sz="2800" i="1">
                                    <a:latin typeface="Cambria Math" panose="02040503050406030204" pitchFamily="18" charset="0"/>
                                  </a:rPr>
                                </m:ctrlPr>
                              </m:sSubPr>
                              <m:e>
                                <m:r>
                                  <a:rPr lang="es-CR" sz="2800" i="1">
                                    <a:latin typeface="Cambria Math"/>
                                  </a:rPr>
                                  <m:t>𝐻</m:t>
                                </m:r>
                              </m:e>
                              <m:sub>
                                <m:r>
                                  <a:rPr lang="es-CR" sz="2800" i="1">
                                    <a:latin typeface="Cambria Math"/>
                                  </a:rPr>
                                  <m:t>𝐴</m:t>
                                </m:r>
                              </m:sub>
                            </m:sSub>
                            <m:r>
                              <a:rPr lang="es-CR" sz="2800" i="1">
                                <a:latin typeface="Cambria Math"/>
                              </a:rPr>
                              <m:t>:</m:t>
                            </m:r>
                            <m:r>
                              <a:rPr lang="es-CR" sz="2800" i="1">
                                <a:latin typeface="Cambria Math"/>
                              </a:rPr>
                              <m:t>𝜇</m:t>
                            </m:r>
                            <m:r>
                              <a:rPr lang="es-CR" sz="2800" i="1">
                                <a:latin typeface="Cambria Math"/>
                              </a:rPr>
                              <m:t>≠15</m:t>
                            </m:r>
                          </m:e>
                        </m:eqArr>
                      </m:e>
                    </m:d>
                  </m:oMath>
                </a14:m>
                <a:endParaRPr lang="en-US" sz="2400" dirty="0"/>
              </a:p>
              <a:p>
                <a:pPr marL="0" lvl="0" indent="0">
                  <a:buNone/>
                </a:pPr>
                <a:endParaRPr lang="en-US" dirty="0"/>
              </a:p>
            </p:txBody>
          </p:sp>
        </mc:Choice>
        <mc:Fallback xmlns="">
          <p:sp>
            <p:nvSpPr>
              <p:cNvPr id="5" name="Content Placeholder 2">
                <a:extLst>
                  <a:ext uri="{FF2B5EF4-FFF2-40B4-BE49-F238E27FC236}">
                    <a16:creationId xmlns:a16="http://schemas.microsoft.com/office/drawing/2014/main" id="{8AEA8733-84BE-4A7E-BFA3-E65813CC41CE}"/>
                  </a:ext>
                </a:extLst>
              </p:cNvPr>
              <p:cNvSpPr>
                <a:spLocks noGrp="1" noRot="1" noChangeAspect="1" noMove="1" noResize="1" noEditPoints="1" noAdjustHandles="1" noChangeArrowheads="1" noChangeShapeType="1" noTextEdit="1"/>
              </p:cNvSpPr>
              <p:nvPr>
                <p:ph sz="quarter" idx="1"/>
              </p:nvPr>
            </p:nvSpPr>
            <p:spPr>
              <a:xfrm>
                <a:off x="179512" y="792088"/>
                <a:ext cx="7772400" cy="6065912"/>
              </a:xfrm>
              <a:blipFill>
                <a:blip r:embed="rId2"/>
                <a:stretch>
                  <a:fillRect l="-941" t="-1106" r="-1569"/>
                </a:stretch>
              </a:blipFill>
            </p:spPr>
            <p:txBody>
              <a:bodyPr/>
              <a:lstStyle/>
              <a:p>
                <a:r>
                  <a:rPr lang="en-US">
                    <a:noFill/>
                  </a:rPr>
                  <a:t> </a:t>
                </a:r>
              </a:p>
            </p:txBody>
          </p:sp>
        </mc:Fallback>
      </mc:AlternateContent>
    </p:spTree>
    <p:extLst>
      <p:ext uri="{BB962C8B-B14F-4D97-AF65-F5344CB8AC3E}">
        <p14:creationId xmlns:p14="http://schemas.microsoft.com/office/powerpoint/2010/main" val="3735442625"/>
      </p:ext>
    </p:extLst>
  </p:cSld>
  <p:clrMapOvr>
    <a:masterClrMapping/>
  </p:clrMapOvr>
  <p:transition spd="slow">
    <p:wip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8948D1-1EE5-407E-A5E4-31185EFCEC2C}"/>
              </a:ext>
            </a:extLst>
          </p:cNvPr>
          <p:cNvSpPr txBox="1">
            <a:spLocks/>
          </p:cNvSpPr>
          <p:nvPr/>
        </p:nvSpPr>
        <p:spPr>
          <a:xfrm>
            <a:off x="0" y="44624"/>
            <a:ext cx="9144000" cy="792088"/>
          </a:xfrm>
          <a:prstGeom prst="rect">
            <a:avLst/>
          </a:prstGeom>
        </p:spPr>
        <p:txBody>
          <a:bodyPr bIns="91440" anchor="b" anchorCtr="0">
            <a:normAutofit/>
          </a:bodyPr>
          <a:lstStyle>
            <a:lvl1pPr algn="l" rtl="0" eaLnBrk="1" latinLnBrk="0" hangingPunct="1">
              <a:spcBef>
                <a:spcPct val="0"/>
              </a:spcBef>
              <a:buNone/>
              <a:defRPr kumimoji="0" sz="4000" kern="1200">
                <a:solidFill>
                  <a:schemeClr val="tx2"/>
                </a:solidFill>
                <a:latin typeface="+mj-lt"/>
                <a:ea typeface="+mj-ea"/>
                <a:cs typeface="+mj-cs"/>
              </a:defRPr>
            </a:lvl1pPr>
          </a:lstStyle>
          <a:p>
            <a:pPr algn="ctr"/>
            <a:r>
              <a:rPr lang="es-CR" dirty="0"/>
              <a:t>Prueba de Hipótesis: bilateral</a:t>
            </a:r>
            <a:endParaRPr lang="en-US" dirty="0"/>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8AEA8733-84BE-4A7E-BFA3-E65813CC41CE}"/>
                  </a:ext>
                </a:extLst>
              </p:cNvPr>
              <p:cNvSpPr>
                <a:spLocks noGrp="1"/>
              </p:cNvSpPr>
              <p:nvPr>
                <p:ph sz="quarter" idx="1"/>
              </p:nvPr>
            </p:nvSpPr>
            <p:spPr>
              <a:xfrm>
                <a:off x="179512" y="792088"/>
                <a:ext cx="7772400" cy="6065912"/>
              </a:xfrm>
            </p:spPr>
            <p:txBody>
              <a:bodyPr>
                <a:normAutofit/>
              </a:bodyPr>
              <a:lstStyle/>
              <a:p>
                <a:pPr lvl="0"/>
                <a:r>
                  <a:rPr lang="es-CR" sz="2800" u="sng" dirty="0"/>
                  <a:t>1. Datos</a:t>
                </a:r>
                <a:r>
                  <a:rPr lang="es-CR" sz="2800" dirty="0"/>
                  <a:t>: cuantitativos, con escala de razón, se trabaja con el promedio (</a:t>
                </a:r>
                <a14:m>
                  <m:oMath xmlns:m="http://schemas.openxmlformats.org/officeDocument/2006/math">
                    <m:acc>
                      <m:accPr>
                        <m:chr m:val="̅"/>
                        <m:ctrlPr>
                          <a:rPr lang="en-US" sz="2800" i="1">
                            <a:latin typeface="Cambria Math" panose="02040503050406030204" pitchFamily="18" charset="0"/>
                          </a:rPr>
                        </m:ctrlPr>
                      </m:accPr>
                      <m:e>
                        <m:r>
                          <a:rPr lang="es-CR" sz="2800" i="1">
                            <a:latin typeface="Cambria Math"/>
                          </a:rPr>
                          <m:t>𝑥</m:t>
                        </m:r>
                      </m:e>
                    </m:acc>
                  </m:oMath>
                </a14:m>
                <a:r>
                  <a:rPr lang="es-CR" sz="2800" dirty="0"/>
                  <a:t>).</a:t>
                </a:r>
                <a:endParaRPr lang="en-US" sz="2400" dirty="0"/>
              </a:p>
              <a:p>
                <a:pPr lvl="0"/>
                <a:r>
                  <a:rPr lang="es-CR" sz="2800" u="sng" dirty="0"/>
                  <a:t>2. Supuestos</a:t>
                </a:r>
                <a:r>
                  <a:rPr lang="es-CR" sz="2800" dirty="0"/>
                  <a:t>: datos se distribuyen como una normal de parámetros </a:t>
                </a:r>
                <a14:m>
                  <m:oMath xmlns:m="http://schemas.openxmlformats.org/officeDocument/2006/math">
                    <m:r>
                      <a:rPr lang="es-CR" sz="2800" i="1">
                        <a:latin typeface="Cambria Math"/>
                      </a:rPr>
                      <m:t>𝑁</m:t>
                    </m:r>
                    <m:r>
                      <a:rPr lang="es-CR" sz="2800" i="1">
                        <a:latin typeface="Cambria Math"/>
                      </a:rPr>
                      <m:t>(</m:t>
                    </m:r>
                    <m:r>
                      <a:rPr lang="es-CR" sz="2800" i="1">
                        <a:latin typeface="Cambria Math"/>
                      </a:rPr>
                      <m:t>𝜇</m:t>
                    </m:r>
                    <m:r>
                      <a:rPr lang="es-CR" sz="2800" i="1">
                        <a:latin typeface="Cambria Math"/>
                      </a:rPr>
                      <m:t>,</m:t>
                    </m:r>
                    <m:r>
                      <a:rPr lang="es-CR" sz="2800" i="1">
                        <a:latin typeface="Cambria Math"/>
                      </a:rPr>
                      <m:t>𝜎</m:t>
                    </m:r>
                    <m:r>
                      <a:rPr lang="es-CR" sz="2800" i="1">
                        <a:latin typeface="Cambria Math"/>
                      </a:rPr>
                      <m:t>)</m:t>
                    </m:r>
                  </m:oMath>
                </a14:m>
                <a:r>
                  <a:rPr lang="es-CR" sz="2800" dirty="0"/>
                  <a:t>, y además suponemos la variancia o el parámetro de variabilidad </a:t>
                </a:r>
                <a14:m>
                  <m:oMath xmlns:m="http://schemas.openxmlformats.org/officeDocument/2006/math">
                    <m:r>
                      <a:rPr lang="es-CR" sz="2800" i="1">
                        <a:latin typeface="Cambria Math"/>
                      </a:rPr>
                      <m:t>𝜎</m:t>
                    </m:r>
                  </m:oMath>
                </a14:m>
                <a:r>
                  <a:rPr lang="es-CR" sz="2800" dirty="0"/>
                  <a:t> es conocido.</a:t>
                </a:r>
                <a:endParaRPr lang="en-US" sz="2400" dirty="0"/>
              </a:p>
              <a:p>
                <a:pPr lvl="0"/>
                <a:r>
                  <a:rPr lang="es-CR" sz="2800" u="sng" dirty="0"/>
                  <a:t>3. Hipótesis</a:t>
                </a:r>
                <a:r>
                  <a:rPr lang="es-CR" sz="2800" dirty="0"/>
                  <a:t>:      </a:t>
                </a:r>
                <a14:m>
                  <m:oMath xmlns:m="http://schemas.openxmlformats.org/officeDocument/2006/math">
                    <m:d>
                      <m:dPr>
                        <m:begChr m:val="{"/>
                        <m:endChr m:val=""/>
                        <m:ctrlPr>
                          <a:rPr lang="en-US" sz="2800" i="1">
                            <a:latin typeface="Cambria Math" panose="02040503050406030204" pitchFamily="18" charset="0"/>
                          </a:rPr>
                        </m:ctrlPr>
                      </m:dPr>
                      <m:e>
                        <m:eqArr>
                          <m:eqArrPr>
                            <m:ctrlPr>
                              <a:rPr lang="en-US" sz="2800" i="1">
                                <a:latin typeface="Cambria Math" panose="02040503050406030204" pitchFamily="18" charset="0"/>
                              </a:rPr>
                            </m:ctrlPr>
                          </m:eqArrPr>
                          <m:e>
                            <m:sSub>
                              <m:sSubPr>
                                <m:ctrlPr>
                                  <a:rPr lang="en-US" sz="2800" i="1">
                                    <a:latin typeface="Cambria Math" panose="02040503050406030204" pitchFamily="18" charset="0"/>
                                  </a:rPr>
                                </m:ctrlPr>
                              </m:sSubPr>
                              <m:e>
                                <m:r>
                                  <a:rPr lang="es-CR" sz="2800" i="1">
                                    <a:latin typeface="Cambria Math"/>
                                  </a:rPr>
                                  <m:t>𝐻</m:t>
                                </m:r>
                              </m:e>
                              <m:sub>
                                <m:r>
                                  <a:rPr lang="es-CR" sz="2800" i="1">
                                    <a:latin typeface="Cambria Math"/>
                                  </a:rPr>
                                  <m:t>0</m:t>
                                </m:r>
                              </m:sub>
                            </m:sSub>
                            <m:r>
                              <a:rPr lang="es-CR" sz="2800" i="1">
                                <a:latin typeface="Cambria Math"/>
                              </a:rPr>
                              <m:t>: </m:t>
                            </m:r>
                            <m:r>
                              <a:rPr lang="es-CR" sz="2800" i="1">
                                <a:latin typeface="Cambria Math"/>
                              </a:rPr>
                              <m:t>𝜇</m:t>
                            </m:r>
                            <m:r>
                              <a:rPr lang="es-CR" sz="2800" i="1">
                                <a:latin typeface="Cambria Math"/>
                              </a:rPr>
                              <m:t>=15</m:t>
                            </m:r>
                          </m:e>
                          <m:e>
                            <m:sSub>
                              <m:sSubPr>
                                <m:ctrlPr>
                                  <a:rPr lang="en-US" sz="2800" i="1">
                                    <a:latin typeface="Cambria Math" panose="02040503050406030204" pitchFamily="18" charset="0"/>
                                  </a:rPr>
                                </m:ctrlPr>
                              </m:sSubPr>
                              <m:e>
                                <m:r>
                                  <a:rPr lang="es-CR" sz="2800" i="1">
                                    <a:latin typeface="Cambria Math"/>
                                  </a:rPr>
                                  <m:t>𝐻</m:t>
                                </m:r>
                              </m:e>
                              <m:sub>
                                <m:r>
                                  <a:rPr lang="es-CR" sz="2800" i="1">
                                    <a:latin typeface="Cambria Math"/>
                                  </a:rPr>
                                  <m:t>𝐴</m:t>
                                </m:r>
                              </m:sub>
                            </m:sSub>
                            <m:r>
                              <a:rPr lang="es-CR" sz="2800" i="1">
                                <a:latin typeface="Cambria Math"/>
                              </a:rPr>
                              <m:t>:</m:t>
                            </m:r>
                            <m:r>
                              <a:rPr lang="es-CR" sz="2800" i="1">
                                <a:latin typeface="Cambria Math"/>
                              </a:rPr>
                              <m:t>𝜇</m:t>
                            </m:r>
                            <m:r>
                              <a:rPr lang="es-CR" sz="2800" i="1">
                                <a:latin typeface="Cambria Math"/>
                              </a:rPr>
                              <m:t>≠15</m:t>
                            </m:r>
                          </m:e>
                        </m:eqArr>
                      </m:e>
                    </m:d>
                  </m:oMath>
                </a14:m>
                <a:endParaRPr lang="en-US" sz="2400" dirty="0"/>
              </a:p>
              <a:p>
                <a:pPr lvl="0"/>
                <a:r>
                  <a:rPr lang="es-CR" sz="2800" u="sng" dirty="0"/>
                  <a:t>4. Estadística de prueba</a:t>
                </a:r>
                <a:r>
                  <a:rPr lang="es-CR" sz="2800" dirty="0"/>
                  <a:t>: ¿Qué deberíamos utilizar?</a:t>
                </a:r>
                <a:endParaRPr lang="en-US" dirty="0"/>
              </a:p>
            </p:txBody>
          </p:sp>
        </mc:Choice>
        <mc:Fallback xmlns="">
          <p:sp>
            <p:nvSpPr>
              <p:cNvPr id="5" name="Content Placeholder 2">
                <a:extLst>
                  <a:ext uri="{FF2B5EF4-FFF2-40B4-BE49-F238E27FC236}">
                    <a16:creationId xmlns:a16="http://schemas.microsoft.com/office/drawing/2014/main" id="{8AEA8733-84BE-4A7E-BFA3-E65813CC41CE}"/>
                  </a:ext>
                </a:extLst>
              </p:cNvPr>
              <p:cNvSpPr>
                <a:spLocks noGrp="1" noRot="1" noChangeAspect="1" noMove="1" noResize="1" noEditPoints="1" noAdjustHandles="1" noChangeArrowheads="1" noChangeShapeType="1" noTextEdit="1"/>
              </p:cNvSpPr>
              <p:nvPr>
                <p:ph sz="quarter" idx="1"/>
              </p:nvPr>
            </p:nvSpPr>
            <p:spPr>
              <a:xfrm>
                <a:off x="179512" y="792088"/>
                <a:ext cx="7772400" cy="6065912"/>
              </a:xfrm>
              <a:blipFill>
                <a:blip r:embed="rId2"/>
                <a:stretch>
                  <a:fillRect l="-941" t="-1106" r="-1569"/>
                </a:stretch>
              </a:blipFill>
            </p:spPr>
            <p:txBody>
              <a:bodyPr/>
              <a:lstStyle/>
              <a:p>
                <a:r>
                  <a:rPr lang="en-US">
                    <a:noFill/>
                  </a:rPr>
                  <a:t> </a:t>
                </a:r>
              </a:p>
            </p:txBody>
          </p:sp>
        </mc:Fallback>
      </mc:AlternateContent>
    </p:spTree>
    <p:extLst>
      <p:ext uri="{BB962C8B-B14F-4D97-AF65-F5344CB8AC3E}">
        <p14:creationId xmlns:p14="http://schemas.microsoft.com/office/powerpoint/2010/main" val="1203197700"/>
      </p:ext>
    </p:extLst>
  </p:cSld>
  <p:clrMapOvr>
    <a:masterClrMapping/>
  </p:clrMapOvr>
  <p:transition spd="slow">
    <p:wip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sz="quarter" idx="1"/>
          </p:nvPr>
        </p:nvSpPr>
        <p:spPr>
          <a:xfrm>
            <a:off x="107504" y="1484784"/>
            <a:ext cx="6120680" cy="5184576"/>
          </a:xfrm>
        </p:spPr>
        <p:txBody>
          <a:bodyPr>
            <a:normAutofit/>
          </a:bodyPr>
          <a:lstStyle/>
          <a:p>
            <a:pPr algn="just"/>
            <a:r>
              <a:rPr lang="es-CR" sz="2400" dirty="0"/>
              <a:t>La estadística de prueba es alguna estadístico (expresión matemática) que se calcula a partir de los datos de la muestra. Esta es el núcleo para comprobar la hipótesis estadística.</a:t>
            </a:r>
          </a:p>
          <a:p>
            <a:pPr marL="0" indent="0" algn="just">
              <a:buNone/>
            </a:pPr>
            <a:endParaRPr lang="es-CR" sz="2400" dirty="0"/>
          </a:p>
          <a:p>
            <a:pPr algn="just"/>
            <a:r>
              <a:rPr lang="es-CR" sz="2400" dirty="0"/>
              <a:t>Como se vera más adelante, la estadística de prueba sirve como un productor de decisiones, ya que la decisión de rechazar o no la hipótesis nula depende de la magnitud de la estadística de prueba.  </a:t>
            </a:r>
          </a:p>
          <a:p>
            <a:pPr marL="0" indent="0" algn="just">
              <a:buNone/>
            </a:pPr>
            <a:endParaRPr lang="es-CR" sz="2400" dirty="0"/>
          </a:p>
          <a:p>
            <a:pPr algn="just"/>
            <a:r>
              <a:rPr lang="es-CR" sz="2400" dirty="0"/>
              <a:t>Todo esto queda mejor explicado mediante la expresión matemática de la siguiente filmina.</a:t>
            </a:r>
          </a:p>
        </p:txBody>
      </p:sp>
      <p:pic>
        <p:nvPicPr>
          <p:cNvPr id="14338" name="Picture 2" descr="https://encrypted-tbn1.gstatic.com/images?q=tbn:ANd9GcRtzFgucaOYUYWZwk9mpz1NmgQqQya4pTlvdaxZITuXE3WDGnq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32240" y="1484784"/>
            <a:ext cx="2016224" cy="1743076"/>
          </a:xfrm>
          <a:prstGeom prst="rect">
            <a:avLst/>
          </a:prstGeom>
          <a:noFill/>
          <a:extLst>
            <a:ext uri="{909E8E84-426E-40DD-AFC4-6F175D3DCCD1}">
              <a14:hiddenFill xmlns:a14="http://schemas.microsoft.com/office/drawing/2010/main">
                <a:solidFill>
                  <a:srgbClr val="FFFFFF"/>
                </a:solidFill>
              </a14:hiddenFill>
            </a:ext>
          </a:extLst>
        </p:spPr>
      </p:pic>
      <p:pic>
        <p:nvPicPr>
          <p:cNvPr id="14340" name="Picture 4" descr="http://www.rationalsys.com/images/math_wrong.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19366" y="4077071"/>
            <a:ext cx="2041971" cy="1728193"/>
          </a:xfrm>
          <a:prstGeom prst="rect">
            <a:avLst/>
          </a:prstGeom>
          <a:noFill/>
          <a:extLst>
            <a:ext uri="{909E8E84-426E-40DD-AFC4-6F175D3DCCD1}">
              <a14:hiddenFill xmlns:a14="http://schemas.microsoft.com/office/drawing/2010/main">
                <a:solidFill>
                  <a:srgbClr val="FFFFFF"/>
                </a:solidFill>
              </a14:hiddenFill>
            </a:ext>
          </a:extLst>
        </p:spPr>
      </p:pic>
      <p:sp>
        <p:nvSpPr>
          <p:cNvPr id="8" name="Title 1">
            <a:extLst>
              <a:ext uri="{FF2B5EF4-FFF2-40B4-BE49-F238E27FC236}">
                <a16:creationId xmlns:a16="http://schemas.microsoft.com/office/drawing/2014/main" id="{BB802029-7189-4304-A6A5-19E6514A455D}"/>
              </a:ext>
            </a:extLst>
          </p:cNvPr>
          <p:cNvSpPr txBox="1">
            <a:spLocks/>
          </p:cNvSpPr>
          <p:nvPr/>
        </p:nvSpPr>
        <p:spPr>
          <a:xfrm>
            <a:off x="0" y="44624"/>
            <a:ext cx="9144000" cy="792088"/>
          </a:xfrm>
          <a:prstGeom prst="rect">
            <a:avLst/>
          </a:prstGeom>
        </p:spPr>
        <p:txBody>
          <a:bodyPr bIns="91440" anchor="b" anchorCtr="0">
            <a:normAutofit/>
          </a:bodyPr>
          <a:lstStyle>
            <a:lvl1pPr algn="l" rtl="0" eaLnBrk="1" latinLnBrk="0" hangingPunct="1">
              <a:spcBef>
                <a:spcPct val="0"/>
              </a:spcBef>
              <a:buNone/>
              <a:defRPr kumimoji="0" sz="4000" kern="1200">
                <a:solidFill>
                  <a:schemeClr val="tx2"/>
                </a:solidFill>
                <a:latin typeface="+mj-lt"/>
                <a:ea typeface="+mj-ea"/>
                <a:cs typeface="+mj-cs"/>
              </a:defRPr>
            </a:lvl1pPr>
          </a:lstStyle>
          <a:p>
            <a:pPr algn="ctr"/>
            <a:r>
              <a:rPr lang="es-CR" dirty="0"/>
              <a:t>Prueba de Hipótesis: bilateral</a:t>
            </a:r>
            <a:endParaRPr lang="en-US" dirty="0"/>
          </a:p>
        </p:txBody>
      </p:sp>
    </p:spTree>
    <p:extLst>
      <p:ext uri="{BB962C8B-B14F-4D97-AF65-F5344CB8AC3E}">
        <p14:creationId xmlns:p14="http://schemas.microsoft.com/office/powerpoint/2010/main" val="143713950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2 Marcador de contenido"/>
              <p:cNvSpPr>
                <a:spLocks noGrp="1"/>
              </p:cNvSpPr>
              <p:nvPr>
                <p:ph sz="quarter" idx="1"/>
              </p:nvPr>
            </p:nvSpPr>
            <p:spPr>
              <a:xfrm>
                <a:off x="323528" y="1484784"/>
                <a:ext cx="5976664" cy="5184576"/>
              </a:xfrm>
            </p:spPr>
            <p:txBody>
              <a:bodyPr>
                <a:normAutofit fontScale="92500" lnSpcReduction="10000"/>
              </a:bodyPr>
              <a:lstStyle/>
              <a:p>
                <a:pPr algn="just"/>
                <a:r>
                  <a:rPr lang="es-CR" sz="2400" dirty="0"/>
                  <a:t>En este capítulo solo se analizará la prueba de hipótesis para una media.</a:t>
                </a:r>
              </a:p>
              <a:p>
                <a:pPr algn="just"/>
                <a:endParaRPr lang="es-CR" sz="2400" dirty="0"/>
              </a:p>
              <a:p>
                <a:pPr algn="just"/>
                <a:r>
                  <a:rPr lang="es-CR" sz="2400" dirty="0"/>
                  <a:t>Nótese que, cualquier otro tipo de análisis SIEMPRE utilizará una prueba de hipótesis.</a:t>
                </a:r>
              </a:p>
              <a:p>
                <a:pPr algn="just"/>
                <a:endParaRPr lang="es-CR" sz="2400" dirty="0"/>
              </a:p>
              <a:p>
                <a:pPr algn="just"/>
                <a:r>
                  <a:rPr lang="es-CR" sz="2400" dirty="0"/>
                  <a:t>La prueba de hipótesis busca saber si para cierta población, esta se comporta de acuerdo a cierta suposición para uno a varios parámetros (para el promedio, por ejemplo).</a:t>
                </a:r>
              </a:p>
              <a:p>
                <a:pPr algn="just"/>
                <a:endParaRPr lang="es-CR" sz="2400" dirty="0"/>
              </a:p>
              <a:p>
                <a:pPr algn="just"/>
                <a:r>
                  <a:rPr lang="es-CR" sz="2400" dirty="0"/>
                  <a:t>Por ahora,  se utilizará el siguiente estadístico de prueba:    </a:t>
                </a:r>
                <a14:m>
                  <m:oMath xmlns:m="http://schemas.openxmlformats.org/officeDocument/2006/math">
                    <m:r>
                      <a:rPr lang="es-CR" sz="3200" b="0" i="1" smtClean="0">
                        <a:latin typeface="Cambria Math" panose="02040503050406030204" pitchFamily="18" charset="0"/>
                      </a:rPr>
                      <m:t>𝑧</m:t>
                    </m:r>
                    <m:r>
                      <a:rPr lang="es-CR" sz="3200" b="0" i="1" smtClean="0">
                        <a:latin typeface="Cambria Math" panose="02040503050406030204" pitchFamily="18" charset="0"/>
                      </a:rPr>
                      <m:t>=</m:t>
                    </m:r>
                    <m:f>
                      <m:fPr>
                        <m:ctrlPr>
                          <a:rPr lang="es-CR" sz="3200" b="0" i="1" smtClean="0">
                            <a:latin typeface="Cambria Math" panose="02040503050406030204" pitchFamily="18" charset="0"/>
                          </a:rPr>
                        </m:ctrlPr>
                      </m:fPr>
                      <m:num>
                        <m:acc>
                          <m:accPr>
                            <m:chr m:val="̅"/>
                            <m:ctrlPr>
                              <a:rPr lang="es-CR" sz="3200" b="0" i="1" smtClean="0">
                                <a:latin typeface="Cambria Math" panose="02040503050406030204" pitchFamily="18" charset="0"/>
                              </a:rPr>
                            </m:ctrlPr>
                          </m:accPr>
                          <m:e>
                            <m:r>
                              <a:rPr lang="es-CR" sz="3200" i="1">
                                <a:latin typeface="Cambria Math" panose="02040503050406030204" pitchFamily="18" charset="0"/>
                              </a:rPr>
                              <m:t>𝑥</m:t>
                            </m:r>
                          </m:e>
                        </m:acc>
                        <m:r>
                          <a:rPr lang="es-CR" sz="3200" b="0" i="1" smtClean="0">
                            <a:latin typeface="Cambria Math" panose="02040503050406030204" pitchFamily="18" charset="0"/>
                          </a:rPr>
                          <m:t>−</m:t>
                        </m:r>
                        <m:r>
                          <a:rPr lang="es-CR" sz="3200" b="0" i="1" smtClean="0">
                            <a:latin typeface="Cambria Math" panose="02040503050406030204" pitchFamily="18" charset="0"/>
                            <a:ea typeface="Cambria Math" panose="02040503050406030204" pitchFamily="18" charset="0"/>
                          </a:rPr>
                          <m:t>𝜇</m:t>
                        </m:r>
                      </m:num>
                      <m:den>
                        <m:f>
                          <m:fPr>
                            <m:type m:val="skw"/>
                            <m:ctrlPr>
                              <a:rPr lang="es-CR" sz="3200" b="0" i="1" smtClean="0">
                                <a:latin typeface="Cambria Math" panose="02040503050406030204" pitchFamily="18" charset="0"/>
                              </a:rPr>
                            </m:ctrlPr>
                          </m:fPr>
                          <m:num>
                            <m:r>
                              <a:rPr lang="es-CR" sz="3200" b="0" i="1" smtClean="0">
                                <a:latin typeface="Cambria Math" panose="02040503050406030204" pitchFamily="18" charset="0"/>
                                <a:ea typeface="Cambria Math" panose="02040503050406030204" pitchFamily="18" charset="0"/>
                              </a:rPr>
                              <m:t>𝜎</m:t>
                            </m:r>
                          </m:num>
                          <m:den>
                            <m:rad>
                              <m:radPr>
                                <m:degHide m:val="on"/>
                                <m:ctrlPr>
                                  <a:rPr lang="es-CR" sz="3200" b="0" i="1" smtClean="0">
                                    <a:latin typeface="Cambria Math" panose="02040503050406030204" pitchFamily="18" charset="0"/>
                                  </a:rPr>
                                </m:ctrlPr>
                              </m:radPr>
                              <m:deg/>
                              <m:e>
                                <m:r>
                                  <a:rPr lang="es-CR" sz="3200" b="0" i="1" smtClean="0">
                                    <a:latin typeface="Cambria Math" panose="02040503050406030204" pitchFamily="18" charset="0"/>
                                  </a:rPr>
                                  <m:t>𝑛</m:t>
                                </m:r>
                              </m:e>
                            </m:rad>
                          </m:den>
                        </m:f>
                      </m:den>
                    </m:f>
                  </m:oMath>
                </a14:m>
                <a:endParaRPr lang="es-CR" sz="2400" dirty="0"/>
              </a:p>
            </p:txBody>
          </p:sp>
        </mc:Choice>
        <mc:Fallback xmlns="">
          <p:sp>
            <p:nvSpPr>
              <p:cNvPr id="3" name="2 Marcador de contenido"/>
              <p:cNvSpPr>
                <a:spLocks noGrp="1" noRot="1" noChangeAspect="1" noMove="1" noResize="1" noEditPoints="1" noAdjustHandles="1" noChangeArrowheads="1" noChangeShapeType="1" noTextEdit="1"/>
              </p:cNvSpPr>
              <p:nvPr>
                <p:ph sz="quarter" idx="1"/>
              </p:nvPr>
            </p:nvSpPr>
            <p:spPr>
              <a:xfrm>
                <a:off x="323528" y="1484784"/>
                <a:ext cx="5976664" cy="5184576"/>
              </a:xfrm>
              <a:blipFill>
                <a:blip r:embed="rId2"/>
                <a:stretch>
                  <a:fillRect l="-612" t="-1294" r="-1327"/>
                </a:stretch>
              </a:blipFill>
            </p:spPr>
            <p:txBody>
              <a:bodyPr/>
              <a:lstStyle/>
              <a:p>
                <a:r>
                  <a:rPr lang="en-US">
                    <a:noFill/>
                  </a:rPr>
                  <a:t> </a:t>
                </a:r>
              </a:p>
            </p:txBody>
          </p:sp>
        </mc:Fallback>
      </mc:AlternateContent>
      <p:pic>
        <p:nvPicPr>
          <p:cNvPr id="21506" name="Picture 2" descr="http://laromaco-formation.e-monsite.com/medias/images/bonhomme.jpg?fx=r_1200_80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16216" y="1556792"/>
            <a:ext cx="2095500" cy="2095501"/>
          </a:xfrm>
          <a:prstGeom prst="rect">
            <a:avLst/>
          </a:prstGeom>
          <a:noFill/>
          <a:extLst>
            <a:ext uri="{909E8E84-426E-40DD-AFC4-6F175D3DCCD1}">
              <a14:hiddenFill xmlns:a14="http://schemas.microsoft.com/office/drawing/2010/main">
                <a:solidFill>
                  <a:srgbClr val="FFFFFF"/>
                </a:solidFill>
              </a14:hiddenFill>
            </a:ext>
          </a:extLst>
        </p:spPr>
      </p:pic>
      <p:pic>
        <p:nvPicPr>
          <p:cNvPr id="21508" name="Picture 4" descr="https://encrypted-tbn1.gstatic.com/images?q=tbn:ANd9GcS479m2U53wvc9fwBaXIQ4vc7aagwu8BLSqJssCDFUtcM2CpuTI"/>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30372" y="4581128"/>
            <a:ext cx="1905000" cy="1790701"/>
          </a:xfrm>
          <a:prstGeom prst="rect">
            <a:avLst/>
          </a:prstGeom>
          <a:noFill/>
          <a:extLst>
            <a:ext uri="{909E8E84-426E-40DD-AFC4-6F175D3DCCD1}">
              <a14:hiddenFill xmlns:a14="http://schemas.microsoft.com/office/drawing/2010/main">
                <a:solidFill>
                  <a:srgbClr val="FFFFFF"/>
                </a:solidFill>
              </a14:hiddenFill>
            </a:ext>
          </a:extLst>
        </p:spPr>
      </p:pic>
      <p:sp>
        <p:nvSpPr>
          <p:cNvPr id="9" name="Title 1">
            <a:extLst>
              <a:ext uri="{FF2B5EF4-FFF2-40B4-BE49-F238E27FC236}">
                <a16:creationId xmlns:a16="http://schemas.microsoft.com/office/drawing/2014/main" id="{B8F91140-1AAC-4931-A434-BACDA48866CA}"/>
              </a:ext>
            </a:extLst>
          </p:cNvPr>
          <p:cNvSpPr txBox="1">
            <a:spLocks/>
          </p:cNvSpPr>
          <p:nvPr/>
        </p:nvSpPr>
        <p:spPr>
          <a:xfrm>
            <a:off x="0" y="44624"/>
            <a:ext cx="9144000" cy="792088"/>
          </a:xfrm>
          <a:prstGeom prst="rect">
            <a:avLst/>
          </a:prstGeom>
        </p:spPr>
        <p:txBody>
          <a:bodyPr bIns="91440" anchor="b" anchorCtr="0">
            <a:normAutofit/>
          </a:bodyPr>
          <a:lstStyle>
            <a:lvl1pPr algn="l" rtl="0" eaLnBrk="1" latinLnBrk="0" hangingPunct="1">
              <a:spcBef>
                <a:spcPct val="0"/>
              </a:spcBef>
              <a:buNone/>
              <a:defRPr kumimoji="0" sz="4000" kern="1200">
                <a:solidFill>
                  <a:schemeClr val="tx2"/>
                </a:solidFill>
                <a:latin typeface="+mj-lt"/>
                <a:ea typeface="+mj-ea"/>
                <a:cs typeface="+mj-cs"/>
              </a:defRPr>
            </a:lvl1pPr>
          </a:lstStyle>
          <a:p>
            <a:pPr algn="ctr"/>
            <a:r>
              <a:rPr lang="es-CR" dirty="0"/>
              <a:t>Prueba de Hipótesis: bilateral</a:t>
            </a:r>
            <a:endParaRPr lang="en-US" dirty="0"/>
          </a:p>
        </p:txBody>
      </p:sp>
    </p:spTree>
    <p:extLst>
      <p:ext uri="{BB962C8B-B14F-4D97-AF65-F5344CB8AC3E}">
        <p14:creationId xmlns:p14="http://schemas.microsoft.com/office/powerpoint/2010/main" val="3808385588"/>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sz="quarter" idx="1"/>
          </p:nvPr>
        </p:nvSpPr>
        <p:spPr>
          <a:xfrm>
            <a:off x="179512" y="1556792"/>
            <a:ext cx="8424936" cy="4824536"/>
          </a:xfrm>
        </p:spPr>
        <p:txBody>
          <a:bodyPr>
            <a:normAutofit/>
          </a:bodyPr>
          <a:lstStyle/>
          <a:p>
            <a:pPr algn="just"/>
            <a:r>
              <a:rPr lang="es-CR" sz="2400" dirty="0"/>
              <a:t>La siguiente es la </a:t>
            </a:r>
            <a:r>
              <a:rPr lang="es-CR" sz="2400" b="1" i="1" dirty="0"/>
              <a:t>formula general </a:t>
            </a:r>
            <a:r>
              <a:rPr lang="es-CR" sz="2400" dirty="0"/>
              <a:t>para una estadística de prueba que se aplica en muchas de las pruebas de hipótesis que se podría llegar a estudiar: </a:t>
            </a:r>
          </a:p>
          <a:p>
            <a:endParaRPr lang="es-CR" sz="2400" dirty="0"/>
          </a:p>
          <a:p>
            <a:endParaRPr lang="es-CR" sz="2400" dirty="0"/>
          </a:p>
          <a:p>
            <a:endParaRPr lang="es-CR" sz="2400" dirty="0"/>
          </a:p>
          <a:p>
            <a:r>
              <a:rPr lang="es-CR" sz="2400" dirty="0"/>
              <a:t>De lo anterior, un ejemplo sería la estadística de prueba para la media, la es la que nos concierne:</a:t>
            </a:r>
          </a:p>
        </p:txBody>
      </p:sp>
      <p:sp>
        <p:nvSpPr>
          <p:cNvPr id="4" name="1 Título"/>
          <p:cNvSpPr>
            <a:spLocks noGrp="1"/>
          </p:cNvSpPr>
          <p:nvPr>
            <p:ph type="title"/>
          </p:nvPr>
        </p:nvSpPr>
        <p:spPr>
          <a:xfrm>
            <a:off x="203179" y="75656"/>
            <a:ext cx="8568952" cy="1215008"/>
          </a:xfrm>
        </p:spPr>
        <p:txBody>
          <a:bodyPr>
            <a:normAutofit/>
          </a:bodyPr>
          <a:lstStyle/>
          <a:p>
            <a:pPr algn="ctr"/>
            <a:r>
              <a:rPr lang="es-CR" sz="3400" dirty="0"/>
              <a:t>Pasos de una prueba de hipótesis: estadística de prueba</a:t>
            </a:r>
          </a:p>
        </p:txBody>
      </p:sp>
      <mc:AlternateContent xmlns:mc="http://schemas.openxmlformats.org/markup-compatibility/2006" xmlns:a14="http://schemas.microsoft.com/office/drawing/2010/main">
        <mc:Choice Requires="a14">
          <p:sp>
            <p:nvSpPr>
              <p:cNvPr id="5" name="4 Rectángulo"/>
              <p:cNvSpPr/>
              <p:nvPr/>
            </p:nvSpPr>
            <p:spPr>
              <a:xfrm>
                <a:off x="827584" y="2924944"/>
                <a:ext cx="6192688" cy="61965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s-CR" i="1" smtClean="0">
                          <a:latin typeface="Cambria Math"/>
                        </a:rPr>
                        <m:t>𝑒𝑠𝑡𝑎𝑑</m:t>
                      </m:r>
                      <m:r>
                        <a:rPr lang="es-CR" i="1" smtClean="0">
                          <a:latin typeface="Cambria Math"/>
                        </a:rPr>
                        <m:t>í</m:t>
                      </m:r>
                      <m:r>
                        <a:rPr lang="es-CR" i="1" smtClean="0">
                          <a:latin typeface="Cambria Math"/>
                        </a:rPr>
                        <m:t>𝑠𝑡𝑖𝑐𝑎</m:t>
                      </m:r>
                      <m:r>
                        <a:rPr lang="es-CR" i="1" smtClean="0">
                          <a:latin typeface="Cambria Math"/>
                        </a:rPr>
                        <m:t> </m:t>
                      </m:r>
                      <m:r>
                        <a:rPr lang="es-CR" i="1" smtClean="0">
                          <a:latin typeface="Cambria Math"/>
                        </a:rPr>
                        <m:t>𝑑𝑒</m:t>
                      </m:r>
                      <m:r>
                        <a:rPr lang="es-CR" i="1" smtClean="0">
                          <a:latin typeface="Cambria Math"/>
                        </a:rPr>
                        <m:t> </m:t>
                      </m:r>
                      <m:r>
                        <a:rPr lang="es-CR" i="1" smtClean="0">
                          <a:latin typeface="Cambria Math"/>
                        </a:rPr>
                        <m:t>𝑝𝑟𝑢𝑒𝑏𝑎</m:t>
                      </m:r>
                      <m:r>
                        <a:rPr lang="es-CR" i="1" smtClean="0">
                          <a:latin typeface="Cambria Math"/>
                        </a:rPr>
                        <m:t>=</m:t>
                      </m:r>
                      <m:f>
                        <m:fPr>
                          <m:ctrlPr>
                            <a:rPr lang="es-CR" i="1">
                              <a:latin typeface="Cambria Math" panose="02040503050406030204" pitchFamily="18" charset="0"/>
                            </a:rPr>
                          </m:ctrlPr>
                        </m:fPr>
                        <m:num>
                          <m:r>
                            <a:rPr lang="es-CR" i="1">
                              <a:latin typeface="Cambria Math"/>
                            </a:rPr>
                            <m:t>𝑒𝑠𝑡𝑖𝑚𝑎𝑑𝑜𝑟</m:t>
                          </m:r>
                          <m:r>
                            <a:rPr lang="es-CR" b="0" i="1" smtClean="0">
                              <a:latin typeface="Cambria Math"/>
                            </a:rPr>
                            <m:t>(</m:t>
                          </m:r>
                          <m:r>
                            <a:rPr lang="es-CR" b="0" i="1" smtClean="0">
                              <a:latin typeface="Cambria Math"/>
                            </a:rPr>
                            <m:t>𝑒𝑠</m:t>
                          </m:r>
                          <m:r>
                            <a:rPr lang="es-CR" b="0" i="1" smtClean="0">
                              <a:latin typeface="Cambria Math"/>
                            </a:rPr>
                            <m:t>)−</m:t>
                          </m:r>
                          <m:r>
                            <a:rPr lang="es-CR" i="1">
                              <a:latin typeface="Cambria Math"/>
                            </a:rPr>
                            <m:t>𝑝𝑎𝑟</m:t>
                          </m:r>
                          <m:r>
                            <a:rPr lang="es-CR" i="1">
                              <a:latin typeface="Cambria Math"/>
                            </a:rPr>
                            <m:t>á</m:t>
                          </m:r>
                          <m:r>
                            <a:rPr lang="es-CR" i="1">
                              <a:latin typeface="Cambria Math"/>
                            </a:rPr>
                            <m:t>𝑚𝑒𝑡𝑟𝑜</m:t>
                          </m:r>
                          <m:r>
                            <a:rPr lang="es-CR" b="0" i="1" smtClean="0">
                              <a:latin typeface="Cambria Math"/>
                            </a:rPr>
                            <m:t>(</m:t>
                          </m:r>
                          <m:r>
                            <a:rPr lang="es-CR" b="0" i="1" smtClean="0">
                              <a:latin typeface="Cambria Math"/>
                            </a:rPr>
                            <m:t>𝑠</m:t>
                          </m:r>
                          <m:r>
                            <a:rPr lang="es-CR" b="0" i="1" smtClean="0">
                              <a:latin typeface="Cambria Math"/>
                            </a:rPr>
                            <m:t>)</m:t>
                          </m:r>
                        </m:num>
                        <m:den>
                          <m:r>
                            <a:rPr lang="es-CR" i="1">
                              <a:latin typeface="Cambria Math"/>
                            </a:rPr>
                            <m:t>𝑒𝑟𝑟𝑜𝑟</m:t>
                          </m:r>
                          <m:r>
                            <a:rPr lang="es-CR" i="1">
                              <a:latin typeface="Cambria Math"/>
                            </a:rPr>
                            <m:t> </m:t>
                          </m:r>
                          <m:r>
                            <a:rPr lang="es-CR" i="1">
                              <a:latin typeface="Cambria Math"/>
                            </a:rPr>
                            <m:t>𝑒𝑠𝑡</m:t>
                          </m:r>
                          <m:r>
                            <a:rPr lang="es-CR" i="1">
                              <a:latin typeface="Cambria Math"/>
                            </a:rPr>
                            <m:t>á</m:t>
                          </m:r>
                          <m:r>
                            <a:rPr lang="es-CR" i="1">
                              <a:latin typeface="Cambria Math"/>
                            </a:rPr>
                            <m:t>𝑛𝑑𝑎𝑟</m:t>
                          </m:r>
                          <m:r>
                            <a:rPr lang="es-CR" i="1">
                              <a:latin typeface="Cambria Math"/>
                            </a:rPr>
                            <m:t> </m:t>
                          </m:r>
                          <m:r>
                            <a:rPr lang="es-CR" i="1">
                              <a:latin typeface="Cambria Math"/>
                            </a:rPr>
                            <m:t>𝑚𝑢𝑒𝑠𝑡𝑟𝑎𝑙</m:t>
                          </m:r>
                        </m:den>
                      </m:f>
                    </m:oMath>
                  </m:oMathPara>
                </a14:m>
                <a:endParaRPr lang="es-CR" dirty="0"/>
              </a:p>
            </p:txBody>
          </p:sp>
        </mc:Choice>
        <mc:Fallback xmlns="">
          <p:sp>
            <p:nvSpPr>
              <p:cNvPr id="5" name="4 Rectángulo"/>
              <p:cNvSpPr>
                <a:spLocks noRot="1" noChangeAspect="1" noMove="1" noResize="1" noEditPoints="1" noAdjustHandles="1" noChangeArrowheads="1" noChangeShapeType="1" noTextEdit="1"/>
              </p:cNvSpPr>
              <p:nvPr/>
            </p:nvSpPr>
            <p:spPr>
              <a:xfrm>
                <a:off x="827584" y="2924944"/>
                <a:ext cx="6192688" cy="619657"/>
              </a:xfrm>
              <a:prstGeom prst="rect">
                <a:avLst/>
              </a:prstGeom>
              <a:blipFill rotWithShape="1">
                <a:blip r:embed="rId2"/>
                <a:stretch>
                  <a:fillRect/>
                </a:stretch>
              </a:blipFill>
            </p:spPr>
            <p:txBody>
              <a:bodyPr/>
              <a:lstStyle/>
              <a:p>
                <a:r>
                  <a:rPr lang="es-CR">
                    <a:noFill/>
                  </a:rPr>
                  <a:t> </a:t>
                </a:r>
              </a:p>
            </p:txBody>
          </p:sp>
        </mc:Fallback>
      </mc:AlternateContent>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74008" y="5229200"/>
            <a:ext cx="1598578" cy="1008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362" name="Picture 2" descr="http://www.viperchill.com/images/stumbleupon-analysing.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86150" y="4918208"/>
            <a:ext cx="1598578" cy="1598578"/>
          </a:xfrm>
          <a:prstGeom prst="rect">
            <a:avLst/>
          </a:prstGeom>
          <a:noFill/>
          <a:extLst>
            <a:ext uri="{909E8E84-426E-40DD-AFC4-6F175D3DCCD1}">
              <a14:hiddenFill xmlns:a14="http://schemas.microsoft.com/office/drawing/2010/main">
                <a:solidFill>
                  <a:srgbClr val="FFFFFF"/>
                </a:solidFill>
              </a14:hiddenFill>
            </a:ext>
          </a:extLst>
        </p:spPr>
      </p:pic>
      <p:pic>
        <p:nvPicPr>
          <p:cNvPr id="15364" name="Picture 4" descr="http://www.better-writing-tips.com/wp-content/uploads/2014/02/Reader-icon.jpg"/>
          <p:cNvPicPr>
            <a:picLocks noChangeAspect="1" noChangeArrowheads="1"/>
          </p:cNvPicPr>
          <p:nvPr/>
        </p:nvPicPr>
        <p:blipFill rotWithShape="1">
          <a:blip r:embed="rId5">
            <a:extLst>
              <a:ext uri="{28A0092B-C50C-407E-A947-70E740481C1C}">
                <a14:useLocalDpi xmlns:a14="http://schemas.microsoft.com/office/drawing/2010/main" val="0"/>
              </a:ext>
            </a:extLst>
          </a:blip>
          <a:srcRect l="12832" r="13271" b="756"/>
          <a:stretch/>
        </p:blipFill>
        <p:spPr bwMode="auto">
          <a:xfrm>
            <a:off x="822642" y="4941168"/>
            <a:ext cx="1407737" cy="17224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796779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
          <p:cNvPicPr>
            <a:picLocks noChangeAspect="1" noChangeArrowheads="1"/>
          </p:cNvPicPr>
          <p:nvPr/>
        </p:nvPicPr>
        <p:blipFill>
          <a:blip r:embed="rId2" cstate="print"/>
          <a:srcRect/>
          <a:stretch>
            <a:fillRect/>
          </a:stretch>
        </p:blipFill>
        <p:spPr bwMode="auto">
          <a:xfrm>
            <a:off x="2643174" y="1214422"/>
            <a:ext cx="3207290" cy="2143140"/>
          </a:xfrm>
          <a:prstGeom prst="rect">
            <a:avLst/>
          </a:prstGeom>
          <a:noFill/>
          <a:ln w="9525">
            <a:noFill/>
            <a:miter lim="800000"/>
            <a:headEnd/>
            <a:tailEnd/>
          </a:ln>
        </p:spPr>
      </p:pic>
      <p:pic>
        <p:nvPicPr>
          <p:cNvPr id="5" name="Picture 1"/>
          <p:cNvPicPr>
            <a:picLocks noChangeAspect="1" noChangeArrowheads="1"/>
          </p:cNvPicPr>
          <p:nvPr/>
        </p:nvPicPr>
        <p:blipFill>
          <a:blip r:embed="rId2" cstate="print"/>
          <a:srcRect/>
          <a:stretch>
            <a:fillRect/>
          </a:stretch>
        </p:blipFill>
        <p:spPr bwMode="auto">
          <a:xfrm>
            <a:off x="2500298" y="4214818"/>
            <a:ext cx="3528019" cy="2357454"/>
          </a:xfrm>
          <a:prstGeom prst="rect">
            <a:avLst/>
          </a:prstGeom>
          <a:noFill/>
          <a:ln w="9525">
            <a:noFill/>
            <a:miter lim="800000"/>
            <a:headEnd/>
            <a:tailEnd/>
          </a:ln>
        </p:spPr>
      </p:pic>
      <p:pic>
        <p:nvPicPr>
          <p:cNvPr id="7" name="Picture 1"/>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4214810" y="6143644"/>
            <a:ext cx="167432" cy="428628"/>
          </a:xfrm>
          <a:prstGeom prst="rect">
            <a:avLst/>
          </a:prstGeom>
          <a:noFill/>
        </p:spPr>
      </p:pic>
      <p:sp>
        <p:nvSpPr>
          <p:cNvPr id="9218"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R"/>
          </a:p>
        </p:txBody>
      </p:sp>
      <p:pic>
        <p:nvPicPr>
          <p:cNvPr id="9217" name="Picture 1"/>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4252911" y="3000372"/>
            <a:ext cx="104775" cy="238125"/>
          </a:xfrm>
          <a:prstGeom prst="rect">
            <a:avLst/>
          </a:prstGeom>
          <a:noFill/>
        </p:spPr>
      </p:pic>
      <p:sp>
        <p:nvSpPr>
          <p:cNvPr id="9220"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R"/>
          </a:p>
        </p:txBody>
      </p:sp>
      <p:pic>
        <p:nvPicPr>
          <p:cNvPr id="9219" name="Picture 3"/>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4572000" y="3047999"/>
            <a:ext cx="419100" cy="238125"/>
          </a:xfrm>
          <a:prstGeom prst="rect">
            <a:avLst/>
          </a:prstGeom>
          <a:noFill/>
        </p:spPr>
      </p:pic>
      <p:sp>
        <p:nvSpPr>
          <p:cNvPr id="9222"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R"/>
          </a:p>
        </p:txBody>
      </p:sp>
      <p:pic>
        <p:nvPicPr>
          <p:cNvPr id="9221" name="Picture 5"/>
          <p:cNvPicPr>
            <a:picLocks noChangeAspect="1" noChangeArrowheads="1"/>
          </p:cNvPicPr>
          <p:nvPr/>
        </p:nvPicPr>
        <p:blipFill>
          <a:blip r:embed="rId6" cstate="print">
            <a:clrChange>
              <a:clrFrom>
                <a:srgbClr val="FFFFFF"/>
              </a:clrFrom>
              <a:clrTo>
                <a:srgbClr val="FFFFFF">
                  <a:alpha val="0"/>
                </a:srgbClr>
              </a:clrTo>
            </a:clrChange>
          </a:blip>
          <a:srcRect/>
          <a:stretch>
            <a:fillRect/>
          </a:stretch>
        </p:blipFill>
        <p:spPr bwMode="auto">
          <a:xfrm>
            <a:off x="3643306" y="3071810"/>
            <a:ext cx="419100" cy="238125"/>
          </a:xfrm>
          <a:prstGeom prst="rect">
            <a:avLst/>
          </a:prstGeom>
          <a:noFill/>
        </p:spPr>
      </p:pic>
      <p:sp>
        <p:nvSpPr>
          <p:cNvPr id="9224" name="Rectangle 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R"/>
          </a:p>
        </p:txBody>
      </p:sp>
      <p:pic>
        <p:nvPicPr>
          <p:cNvPr id="9223" name="Picture 7"/>
          <p:cNvPicPr>
            <a:picLocks noChangeAspect="1" noChangeArrowheads="1"/>
          </p:cNvPicPr>
          <p:nvPr/>
        </p:nvPicPr>
        <p:blipFill>
          <a:blip r:embed="rId7" cstate="print">
            <a:clrChange>
              <a:clrFrom>
                <a:srgbClr val="FFFFFF"/>
              </a:clrFrom>
              <a:clrTo>
                <a:srgbClr val="FFFFFF">
                  <a:alpha val="0"/>
                </a:srgbClr>
              </a:clrTo>
            </a:clrChange>
          </a:blip>
          <a:srcRect/>
          <a:stretch>
            <a:fillRect/>
          </a:stretch>
        </p:blipFill>
        <p:spPr bwMode="auto">
          <a:xfrm>
            <a:off x="3643306" y="6286520"/>
            <a:ext cx="419100" cy="238125"/>
          </a:xfrm>
          <a:prstGeom prst="rect">
            <a:avLst/>
          </a:prstGeom>
          <a:noFill/>
        </p:spPr>
      </p:pic>
      <p:sp>
        <p:nvSpPr>
          <p:cNvPr id="9226" name="Rectangle 10"/>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R"/>
          </a:p>
        </p:txBody>
      </p:sp>
      <p:pic>
        <p:nvPicPr>
          <p:cNvPr id="9225" name="Picture 9"/>
          <p:cNvPicPr>
            <a:picLocks noChangeAspect="1" noChangeArrowheads="1"/>
          </p:cNvPicPr>
          <p:nvPr/>
        </p:nvPicPr>
        <p:blipFill>
          <a:blip r:embed="rId8" cstate="print">
            <a:clrChange>
              <a:clrFrom>
                <a:srgbClr val="FFFFFF"/>
              </a:clrFrom>
              <a:clrTo>
                <a:srgbClr val="FFFFFF">
                  <a:alpha val="0"/>
                </a:srgbClr>
              </a:clrTo>
            </a:clrChange>
          </a:blip>
          <a:srcRect/>
          <a:stretch>
            <a:fillRect/>
          </a:stretch>
        </p:blipFill>
        <p:spPr bwMode="auto">
          <a:xfrm>
            <a:off x="4572000" y="6286520"/>
            <a:ext cx="419100" cy="238125"/>
          </a:xfrm>
          <a:prstGeom prst="rect">
            <a:avLst/>
          </a:prstGeom>
          <a:noFill/>
        </p:spPr>
      </p:pic>
      <p:cxnSp>
        <p:nvCxnSpPr>
          <p:cNvPr id="19" name="18 Conector recto"/>
          <p:cNvCxnSpPr/>
          <p:nvPr/>
        </p:nvCxnSpPr>
        <p:spPr>
          <a:xfrm rot="5400000">
            <a:off x="1357302" y="3857640"/>
            <a:ext cx="5857892" cy="0"/>
          </a:xfrm>
          <a:prstGeom prst="line">
            <a:avLst/>
          </a:prstGeom>
          <a:ln w="6350">
            <a:prstDash val="dash"/>
          </a:ln>
        </p:spPr>
        <p:style>
          <a:lnRef idx="1">
            <a:schemeClr val="accent1"/>
          </a:lnRef>
          <a:fillRef idx="0">
            <a:schemeClr val="accent1"/>
          </a:fillRef>
          <a:effectRef idx="0">
            <a:schemeClr val="accent1"/>
          </a:effectRef>
          <a:fontRef idx="minor">
            <a:schemeClr val="tx1"/>
          </a:fontRef>
        </p:style>
      </p:cxnSp>
      <p:cxnSp>
        <p:nvCxnSpPr>
          <p:cNvPr id="22" name="21 Conector recto de flecha"/>
          <p:cNvCxnSpPr/>
          <p:nvPr/>
        </p:nvCxnSpPr>
        <p:spPr>
          <a:xfrm rot="5400000">
            <a:off x="-1172456" y="3731628"/>
            <a:ext cx="3857652"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9228" name="Rectangle 1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R"/>
          </a:p>
        </p:txBody>
      </p:sp>
      <p:pic>
        <p:nvPicPr>
          <p:cNvPr id="9227" name="Picture 11"/>
          <p:cNvPicPr>
            <a:picLocks noChangeAspect="1" noChangeArrowheads="1"/>
          </p:cNvPicPr>
          <p:nvPr/>
        </p:nvPicPr>
        <p:blipFill>
          <a:blip r:embed="rId9" cstate="print">
            <a:clrChange>
              <a:clrFrom>
                <a:srgbClr val="FFFFFF"/>
              </a:clrFrom>
              <a:clrTo>
                <a:srgbClr val="FFFFFF">
                  <a:alpha val="0"/>
                </a:srgbClr>
              </a:clrTo>
            </a:clrChange>
          </a:blip>
          <a:srcRect/>
          <a:stretch>
            <a:fillRect/>
          </a:stretch>
        </p:blipFill>
        <p:spPr bwMode="auto">
          <a:xfrm>
            <a:off x="6715140" y="1142984"/>
            <a:ext cx="1594496" cy="642942"/>
          </a:xfrm>
          <a:prstGeom prst="rect">
            <a:avLst/>
          </a:prstGeom>
          <a:noFill/>
        </p:spPr>
      </p:pic>
      <p:cxnSp>
        <p:nvCxnSpPr>
          <p:cNvPr id="27" name="26 Conector recto de flecha"/>
          <p:cNvCxnSpPr/>
          <p:nvPr/>
        </p:nvCxnSpPr>
        <p:spPr>
          <a:xfrm rot="10800000" flipV="1">
            <a:off x="5143504" y="1500174"/>
            <a:ext cx="1357322" cy="50006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8" name="27 Conector recto de flecha"/>
          <p:cNvCxnSpPr/>
          <p:nvPr/>
        </p:nvCxnSpPr>
        <p:spPr>
          <a:xfrm rot="10800000" flipV="1">
            <a:off x="5286381" y="4286255"/>
            <a:ext cx="1357322" cy="50006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2" name="31 Rectángulo"/>
          <p:cNvSpPr/>
          <p:nvPr/>
        </p:nvSpPr>
        <p:spPr>
          <a:xfrm>
            <a:off x="179512" y="1071546"/>
            <a:ext cx="2214578" cy="7143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Distribución de la población</a:t>
            </a:r>
          </a:p>
        </p:txBody>
      </p:sp>
      <p:sp>
        <p:nvSpPr>
          <p:cNvPr id="33" name="32 Rectángulo"/>
          <p:cNvSpPr/>
          <p:nvPr/>
        </p:nvSpPr>
        <p:spPr>
          <a:xfrm>
            <a:off x="107504" y="5715016"/>
            <a:ext cx="2214578" cy="7143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Distribución de la muestra</a:t>
            </a:r>
          </a:p>
        </p:txBody>
      </p:sp>
      <p:sp>
        <p:nvSpPr>
          <p:cNvPr id="9230" name="Rectangle 1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R"/>
          </a:p>
        </p:txBody>
      </p:sp>
      <p:pic>
        <p:nvPicPr>
          <p:cNvPr id="9229" name="Picture 13"/>
          <p:cNvPicPr>
            <a:picLocks noChangeAspect="1" noChangeArrowheads="1"/>
          </p:cNvPicPr>
          <p:nvPr/>
        </p:nvPicPr>
        <p:blipFill>
          <a:blip r:embed="rId10" cstate="print">
            <a:clrChange>
              <a:clrFrom>
                <a:srgbClr val="FFFFFF"/>
              </a:clrFrom>
              <a:clrTo>
                <a:srgbClr val="FFFFFF">
                  <a:alpha val="0"/>
                </a:srgbClr>
              </a:clrTo>
            </a:clrChange>
          </a:blip>
          <a:srcRect/>
          <a:stretch>
            <a:fillRect/>
          </a:stretch>
        </p:blipFill>
        <p:spPr bwMode="auto">
          <a:xfrm>
            <a:off x="6858016" y="3786190"/>
            <a:ext cx="1739832" cy="928694"/>
          </a:xfrm>
          <a:prstGeom prst="rect">
            <a:avLst/>
          </a:prstGeom>
          <a:noFill/>
        </p:spPr>
      </p:pic>
      <p:sp>
        <p:nvSpPr>
          <p:cNvPr id="29" name="1 Título"/>
          <p:cNvSpPr>
            <a:spLocks noGrp="1"/>
          </p:cNvSpPr>
          <p:nvPr>
            <p:ph type="title"/>
          </p:nvPr>
        </p:nvSpPr>
        <p:spPr>
          <a:xfrm>
            <a:off x="323528" y="188640"/>
            <a:ext cx="8496944" cy="720080"/>
          </a:xfrm>
        </p:spPr>
        <p:txBody>
          <a:bodyPr>
            <a:normAutofit/>
          </a:bodyPr>
          <a:lstStyle/>
          <a:p>
            <a:pPr algn="ctr"/>
            <a:r>
              <a:rPr lang="es-CR" sz="3600" dirty="0"/>
              <a:t>Prueba de hipótesis para una media</a:t>
            </a:r>
          </a:p>
        </p:txBody>
      </p:sp>
      <p:sp>
        <p:nvSpPr>
          <p:cNvPr id="3" name="2 Rectángulo redondeado"/>
          <p:cNvSpPr/>
          <p:nvPr/>
        </p:nvSpPr>
        <p:spPr>
          <a:xfrm>
            <a:off x="6643703" y="5013176"/>
            <a:ext cx="2248777" cy="1416220"/>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just"/>
            <a:r>
              <a:rPr lang="es-CR" dirty="0"/>
              <a:t>Bajo la hipótesis de igualdad, la distribución poblacional es igual al valor del estimador</a:t>
            </a:r>
          </a:p>
        </p:txBody>
      </p:sp>
    </p:spTree>
    <p:extLst>
      <p:ext uri="{BB962C8B-B14F-4D97-AF65-F5344CB8AC3E}">
        <p14:creationId xmlns:p14="http://schemas.microsoft.com/office/powerpoint/2010/main" val="1486693712"/>
      </p:ext>
    </p:extLst>
  </p:cSld>
  <p:clrMapOvr>
    <a:masterClrMapping/>
  </p:clrMapOvr>
  <p:transition>
    <p:wheel spokes="8"/>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
          <p:cNvPicPr>
            <a:picLocks noChangeAspect="1" noChangeArrowheads="1"/>
          </p:cNvPicPr>
          <p:nvPr/>
        </p:nvPicPr>
        <p:blipFill>
          <a:blip r:embed="rId2" cstate="print"/>
          <a:srcRect/>
          <a:stretch>
            <a:fillRect/>
          </a:stretch>
        </p:blipFill>
        <p:spPr bwMode="auto">
          <a:xfrm>
            <a:off x="2643174" y="1214422"/>
            <a:ext cx="3207290" cy="2143140"/>
          </a:xfrm>
          <a:prstGeom prst="rect">
            <a:avLst/>
          </a:prstGeom>
          <a:noFill/>
          <a:ln w="9525">
            <a:noFill/>
            <a:miter lim="800000"/>
            <a:headEnd/>
            <a:tailEnd/>
          </a:ln>
        </p:spPr>
      </p:pic>
      <p:pic>
        <p:nvPicPr>
          <p:cNvPr id="5" name="Picture 1"/>
          <p:cNvPicPr>
            <a:picLocks noChangeAspect="1" noChangeArrowheads="1"/>
          </p:cNvPicPr>
          <p:nvPr/>
        </p:nvPicPr>
        <p:blipFill>
          <a:blip r:embed="rId2" cstate="print"/>
          <a:srcRect/>
          <a:stretch>
            <a:fillRect/>
          </a:stretch>
        </p:blipFill>
        <p:spPr bwMode="auto">
          <a:xfrm>
            <a:off x="3347864" y="4214818"/>
            <a:ext cx="3528019" cy="2357454"/>
          </a:xfrm>
          <a:prstGeom prst="rect">
            <a:avLst/>
          </a:prstGeom>
          <a:noFill/>
          <a:ln w="9525">
            <a:noFill/>
            <a:miter lim="800000"/>
            <a:headEnd/>
            <a:tailEnd/>
          </a:ln>
        </p:spPr>
      </p:pic>
      <p:pic>
        <p:nvPicPr>
          <p:cNvPr id="7" name="Picture 1"/>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5143504" y="6143644"/>
            <a:ext cx="167432" cy="428628"/>
          </a:xfrm>
          <a:prstGeom prst="rect">
            <a:avLst/>
          </a:prstGeom>
          <a:noFill/>
        </p:spPr>
      </p:pic>
      <p:sp>
        <p:nvSpPr>
          <p:cNvPr id="9218"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R"/>
          </a:p>
        </p:txBody>
      </p:sp>
      <p:pic>
        <p:nvPicPr>
          <p:cNvPr id="9217" name="Picture 1"/>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4252911" y="3000372"/>
            <a:ext cx="104775" cy="238125"/>
          </a:xfrm>
          <a:prstGeom prst="rect">
            <a:avLst/>
          </a:prstGeom>
          <a:noFill/>
        </p:spPr>
      </p:pic>
      <p:sp>
        <p:nvSpPr>
          <p:cNvPr id="9220"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R"/>
          </a:p>
        </p:txBody>
      </p:sp>
      <p:pic>
        <p:nvPicPr>
          <p:cNvPr id="9219" name="Picture 3"/>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4572000" y="3047999"/>
            <a:ext cx="419100" cy="238125"/>
          </a:xfrm>
          <a:prstGeom prst="rect">
            <a:avLst/>
          </a:prstGeom>
          <a:noFill/>
        </p:spPr>
      </p:pic>
      <p:sp>
        <p:nvSpPr>
          <p:cNvPr id="9222"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R"/>
          </a:p>
        </p:txBody>
      </p:sp>
      <p:pic>
        <p:nvPicPr>
          <p:cNvPr id="9221" name="Picture 5"/>
          <p:cNvPicPr>
            <a:picLocks noChangeAspect="1" noChangeArrowheads="1"/>
          </p:cNvPicPr>
          <p:nvPr/>
        </p:nvPicPr>
        <p:blipFill>
          <a:blip r:embed="rId6" cstate="print">
            <a:clrChange>
              <a:clrFrom>
                <a:srgbClr val="FFFFFF"/>
              </a:clrFrom>
              <a:clrTo>
                <a:srgbClr val="FFFFFF">
                  <a:alpha val="0"/>
                </a:srgbClr>
              </a:clrTo>
            </a:clrChange>
          </a:blip>
          <a:srcRect/>
          <a:stretch>
            <a:fillRect/>
          </a:stretch>
        </p:blipFill>
        <p:spPr bwMode="auto">
          <a:xfrm>
            <a:off x="3643306" y="3071810"/>
            <a:ext cx="419100" cy="238125"/>
          </a:xfrm>
          <a:prstGeom prst="rect">
            <a:avLst/>
          </a:prstGeom>
          <a:noFill/>
        </p:spPr>
      </p:pic>
      <p:sp>
        <p:nvSpPr>
          <p:cNvPr id="9224" name="Rectangle 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R"/>
          </a:p>
        </p:txBody>
      </p:sp>
      <p:pic>
        <p:nvPicPr>
          <p:cNvPr id="9223" name="Picture 7"/>
          <p:cNvPicPr>
            <a:picLocks noChangeAspect="1" noChangeArrowheads="1"/>
          </p:cNvPicPr>
          <p:nvPr/>
        </p:nvPicPr>
        <p:blipFill>
          <a:blip r:embed="rId7" cstate="print">
            <a:clrChange>
              <a:clrFrom>
                <a:srgbClr val="FFFFFF"/>
              </a:clrFrom>
              <a:clrTo>
                <a:srgbClr val="FFFFFF">
                  <a:alpha val="0"/>
                </a:srgbClr>
              </a:clrTo>
            </a:clrChange>
          </a:blip>
          <a:srcRect/>
          <a:stretch>
            <a:fillRect/>
          </a:stretch>
        </p:blipFill>
        <p:spPr bwMode="auto">
          <a:xfrm>
            <a:off x="4572000" y="6286520"/>
            <a:ext cx="419100" cy="238125"/>
          </a:xfrm>
          <a:prstGeom prst="rect">
            <a:avLst/>
          </a:prstGeom>
          <a:noFill/>
        </p:spPr>
      </p:pic>
      <p:sp>
        <p:nvSpPr>
          <p:cNvPr id="9226" name="Rectangle 10"/>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R"/>
          </a:p>
        </p:txBody>
      </p:sp>
      <p:pic>
        <p:nvPicPr>
          <p:cNvPr id="9225" name="Picture 9"/>
          <p:cNvPicPr>
            <a:picLocks noChangeAspect="1" noChangeArrowheads="1"/>
          </p:cNvPicPr>
          <p:nvPr/>
        </p:nvPicPr>
        <p:blipFill>
          <a:blip r:embed="rId8" cstate="print">
            <a:clrChange>
              <a:clrFrom>
                <a:srgbClr val="FFFFFF"/>
              </a:clrFrom>
              <a:clrTo>
                <a:srgbClr val="FFFFFF">
                  <a:alpha val="0"/>
                </a:srgbClr>
              </a:clrTo>
            </a:clrChange>
          </a:blip>
          <a:srcRect/>
          <a:stretch>
            <a:fillRect/>
          </a:stretch>
        </p:blipFill>
        <p:spPr bwMode="auto">
          <a:xfrm>
            <a:off x="5500694" y="6286520"/>
            <a:ext cx="419100" cy="238125"/>
          </a:xfrm>
          <a:prstGeom prst="rect">
            <a:avLst/>
          </a:prstGeom>
          <a:noFill/>
        </p:spPr>
      </p:pic>
      <p:cxnSp>
        <p:nvCxnSpPr>
          <p:cNvPr id="19" name="18 Conector recto"/>
          <p:cNvCxnSpPr/>
          <p:nvPr/>
        </p:nvCxnSpPr>
        <p:spPr>
          <a:xfrm rot="5400000">
            <a:off x="1357302" y="3857640"/>
            <a:ext cx="5857892" cy="0"/>
          </a:xfrm>
          <a:prstGeom prst="line">
            <a:avLst/>
          </a:prstGeom>
          <a:ln w="6350">
            <a:prstDash val="dash"/>
          </a:ln>
        </p:spPr>
        <p:style>
          <a:lnRef idx="1">
            <a:schemeClr val="accent1"/>
          </a:lnRef>
          <a:fillRef idx="0">
            <a:schemeClr val="accent1"/>
          </a:fillRef>
          <a:effectRef idx="0">
            <a:schemeClr val="accent1"/>
          </a:effectRef>
          <a:fontRef idx="minor">
            <a:schemeClr val="tx1"/>
          </a:fontRef>
        </p:style>
      </p:cxnSp>
      <p:cxnSp>
        <p:nvCxnSpPr>
          <p:cNvPr id="22" name="21 Conector recto de flecha"/>
          <p:cNvCxnSpPr/>
          <p:nvPr/>
        </p:nvCxnSpPr>
        <p:spPr>
          <a:xfrm rot="5400000">
            <a:off x="-1244464" y="3713958"/>
            <a:ext cx="3857652"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9228" name="Rectangle 1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R"/>
          </a:p>
        </p:txBody>
      </p:sp>
      <p:pic>
        <p:nvPicPr>
          <p:cNvPr id="9227" name="Picture 11"/>
          <p:cNvPicPr>
            <a:picLocks noChangeAspect="1" noChangeArrowheads="1"/>
          </p:cNvPicPr>
          <p:nvPr/>
        </p:nvPicPr>
        <p:blipFill>
          <a:blip r:embed="rId9" cstate="print">
            <a:clrChange>
              <a:clrFrom>
                <a:srgbClr val="FFFFFF"/>
              </a:clrFrom>
              <a:clrTo>
                <a:srgbClr val="FFFFFF">
                  <a:alpha val="0"/>
                </a:srgbClr>
              </a:clrTo>
            </a:clrChange>
          </a:blip>
          <a:srcRect/>
          <a:stretch>
            <a:fillRect/>
          </a:stretch>
        </p:blipFill>
        <p:spPr bwMode="auto">
          <a:xfrm>
            <a:off x="6715140" y="1142984"/>
            <a:ext cx="1594496" cy="642942"/>
          </a:xfrm>
          <a:prstGeom prst="rect">
            <a:avLst/>
          </a:prstGeom>
          <a:noFill/>
        </p:spPr>
      </p:pic>
      <p:cxnSp>
        <p:nvCxnSpPr>
          <p:cNvPr id="27" name="26 Conector recto de flecha"/>
          <p:cNvCxnSpPr/>
          <p:nvPr/>
        </p:nvCxnSpPr>
        <p:spPr>
          <a:xfrm rot="10800000" flipV="1">
            <a:off x="5143504" y="1500174"/>
            <a:ext cx="1357322" cy="50006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8" name="27 Conector recto de flecha"/>
          <p:cNvCxnSpPr/>
          <p:nvPr/>
        </p:nvCxnSpPr>
        <p:spPr>
          <a:xfrm rot="10800000" flipV="1">
            <a:off x="5286381" y="3933056"/>
            <a:ext cx="1357322" cy="50006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2" name="31 Rectángulo"/>
          <p:cNvSpPr/>
          <p:nvPr/>
        </p:nvSpPr>
        <p:spPr>
          <a:xfrm>
            <a:off x="179512" y="1071546"/>
            <a:ext cx="2214578" cy="7143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Distribución de la población</a:t>
            </a:r>
          </a:p>
        </p:txBody>
      </p:sp>
      <p:sp>
        <p:nvSpPr>
          <p:cNvPr id="33" name="32 Rectángulo"/>
          <p:cNvSpPr/>
          <p:nvPr/>
        </p:nvSpPr>
        <p:spPr>
          <a:xfrm>
            <a:off x="125174" y="5715016"/>
            <a:ext cx="2214578" cy="7143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Distribución de la muestra</a:t>
            </a:r>
          </a:p>
        </p:txBody>
      </p:sp>
      <p:sp>
        <p:nvSpPr>
          <p:cNvPr id="9230" name="Rectangle 1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R"/>
          </a:p>
        </p:txBody>
      </p:sp>
      <p:pic>
        <p:nvPicPr>
          <p:cNvPr id="9229" name="Picture 13"/>
          <p:cNvPicPr>
            <a:picLocks noChangeAspect="1" noChangeArrowheads="1"/>
          </p:cNvPicPr>
          <p:nvPr/>
        </p:nvPicPr>
        <p:blipFill>
          <a:blip r:embed="rId10" cstate="print">
            <a:clrChange>
              <a:clrFrom>
                <a:srgbClr val="FFFFFF"/>
              </a:clrFrom>
              <a:clrTo>
                <a:srgbClr val="FFFFFF">
                  <a:alpha val="0"/>
                </a:srgbClr>
              </a:clrTo>
            </a:clrChange>
          </a:blip>
          <a:srcRect/>
          <a:stretch>
            <a:fillRect/>
          </a:stretch>
        </p:blipFill>
        <p:spPr bwMode="auto">
          <a:xfrm>
            <a:off x="6876256" y="3212976"/>
            <a:ext cx="1739832" cy="928694"/>
          </a:xfrm>
          <a:prstGeom prst="rect">
            <a:avLst/>
          </a:prstGeom>
          <a:noFill/>
        </p:spPr>
      </p:pic>
      <p:sp>
        <p:nvSpPr>
          <p:cNvPr id="29" name="1 Título"/>
          <p:cNvSpPr>
            <a:spLocks noGrp="1"/>
          </p:cNvSpPr>
          <p:nvPr>
            <p:ph type="title"/>
          </p:nvPr>
        </p:nvSpPr>
        <p:spPr>
          <a:xfrm>
            <a:off x="323528" y="188640"/>
            <a:ext cx="8496944" cy="720080"/>
          </a:xfrm>
        </p:spPr>
        <p:txBody>
          <a:bodyPr>
            <a:normAutofit/>
          </a:bodyPr>
          <a:lstStyle/>
          <a:p>
            <a:pPr algn="ctr"/>
            <a:r>
              <a:rPr lang="es-CR" sz="3600" dirty="0"/>
              <a:t>Prueba de hipótesis para una media</a:t>
            </a:r>
          </a:p>
        </p:txBody>
      </p:sp>
      <p:sp>
        <p:nvSpPr>
          <p:cNvPr id="30" name="29 Rectángulo redondeado"/>
          <p:cNvSpPr/>
          <p:nvPr/>
        </p:nvSpPr>
        <p:spPr>
          <a:xfrm>
            <a:off x="6643704" y="4433122"/>
            <a:ext cx="2320214" cy="1516158"/>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just"/>
            <a:r>
              <a:rPr lang="es-CR" dirty="0"/>
              <a:t>Bajo la hipótesis alternativa, la distribución poblacional es diferente al valor del estimador.</a:t>
            </a:r>
          </a:p>
        </p:txBody>
      </p:sp>
    </p:spTree>
    <p:extLst>
      <p:ext uri="{BB962C8B-B14F-4D97-AF65-F5344CB8AC3E}">
        <p14:creationId xmlns:p14="http://schemas.microsoft.com/office/powerpoint/2010/main" val="1830620809"/>
      </p:ext>
    </p:extLst>
  </p:cSld>
  <p:clrMapOvr>
    <a:masterClrMapping/>
  </p:clrMapOvr>
  <p:transition>
    <p:wheel spokes="8"/>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8948D1-1EE5-407E-A5E4-31185EFCEC2C}"/>
              </a:ext>
            </a:extLst>
          </p:cNvPr>
          <p:cNvSpPr txBox="1">
            <a:spLocks/>
          </p:cNvSpPr>
          <p:nvPr/>
        </p:nvSpPr>
        <p:spPr>
          <a:xfrm>
            <a:off x="0" y="44624"/>
            <a:ext cx="9144000" cy="792088"/>
          </a:xfrm>
          <a:prstGeom prst="rect">
            <a:avLst/>
          </a:prstGeom>
        </p:spPr>
        <p:txBody>
          <a:bodyPr bIns="91440" anchor="b" anchorCtr="0">
            <a:normAutofit/>
          </a:bodyPr>
          <a:lstStyle>
            <a:lvl1pPr algn="l" rtl="0" eaLnBrk="1" latinLnBrk="0" hangingPunct="1">
              <a:spcBef>
                <a:spcPct val="0"/>
              </a:spcBef>
              <a:buNone/>
              <a:defRPr kumimoji="0" sz="4000" kern="1200">
                <a:solidFill>
                  <a:schemeClr val="tx2"/>
                </a:solidFill>
                <a:latin typeface="+mj-lt"/>
                <a:ea typeface="+mj-ea"/>
                <a:cs typeface="+mj-cs"/>
              </a:defRPr>
            </a:lvl1pPr>
          </a:lstStyle>
          <a:p>
            <a:pPr algn="ctr"/>
            <a:r>
              <a:rPr lang="es-CR" dirty="0"/>
              <a:t>Prueba de Hipótesis: bilateral</a:t>
            </a:r>
            <a:endParaRPr lang="en-US" dirty="0"/>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8AEA8733-84BE-4A7E-BFA3-E65813CC41CE}"/>
                  </a:ext>
                </a:extLst>
              </p:cNvPr>
              <p:cNvSpPr>
                <a:spLocks noGrp="1"/>
              </p:cNvSpPr>
              <p:nvPr>
                <p:ph sz="quarter" idx="1"/>
              </p:nvPr>
            </p:nvSpPr>
            <p:spPr>
              <a:xfrm>
                <a:off x="179512" y="792088"/>
                <a:ext cx="7772400" cy="6065912"/>
              </a:xfrm>
            </p:spPr>
            <p:txBody>
              <a:bodyPr>
                <a:normAutofit/>
              </a:bodyPr>
              <a:lstStyle/>
              <a:p>
                <a:pPr lvl="0"/>
                <a:r>
                  <a:rPr lang="es-CR" sz="2800" u="sng" dirty="0"/>
                  <a:t>1. Datos</a:t>
                </a:r>
                <a:r>
                  <a:rPr lang="es-CR" sz="2800" dirty="0"/>
                  <a:t>: cuantitativos, con escala de razón, se trabaja con el promedio (</a:t>
                </a:r>
                <a14:m>
                  <m:oMath xmlns:m="http://schemas.openxmlformats.org/officeDocument/2006/math">
                    <m:acc>
                      <m:accPr>
                        <m:chr m:val="̅"/>
                        <m:ctrlPr>
                          <a:rPr lang="en-US" sz="2800" i="1">
                            <a:latin typeface="Cambria Math" panose="02040503050406030204" pitchFamily="18" charset="0"/>
                          </a:rPr>
                        </m:ctrlPr>
                      </m:accPr>
                      <m:e>
                        <m:r>
                          <a:rPr lang="es-CR" sz="2800" i="1">
                            <a:latin typeface="Cambria Math"/>
                          </a:rPr>
                          <m:t>𝑥</m:t>
                        </m:r>
                      </m:e>
                    </m:acc>
                  </m:oMath>
                </a14:m>
                <a:r>
                  <a:rPr lang="es-CR" sz="2800" dirty="0"/>
                  <a:t>).</a:t>
                </a:r>
                <a:endParaRPr lang="en-US" sz="2400" dirty="0"/>
              </a:p>
              <a:p>
                <a:pPr lvl="0"/>
                <a:r>
                  <a:rPr lang="es-CR" sz="2800" u="sng" dirty="0"/>
                  <a:t>2. Supuestos</a:t>
                </a:r>
                <a:r>
                  <a:rPr lang="es-CR" sz="2800" dirty="0"/>
                  <a:t>: datos se distribuyen como una normal de parámetros </a:t>
                </a:r>
                <a14:m>
                  <m:oMath xmlns:m="http://schemas.openxmlformats.org/officeDocument/2006/math">
                    <m:r>
                      <a:rPr lang="es-CR" sz="2800" i="1">
                        <a:latin typeface="Cambria Math"/>
                      </a:rPr>
                      <m:t>𝑁</m:t>
                    </m:r>
                    <m:r>
                      <a:rPr lang="es-CR" sz="2800" i="1">
                        <a:latin typeface="Cambria Math"/>
                      </a:rPr>
                      <m:t>(</m:t>
                    </m:r>
                    <m:r>
                      <a:rPr lang="es-CR" sz="2800" i="1">
                        <a:latin typeface="Cambria Math"/>
                      </a:rPr>
                      <m:t>𝜇</m:t>
                    </m:r>
                    <m:r>
                      <a:rPr lang="es-CR" sz="2800" i="1">
                        <a:latin typeface="Cambria Math"/>
                      </a:rPr>
                      <m:t>,</m:t>
                    </m:r>
                    <m:r>
                      <a:rPr lang="es-CR" sz="2800" i="1">
                        <a:latin typeface="Cambria Math"/>
                      </a:rPr>
                      <m:t>𝜎</m:t>
                    </m:r>
                    <m:r>
                      <a:rPr lang="es-CR" sz="2800" i="1">
                        <a:latin typeface="Cambria Math"/>
                      </a:rPr>
                      <m:t>)</m:t>
                    </m:r>
                  </m:oMath>
                </a14:m>
                <a:r>
                  <a:rPr lang="es-CR" sz="2800" dirty="0"/>
                  <a:t>, y además suponemos la variancia o el parámetro de variabilidad </a:t>
                </a:r>
                <a14:m>
                  <m:oMath xmlns:m="http://schemas.openxmlformats.org/officeDocument/2006/math">
                    <m:r>
                      <a:rPr lang="es-CR" sz="2800" i="1">
                        <a:latin typeface="Cambria Math"/>
                      </a:rPr>
                      <m:t>𝜎</m:t>
                    </m:r>
                  </m:oMath>
                </a14:m>
                <a:r>
                  <a:rPr lang="es-CR" sz="2800" dirty="0"/>
                  <a:t> es conocido.</a:t>
                </a:r>
                <a:endParaRPr lang="en-US" sz="2400" dirty="0"/>
              </a:p>
              <a:p>
                <a:pPr lvl="0"/>
                <a:r>
                  <a:rPr lang="es-CR" sz="2800" u="sng" dirty="0"/>
                  <a:t>3. Hipótesis</a:t>
                </a:r>
                <a:r>
                  <a:rPr lang="es-CR" sz="2800" dirty="0"/>
                  <a:t>:      </a:t>
                </a:r>
                <a14:m>
                  <m:oMath xmlns:m="http://schemas.openxmlformats.org/officeDocument/2006/math">
                    <m:d>
                      <m:dPr>
                        <m:begChr m:val="{"/>
                        <m:endChr m:val=""/>
                        <m:ctrlPr>
                          <a:rPr lang="en-US" sz="2800" i="1">
                            <a:latin typeface="Cambria Math" panose="02040503050406030204" pitchFamily="18" charset="0"/>
                          </a:rPr>
                        </m:ctrlPr>
                      </m:dPr>
                      <m:e>
                        <m:eqArr>
                          <m:eqArrPr>
                            <m:ctrlPr>
                              <a:rPr lang="en-US" sz="2800" i="1">
                                <a:latin typeface="Cambria Math" panose="02040503050406030204" pitchFamily="18" charset="0"/>
                              </a:rPr>
                            </m:ctrlPr>
                          </m:eqArrPr>
                          <m:e>
                            <m:sSub>
                              <m:sSubPr>
                                <m:ctrlPr>
                                  <a:rPr lang="en-US" sz="2800" i="1">
                                    <a:latin typeface="Cambria Math" panose="02040503050406030204" pitchFamily="18" charset="0"/>
                                  </a:rPr>
                                </m:ctrlPr>
                              </m:sSubPr>
                              <m:e>
                                <m:r>
                                  <a:rPr lang="es-CR" sz="2800" i="1">
                                    <a:latin typeface="Cambria Math"/>
                                  </a:rPr>
                                  <m:t>𝐻</m:t>
                                </m:r>
                              </m:e>
                              <m:sub>
                                <m:r>
                                  <a:rPr lang="es-CR" sz="2800" i="1">
                                    <a:latin typeface="Cambria Math"/>
                                  </a:rPr>
                                  <m:t>0</m:t>
                                </m:r>
                              </m:sub>
                            </m:sSub>
                            <m:r>
                              <a:rPr lang="es-CR" sz="2800" i="1">
                                <a:latin typeface="Cambria Math"/>
                              </a:rPr>
                              <m:t>: </m:t>
                            </m:r>
                            <m:r>
                              <a:rPr lang="es-CR" sz="2800" i="1">
                                <a:latin typeface="Cambria Math"/>
                              </a:rPr>
                              <m:t>𝜇</m:t>
                            </m:r>
                            <m:r>
                              <a:rPr lang="es-CR" sz="2800" i="1">
                                <a:latin typeface="Cambria Math"/>
                              </a:rPr>
                              <m:t>=15</m:t>
                            </m:r>
                          </m:e>
                          <m:e>
                            <m:sSub>
                              <m:sSubPr>
                                <m:ctrlPr>
                                  <a:rPr lang="en-US" sz="2800" i="1">
                                    <a:latin typeface="Cambria Math" panose="02040503050406030204" pitchFamily="18" charset="0"/>
                                  </a:rPr>
                                </m:ctrlPr>
                              </m:sSubPr>
                              <m:e>
                                <m:r>
                                  <a:rPr lang="es-CR" sz="2800" i="1">
                                    <a:latin typeface="Cambria Math"/>
                                  </a:rPr>
                                  <m:t>𝐻</m:t>
                                </m:r>
                              </m:e>
                              <m:sub>
                                <m:r>
                                  <a:rPr lang="es-CR" sz="2800" i="1">
                                    <a:latin typeface="Cambria Math"/>
                                  </a:rPr>
                                  <m:t>𝐴</m:t>
                                </m:r>
                              </m:sub>
                            </m:sSub>
                            <m:r>
                              <a:rPr lang="es-CR" sz="2800" i="1">
                                <a:latin typeface="Cambria Math"/>
                              </a:rPr>
                              <m:t>:</m:t>
                            </m:r>
                            <m:r>
                              <a:rPr lang="es-CR" sz="2800" i="1">
                                <a:latin typeface="Cambria Math"/>
                              </a:rPr>
                              <m:t>𝜇</m:t>
                            </m:r>
                            <m:r>
                              <a:rPr lang="es-CR" sz="2800" i="1">
                                <a:latin typeface="Cambria Math"/>
                              </a:rPr>
                              <m:t>≠15</m:t>
                            </m:r>
                          </m:e>
                        </m:eqArr>
                      </m:e>
                    </m:d>
                  </m:oMath>
                </a14:m>
                <a:endParaRPr lang="en-US" sz="2400" dirty="0"/>
              </a:p>
              <a:p>
                <a:pPr lvl="0"/>
                <a:r>
                  <a:rPr lang="es-CR" sz="2800" u="sng" dirty="0"/>
                  <a:t>4. Estadística de prueba</a:t>
                </a:r>
                <a:r>
                  <a:rPr lang="es-CR" sz="2800" dirty="0"/>
                  <a:t>:   </a:t>
                </a:r>
                <a14:m>
                  <m:oMath xmlns:m="http://schemas.openxmlformats.org/officeDocument/2006/math">
                    <m:sSub>
                      <m:sSubPr>
                        <m:ctrlPr>
                          <a:rPr lang="en-US" sz="2800" i="1">
                            <a:latin typeface="Cambria Math" panose="02040503050406030204" pitchFamily="18" charset="0"/>
                          </a:rPr>
                        </m:ctrlPr>
                      </m:sSubPr>
                      <m:e>
                        <m:r>
                          <a:rPr lang="es-CR" sz="2800" i="1">
                            <a:latin typeface="Cambria Math"/>
                          </a:rPr>
                          <m:t>𝑧</m:t>
                        </m:r>
                      </m:e>
                      <m:sub>
                        <m:r>
                          <a:rPr lang="es-CR" sz="2800" i="1">
                            <a:latin typeface="Cambria Math"/>
                          </a:rPr>
                          <m:t>𝑐</m:t>
                        </m:r>
                      </m:sub>
                    </m:sSub>
                    <m:r>
                      <a:rPr lang="es-CR" sz="2800" i="1">
                        <a:latin typeface="Cambria Math"/>
                      </a:rPr>
                      <m:t>=</m:t>
                    </m:r>
                    <m:f>
                      <m:fPr>
                        <m:ctrlPr>
                          <a:rPr lang="en-US" sz="2800" i="1">
                            <a:latin typeface="Cambria Math" panose="02040503050406030204" pitchFamily="18" charset="0"/>
                          </a:rPr>
                        </m:ctrlPr>
                      </m:fPr>
                      <m:num>
                        <m:acc>
                          <m:accPr>
                            <m:chr m:val="̅"/>
                            <m:ctrlPr>
                              <a:rPr lang="en-US" sz="2800" i="1">
                                <a:latin typeface="Cambria Math" panose="02040503050406030204" pitchFamily="18" charset="0"/>
                              </a:rPr>
                            </m:ctrlPr>
                          </m:accPr>
                          <m:e>
                            <m:r>
                              <a:rPr lang="es-CR" sz="2800" i="1">
                                <a:latin typeface="Cambria Math"/>
                              </a:rPr>
                              <m:t>𝑥</m:t>
                            </m:r>
                          </m:e>
                        </m:acc>
                        <m:r>
                          <a:rPr lang="es-CR" sz="2800" i="1">
                            <a:latin typeface="Cambria Math"/>
                          </a:rPr>
                          <m:t>−</m:t>
                        </m:r>
                        <m:r>
                          <a:rPr lang="es-CR" sz="2800" i="1">
                            <a:latin typeface="Cambria Math"/>
                          </a:rPr>
                          <m:t>𝜇</m:t>
                        </m:r>
                      </m:num>
                      <m:den>
                        <m:r>
                          <a:rPr lang="es-CR" sz="2800" i="1">
                            <a:latin typeface="Cambria Math"/>
                          </a:rPr>
                          <m:t>𝜎</m:t>
                        </m:r>
                        <m:r>
                          <a:rPr lang="es-CR" sz="2800" i="1">
                            <a:latin typeface="Cambria Math"/>
                          </a:rPr>
                          <m:t>/</m:t>
                        </m:r>
                        <m:rad>
                          <m:radPr>
                            <m:degHide m:val="on"/>
                            <m:ctrlPr>
                              <a:rPr lang="en-US" sz="2800" i="1">
                                <a:latin typeface="Cambria Math" panose="02040503050406030204" pitchFamily="18" charset="0"/>
                              </a:rPr>
                            </m:ctrlPr>
                          </m:radPr>
                          <m:deg/>
                          <m:e>
                            <m:r>
                              <a:rPr lang="es-CR" sz="2800" i="1">
                                <a:latin typeface="Cambria Math"/>
                              </a:rPr>
                              <m:t>𝑛</m:t>
                            </m:r>
                          </m:e>
                        </m:rad>
                      </m:den>
                    </m:f>
                  </m:oMath>
                </a14:m>
                <a:endParaRPr lang="en-US" sz="2400" dirty="0"/>
              </a:p>
              <a:p>
                <a:pPr marL="0" lvl="0" indent="0">
                  <a:buNone/>
                </a:pPr>
                <a:endParaRPr lang="en-US" dirty="0"/>
              </a:p>
            </p:txBody>
          </p:sp>
        </mc:Choice>
        <mc:Fallback xmlns="">
          <p:sp>
            <p:nvSpPr>
              <p:cNvPr id="5" name="Content Placeholder 2">
                <a:extLst>
                  <a:ext uri="{FF2B5EF4-FFF2-40B4-BE49-F238E27FC236}">
                    <a16:creationId xmlns:a16="http://schemas.microsoft.com/office/drawing/2014/main" id="{8AEA8733-84BE-4A7E-BFA3-E65813CC41CE}"/>
                  </a:ext>
                </a:extLst>
              </p:cNvPr>
              <p:cNvSpPr>
                <a:spLocks noGrp="1" noRot="1" noChangeAspect="1" noMove="1" noResize="1" noEditPoints="1" noAdjustHandles="1" noChangeArrowheads="1" noChangeShapeType="1" noTextEdit="1"/>
              </p:cNvSpPr>
              <p:nvPr>
                <p:ph sz="quarter" idx="1"/>
              </p:nvPr>
            </p:nvSpPr>
            <p:spPr>
              <a:xfrm>
                <a:off x="179512" y="792088"/>
                <a:ext cx="7772400" cy="6065912"/>
              </a:xfrm>
              <a:blipFill>
                <a:blip r:embed="rId2"/>
                <a:stretch>
                  <a:fillRect l="-941" t="-1106" r="-1569"/>
                </a:stretch>
              </a:blipFill>
            </p:spPr>
            <p:txBody>
              <a:bodyPr/>
              <a:lstStyle/>
              <a:p>
                <a:r>
                  <a:rPr lang="en-US">
                    <a:noFill/>
                  </a:rPr>
                  <a:t> </a:t>
                </a:r>
              </a:p>
            </p:txBody>
          </p:sp>
        </mc:Fallback>
      </mc:AlternateContent>
    </p:spTree>
    <p:extLst>
      <p:ext uri="{BB962C8B-B14F-4D97-AF65-F5344CB8AC3E}">
        <p14:creationId xmlns:p14="http://schemas.microsoft.com/office/powerpoint/2010/main" val="3187223181"/>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1 Título"/>
          <p:cNvSpPr>
            <a:spLocks noGrp="1"/>
          </p:cNvSpPr>
          <p:nvPr>
            <p:ph type="title"/>
          </p:nvPr>
        </p:nvSpPr>
        <p:spPr>
          <a:xfrm>
            <a:off x="0" y="7996"/>
            <a:ext cx="8856984" cy="900724"/>
          </a:xfrm>
        </p:spPr>
        <p:txBody>
          <a:bodyPr>
            <a:normAutofit/>
          </a:bodyPr>
          <a:lstStyle/>
          <a:p>
            <a:pPr algn="ctr"/>
            <a:r>
              <a:rPr lang="es-CR" sz="3400" dirty="0"/>
              <a:t>Pasos de una prueba de hipótesis: resumen</a:t>
            </a:r>
          </a:p>
        </p:txBody>
      </p:sp>
      <p:sp>
        <p:nvSpPr>
          <p:cNvPr id="2" name="1 Rectángulo redondeado"/>
          <p:cNvSpPr/>
          <p:nvPr/>
        </p:nvSpPr>
        <p:spPr>
          <a:xfrm>
            <a:off x="539552" y="1196752"/>
            <a:ext cx="1728192" cy="720080"/>
          </a:xfrm>
          <a:prstGeom prst="roundRect">
            <a:avLst/>
          </a:prstGeom>
          <a:solidFill>
            <a:srgbClr val="0070C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Evaluar los datos</a:t>
            </a:r>
          </a:p>
        </p:txBody>
      </p:sp>
      <p:sp>
        <p:nvSpPr>
          <p:cNvPr id="6" name="5 Rectángulo redondeado"/>
          <p:cNvSpPr/>
          <p:nvPr/>
        </p:nvSpPr>
        <p:spPr>
          <a:xfrm>
            <a:off x="3419872" y="1196752"/>
            <a:ext cx="1728192" cy="720080"/>
          </a:xfrm>
          <a:prstGeom prst="roundRect">
            <a:avLst/>
          </a:prstGeom>
          <a:solidFill>
            <a:srgbClr val="0070C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Revisar las suposiciones</a:t>
            </a:r>
          </a:p>
        </p:txBody>
      </p:sp>
      <p:sp>
        <p:nvSpPr>
          <p:cNvPr id="7" name="6 Rectángulo redondeado"/>
          <p:cNvSpPr/>
          <p:nvPr/>
        </p:nvSpPr>
        <p:spPr>
          <a:xfrm>
            <a:off x="6444208" y="1196752"/>
            <a:ext cx="1728192" cy="720080"/>
          </a:xfrm>
          <a:prstGeom prst="roundRect">
            <a:avLst/>
          </a:prstGeom>
          <a:solidFill>
            <a:srgbClr val="0070C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Formular la hipótesis</a:t>
            </a:r>
          </a:p>
        </p:txBody>
      </p:sp>
      <p:sp>
        <p:nvSpPr>
          <p:cNvPr id="8" name="7 Rectángulo redondeado"/>
          <p:cNvSpPr/>
          <p:nvPr/>
        </p:nvSpPr>
        <p:spPr>
          <a:xfrm>
            <a:off x="6444208" y="2420888"/>
            <a:ext cx="1728192" cy="792088"/>
          </a:xfrm>
          <a:prstGeom prst="roundRect">
            <a:avLst/>
          </a:prstGeom>
          <a:solidFill>
            <a:srgbClr val="0070C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Seleccionar la estadística de prueba</a:t>
            </a:r>
          </a:p>
        </p:txBody>
      </p:sp>
      <p:sp>
        <p:nvSpPr>
          <p:cNvPr id="9" name="8 Rectángulo redondeado"/>
          <p:cNvSpPr/>
          <p:nvPr/>
        </p:nvSpPr>
        <p:spPr>
          <a:xfrm>
            <a:off x="3419872" y="2420888"/>
            <a:ext cx="1728192" cy="792088"/>
          </a:xfrm>
          <a:prstGeom prst="roundRect">
            <a:avLst/>
          </a:prstGeom>
          <a:solidFill>
            <a:srgbClr val="0070C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Determinar la distribución de estad. de prueba</a:t>
            </a:r>
          </a:p>
        </p:txBody>
      </p:sp>
      <p:sp>
        <p:nvSpPr>
          <p:cNvPr id="10" name="9 Rectángulo redondeado"/>
          <p:cNvSpPr/>
          <p:nvPr/>
        </p:nvSpPr>
        <p:spPr>
          <a:xfrm>
            <a:off x="539552" y="2420888"/>
            <a:ext cx="1728192" cy="792088"/>
          </a:xfrm>
          <a:prstGeom prst="roundRect">
            <a:avLst/>
          </a:prstGeom>
          <a:solidFill>
            <a:srgbClr val="0070C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Formular la regla de decisión</a:t>
            </a:r>
          </a:p>
        </p:txBody>
      </p:sp>
      <p:sp>
        <p:nvSpPr>
          <p:cNvPr id="11" name="10 Rectángulo redondeado"/>
          <p:cNvSpPr/>
          <p:nvPr/>
        </p:nvSpPr>
        <p:spPr>
          <a:xfrm>
            <a:off x="539552" y="3789040"/>
            <a:ext cx="1728192" cy="698489"/>
          </a:xfrm>
          <a:prstGeom prst="roundRect">
            <a:avLst/>
          </a:prstGeom>
          <a:solidFill>
            <a:srgbClr val="0070C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Calcular la estadística de prueba</a:t>
            </a:r>
          </a:p>
        </p:txBody>
      </p:sp>
      <p:sp>
        <p:nvSpPr>
          <p:cNvPr id="5" name="4 Decisión"/>
          <p:cNvSpPr/>
          <p:nvPr/>
        </p:nvSpPr>
        <p:spPr>
          <a:xfrm>
            <a:off x="4644008" y="3202180"/>
            <a:ext cx="2448272" cy="1883004"/>
          </a:xfrm>
          <a:prstGeom prst="flowChartDecision">
            <a:avLst/>
          </a:prstGeom>
          <a:solidFill>
            <a:srgbClr val="0070C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Decisión estadística</a:t>
            </a:r>
          </a:p>
        </p:txBody>
      </p:sp>
      <p:sp>
        <p:nvSpPr>
          <p:cNvPr id="13" name="12 Elipse"/>
          <p:cNvSpPr/>
          <p:nvPr/>
        </p:nvSpPr>
        <p:spPr>
          <a:xfrm>
            <a:off x="3203848" y="4725144"/>
            <a:ext cx="1296144" cy="1008112"/>
          </a:xfrm>
          <a:prstGeom prst="ellipse">
            <a:avLst/>
          </a:prstGeom>
          <a:solidFill>
            <a:srgbClr val="0070C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No rechazar Ho</a:t>
            </a:r>
          </a:p>
        </p:txBody>
      </p:sp>
      <p:sp>
        <p:nvSpPr>
          <p:cNvPr id="15" name="14 Elipse"/>
          <p:cNvSpPr/>
          <p:nvPr/>
        </p:nvSpPr>
        <p:spPr>
          <a:xfrm>
            <a:off x="7164288" y="4725144"/>
            <a:ext cx="1368152" cy="1008112"/>
          </a:xfrm>
          <a:prstGeom prst="ellipse">
            <a:avLst/>
          </a:prstGeom>
          <a:solidFill>
            <a:srgbClr val="0070C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Rechazar Ho</a:t>
            </a:r>
          </a:p>
        </p:txBody>
      </p:sp>
      <p:cxnSp>
        <p:nvCxnSpPr>
          <p:cNvPr id="16" name="15 Conector recto"/>
          <p:cNvCxnSpPr>
            <a:stCxn id="5" idx="2"/>
            <a:endCxn id="13" idx="6"/>
          </p:cNvCxnSpPr>
          <p:nvPr/>
        </p:nvCxnSpPr>
        <p:spPr>
          <a:xfrm flipH="1">
            <a:off x="4499992" y="5085184"/>
            <a:ext cx="1368152" cy="144016"/>
          </a:xfrm>
          <a:prstGeom prst="line">
            <a:avLst/>
          </a:prstGeom>
        </p:spPr>
        <p:style>
          <a:lnRef idx="2">
            <a:schemeClr val="dk1"/>
          </a:lnRef>
          <a:fillRef idx="0">
            <a:schemeClr val="dk1"/>
          </a:fillRef>
          <a:effectRef idx="1">
            <a:schemeClr val="dk1"/>
          </a:effectRef>
          <a:fontRef idx="minor">
            <a:schemeClr val="tx1"/>
          </a:fontRef>
        </p:style>
      </p:cxnSp>
      <p:cxnSp>
        <p:nvCxnSpPr>
          <p:cNvPr id="18" name="17 Conector recto"/>
          <p:cNvCxnSpPr>
            <a:stCxn id="5" idx="2"/>
            <a:endCxn id="15" idx="2"/>
          </p:cNvCxnSpPr>
          <p:nvPr/>
        </p:nvCxnSpPr>
        <p:spPr>
          <a:xfrm>
            <a:off x="5868144" y="5085184"/>
            <a:ext cx="1296144" cy="144016"/>
          </a:xfrm>
          <a:prstGeom prst="line">
            <a:avLst/>
          </a:prstGeom>
        </p:spPr>
        <p:style>
          <a:lnRef idx="2">
            <a:schemeClr val="dk1"/>
          </a:lnRef>
          <a:fillRef idx="0">
            <a:schemeClr val="dk1"/>
          </a:fillRef>
          <a:effectRef idx="1">
            <a:schemeClr val="dk1"/>
          </a:effectRef>
          <a:fontRef idx="minor">
            <a:schemeClr val="tx1"/>
          </a:fontRef>
        </p:style>
      </p:cxnSp>
      <p:sp>
        <p:nvSpPr>
          <p:cNvPr id="20" name="19 Rectángulo"/>
          <p:cNvSpPr/>
          <p:nvPr/>
        </p:nvSpPr>
        <p:spPr>
          <a:xfrm>
            <a:off x="2915816" y="6021288"/>
            <a:ext cx="1944216" cy="720080"/>
          </a:xfrm>
          <a:prstGeom prst="rect">
            <a:avLst/>
          </a:prstGeom>
          <a:solidFill>
            <a:srgbClr val="0070C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H0 no pude ser rechazada</a:t>
            </a:r>
          </a:p>
        </p:txBody>
      </p:sp>
      <p:sp>
        <p:nvSpPr>
          <p:cNvPr id="22" name="21 Rectángulo"/>
          <p:cNvSpPr/>
          <p:nvPr/>
        </p:nvSpPr>
        <p:spPr>
          <a:xfrm>
            <a:off x="6732240" y="6021288"/>
            <a:ext cx="2171723" cy="720080"/>
          </a:xfrm>
          <a:prstGeom prst="rect">
            <a:avLst/>
          </a:prstGeom>
          <a:solidFill>
            <a:srgbClr val="0070C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HA es estadísticamente cierta</a:t>
            </a:r>
          </a:p>
        </p:txBody>
      </p:sp>
      <p:cxnSp>
        <p:nvCxnSpPr>
          <p:cNvPr id="23" name="22 Conector recto de flecha"/>
          <p:cNvCxnSpPr>
            <a:stCxn id="2" idx="3"/>
          </p:cNvCxnSpPr>
          <p:nvPr/>
        </p:nvCxnSpPr>
        <p:spPr>
          <a:xfrm>
            <a:off x="2267744" y="1556792"/>
            <a:ext cx="1001486"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25" name="24 Conector recto de flecha"/>
          <p:cNvCxnSpPr>
            <a:stCxn id="6" idx="3"/>
          </p:cNvCxnSpPr>
          <p:nvPr/>
        </p:nvCxnSpPr>
        <p:spPr>
          <a:xfrm>
            <a:off x="5148064" y="1556792"/>
            <a:ext cx="1152128"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27" name="26 Conector recto de flecha"/>
          <p:cNvCxnSpPr>
            <a:stCxn id="7" idx="2"/>
          </p:cNvCxnSpPr>
          <p:nvPr/>
        </p:nvCxnSpPr>
        <p:spPr>
          <a:xfrm>
            <a:off x="7308304" y="1916832"/>
            <a:ext cx="0" cy="504056"/>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29" name="28 Conector recto de flecha"/>
          <p:cNvCxnSpPr>
            <a:stCxn id="8" idx="1"/>
          </p:cNvCxnSpPr>
          <p:nvPr/>
        </p:nvCxnSpPr>
        <p:spPr>
          <a:xfrm flipH="1">
            <a:off x="5292080" y="2816932"/>
            <a:ext cx="1152128"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31" name="30 Conector recto de flecha"/>
          <p:cNvCxnSpPr>
            <a:stCxn id="9" idx="1"/>
          </p:cNvCxnSpPr>
          <p:nvPr/>
        </p:nvCxnSpPr>
        <p:spPr>
          <a:xfrm flipH="1">
            <a:off x="2411760" y="2816932"/>
            <a:ext cx="1008112"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025" name="1024 Conector recto de flecha"/>
          <p:cNvCxnSpPr>
            <a:stCxn id="10" idx="2"/>
          </p:cNvCxnSpPr>
          <p:nvPr/>
        </p:nvCxnSpPr>
        <p:spPr>
          <a:xfrm>
            <a:off x="1403648" y="3212976"/>
            <a:ext cx="0" cy="432048"/>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028" name="1027 Conector recto de flecha"/>
          <p:cNvCxnSpPr>
            <a:stCxn id="11" idx="3"/>
          </p:cNvCxnSpPr>
          <p:nvPr/>
        </p:nvCxnSpPr>
        <p:spPr>
          <a:xfrm>
            <a:off x="2267744" y="4138285"/>
            <a:ext cx="2232248" cy="5397"/>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031" name="1030 Conector recto"/>
          <p:cNvCxnSpPr>
            <a:stCxn id="13" idx="4"/>
            <a:endCxn id="20" idx="0"/>
          </p:cNvCxnSpPr>
          <p:nvPr/>
        </p:nvCxnSpPr>
        <p:spPr>
          <a:xfrm>
            <a:off x="3851920" y="5733256"/>
            <a:ext cx="36004" cy="288032"/>
          </a:xfrm>
          <a:prstGeom prst="line">
            <a:avLst/>
          </a:prstGeom>
        </p:spPr>
        <p:style>
          <a:lnRef idx="2">
            <a:schemeClr val="dk1"/>
          </a:lnRef>
          <a:fillRef idx="0">
            <a:schemeClr val="dk1"/>
          </a:fillRef>
          <a:effectRef idx="1">
            <a:schemeClr val="dk1"/>
          </a:effectRef>
          <a:fontRef idx="minor">
            <a:schemeClr val="tx1"/>
          </a:fontRef>
        </p:style>
      </p:cxnSp>
      <p:cxnSp>
        <p:nvCxnSpPr>
          <p:cNvPr id="1033" name="1032 Conector recto"/>
          <p:cNvCxnSpPr>
            <a:stCxn id="15" idx="4"/>
          </p:cNvCxnSpPr>
          <p:nvPr/>
        </p:nvCxnSpPr>
        <p:spPr>
          <a:xfrm>
            <a:off x="7848364" y="5733256"/>
            <a:ext cx="0" cy="288032"/>
          </a:xfrm>
          <a:prstGeom prst="line">
            <a:avLst/>
          </a:prstGeom>
        </p:spPr>
        <p:style>
          <a:lnRef idx="2">
            <a:schemeClr val="dk1"/>
          </a:lnRef>
          <a:fillRef idx="0">
            <a:schemeClr val="dk1"/>
          </a:fillRef>
          <a:effectRef idx="1">
            <a:schemeClr val="dk1"/>
          </a:effectRef>
          <a:fontRef idx="minor">
            <a:schemeClr val="tx1"/>
          </a:fontRef>
        </p:style>
      </p:cxnSp>
      <p:cxnSp>
        <p:nvCxnSpPr>
          <p:cNvPr id="34" name="33 Conector recto de flecha"/>
          <p:cNvCxnSpPr/>
          <p:nvPr/>
        </p:nvCxnSpPr>
        <p:spPr>
          <a:xfrm flipH="1">
            <a:off x="2267744" y="6453336"/>
            <a:ext cx="612870"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35" name="34 Rectángulo redondeado"/>
          <p:cNvSpPr/>
          <p:nvPr/>
        </p:nvSpPr>
        <p:spPr>
          <a:xfrm>
            <a:off x="323528" y="6104091"/>
            <a:ext cx="1728192" cy="698489"/>
          </a:xfrm>
          <a:prstGeom prst="roundRect">
            <a:avLst/>
          </a:prstGeom>
          <a:solidFill>
            <a:srgbClr val="0070C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Seguir investigando…</a:t>
            </a:r>
          </a:p>
        </p:txBody>
      </p:sp>
    </p:spTree>
    <p:extLst>
      <p:ext uri="{BB962C8B-B14F-4D97-AF65-F5344CB8AC3E}">
        <p14:creationId xmlns:p14="http://schemas.microsoft.com/office/powerpoint/2010/main" val="361183121"/>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8948D1-1EE5-407E-A5E4-31185EFCEC2C}"/>
              </a:ext>
            </a:extLst>
          </p:cNvPr>
          <p:cNvSpPr txBox="1">
            <a:spLocks/>
          </p:cNvSpPr>
          <p:nvPr/>
        </p:nvSpPr>
        <p:spPr>
          <a:xfrm>
            <a:off x="0" y="44624"/>
            <a:ext cx="9144000" cy="792088"/>
          </a:xfrm>
          <a:prstGeom prst="rect">
            <a:avLst/>
          </a:prstGeom>
        </p:spPr>
        <p:txBody>
          <a:bodyPr bIns="91440" anchor="b" anchorCtr="0">
            <a:normAutofit/>
          </a:bodyPr>
          <a:lstStyle>
            <a:lvl1pPr algn="l" rtl="0" eaLnBrk="1" latinLnBrk="0" hangingPunct="1">
              <a:spcBef>
                <a:spcPct val="0"/>
              </a:spcBef>
              <a:buNone/>
              <a:defRPr kumimoji="0" sz="4000" kern="1200">
                <a:solidFill>
                  <a:schemeClr val="tx2"/>
                </a:solidFill>
                <a:latin typeface="+mj-lt"/>
                <a:ea typeface="+mj-ea"/>
                <a:cs typeface="+mj-cs"/>
              </a:defRPr>
            </a:lvl1pPr>
          </a:lstStyle>
          <a:p>
            <a:pPr algn="ctr"/>
            <a:r>
              <a:rPr lang="es-CR" dirty="0"/>
              <a:t>Prueba de Hipótesis: bilateral</a:t>
            </a:r>
            <a:endParaRPr lang="en-US" dirty="0"/>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8AEA8733-84BE-4A7E-BFA3-E65813CC41CE}"/>
                  </a:ext>
                </a:extLst>
              </p:cNvPr>
              <p:cNvSpPr>
                <a:spLocks noGrp="1"/>
              </p:cNvSpPr>
              <p:nvPr>
                <p:ph sz="quarter" idx="1"/>
              </p:nvPr>
            </p:nvSpPr>
            <p:spPr>
              <a:xfrm>
                <a:off x="179512" y="792088"/>
                <a:ext cx="7772400" cy="6065912"/>
              </a:xfrm>
            </p:spPr>
            <p:txBody>
              <a:bodyPr>
                <a:normAutofit/>
              </a:bodyPr>
              <a:lstStyle/>
              <a:p>
                <a:pPr lvl="0"/>
                <a:r>
                  <a:rPr lang="es-CR" sz="2800" u="sng" dirty="0"/>
                  <a:t>1. Datos</a:t>
                </a:r>
                <a:r>
                  <a:rPr lang="es-CR" sz="2800" dirty="0"/>
                  <a:t>: cuantitativos, con escala de razón, se trabaja con el promedio (</a:t>
                </a:r>
                <a14:m>
                  <m:oMath xmlns:m="http://schemas.openxmlformats.org/officeDocument/2006/math">
                    <m:acc>
                      <m:accPr>
                        <m:chr m:val="̅"/>
                        <m:ctrlPr>
                          <a:rPr lang="en-US" sz="2800" i="1">
                            <a:latin typeface="Cambria Math" panose="02040503050406030204" pitchFamily="18" charset="0"/>
                          </a:rPr>
                        </m:ctrlPr>
                      </m:accPr>
                      <m:e>
                        <m:r>
                          <a:rPr lang="es-CR" sz="2800" i="1">
                            <a:latin typeface="Cambria Math"/>
                          </a:rPr>
                          <m:t>𝑥</m:t>
                        </m:r>
                      </m:e>
                    </m:acc>
                  </m:oMath>
                </a14:m>
                <a:r>
                  <a:rPr lang="es-CR" sz="2800" dirty="0"/>
                  <a:t>).</a:t>
                </a:r>
                <a:endParaRPr lang="en-US" sz="2400" dirty="0"/>
              </a:p>
              <a:p>
                <a:pPr lvl="0"/>
                <a:r>
                  <a:rPr lang="es-CR" sz="2800" u="sng" dirty="0"/>
                  <a:t>2. Supuestos</a:t>
                </a:r>
                <a:r>
                  <a:rPr lang="es-CR" sz="2800" dirty="0"/>
                  <a:t>: datos se distribuyen como una normal de parámetros </a:t>
                </a:r>
                <a14:m>
                  <m:oMath xmlns:m="http://schemas.openxmlformats.org/officeDocument/2006/math">
                    <m:r>
                      <a:rPr lang="es-CR" sz="2800" i="1">
                        <a:latin typeface="Cambria Math"/>
                      </a:rPr>
                      <m:t>𝑁</m:t>
                    </m:r>
                    <m:r>
                      <a:rPr lang="es-CR" sz="2800" i="1">
                        <a:latin typeface="Cambria Math"/>
                      </a:rPr>
                      <m:t>(</m:t>
                    </m:r>
                    <m:r>
                      <a:rPr lang="es-CR" sz="2800" i="1">
                        <a:latin typeface="Cambria Math"/>
                      </a:rPr>
                      <m:t>𝜇</m:t>
                    </m:r>
                    <m:r>
                      <a:rPr lang="es-CR" sz="2800" i="1">
                        <a:latin typeface="Cambria Math"/>
                      </a:rPr>
                      <m:t>,</m:t>
                    </m:r>
                    <m:r>
                      <a:rPr lang="es-CR" sz="2800" i="1">
                        <a:latin typeface="Cambria Math"/>
                      </a:rPr>
                      <m:t>𝜎</m:t>
                    </m:r>
                    <m:r>
                      <a:rPr lang="es-CR" sz="2800" i="1">
                        <a:latin typeface="Cambria Math"/>
                      </a:rPr>
                      <m:t>)</m:t>
                    </m:r>
                  </m:oMath>
                </a14:m>
                <a:r>
                  <a:rPr lang="es-CR" sz="2800" dirty="0"/>
                  <a:t>, y además suponemos la variancia o el parámetro de variabilidad </a:t>
                </a:r>
                <a14:m>
                  <m:oMath xmlns:m="http://schemas.openxmlformats.org/officeDocument/2006/math">
                    <m:r>
                      <a:rPr lang="es-CR" sz="2800" i="1">
                        <a:latin typeface="Cambria Math"/>
                      </a:rPr>
                      <m:t>𝜎</m:t>
                    </m:r>
                  </m:oMath>
                </a14:m>
                <a:r>
                  <a:rPr lang="es-CR" sz="2800" dirty="0"/>
                  <a:t> es conocido.</a:t>
                </a:r>
                <a:endParaRPr lang="en-US" sz="2400" dirty="0"/>
              </a:p>
              <a:p>
                <a:pPr lvl="0"/>
                <a:r>
                  <a:rPr lang="es-CR" sz="2800" u="sng" dirty="0"/>
                  <a:t>3. Hipótesis</a:t>
                </a:r>
                <a:r>
                  <a:rPr lang="es-CR" sz="2800" dirty="0"/>
                  <a:t>:      </a:t>
                </a:r>
                <a14:m>
                  <m:oMath xmlns:m="http://schemas.openxmlformats.org/officeDocument/2006/math">
                    <m:d>
                      <m:dPr>
                        <m:begChr m:val="{"/>
                        <m:endChr m:val=""/>
                        <m:ctrlPr>
                          <a:rPr lang="en-US" sz="2800" i="1">
                            <a:latin typeface="Cambria Math" panose="02040503050406030204" pitchFamily="18" charset="0"/>
                          </a:rPr>
                        </m:ctrlPr>
                      </m:dPr>
                      <m:e>
                        <m:eqArr>
                          <m:eqArrPr>
                            <m:ctrlPr>
                              <a:rPr lang="en-US" sz="2800" i="1">
                                <a:latin typeface="Cambria Math" panose="02040503050406030204" pitchFamily="18" charset="0"/>
                              </a:rPr>
                            </m:ctrlPr>
                          </m:eqArrPr>
                          <m:e>
                            <m:sSub>
                              <m:sSubPr>
                                <m:ctrlPr>
                                  <a:rPr lang="en-US" sz="2800" i="1">
                                    <a:latin typeface="Cambria Math" panose="02040503050406030204" pitchFamily="18" charset="0"/>
                                  </a:rPr>
                                </m:ctrlPr>
                              </m:sSubPr>
                              <m:e>
                                <m:r>
                                  <a:rPr lang="es-CR" sz="2800" i="1">
                                    <a:latin typeface="Cambria Math"/>
                                  </a:rPr>
                                  <m:t>𝐻</m:t>
                                </m:r>
                              </m:e>
                              <m:sub>
                                <m:r>
                                  <a:rPr lang="es-CR" sz="2800" i="1">
                                    <a:latin typeface="Cambria Math"/>
                                  </a:rPr>
                                  <m:t>0</m:t>
                                </m:r>
                              </m:sub>
                            </m:sSub>
                            <m:r>
                              <a:rPr lang="es-CR" sz="2800" i="1">
                                <a:latin typeface="Cambria Math"/>
                              </a:rPr>
                              <m:t>: </m:t>
                            </m:r>
                            <m:r>
                              <a:rPr lang="es-CR" sz="2800" i="1">
                                <a:latin typeface="Cambria Math"/>
                              </a:rPr>
                              <m:t>𝜇</m:t>
                            </m:r>
                            <m:r>
                              <a:rPr lang="es-CR" sz="2800" i="1">
                                <a:latin typeface="Cambria Math"/>
                              </a:rPr>
                              <m:t>=15</m:t>
                            </m:r>
                          </m:e>
                          <m:e>
                            <m:sSub>
                              <m:sSubPr>
                                <m:ctrlPr>
                                  <a:rPr lang="en-US" sz="2800" i="1">
                                    <a:latin typeface="Cambria Math" panose="02040503050406030204" pitchFamily="18" charset="0"/>
                                  </a:rPr>
                                </m:ctrlPr>
                              </m:sSubPr>
                              <m:e>
                                <m:r>
                                  <a:rPr lang="es-CR" sz="2800" i="1">
                                    <a:latin typeface="Cambria Math"/>
                                  </a:rPr>
                                  <m:t>𝐻</m:t>
                                </m:r>
                              </m:e>
                              <m:sub>
                                <m:r>
                                  <a:rPr lang="es-CR" sz="2800" i="1">
                                    <a:latin typeface="Cambria Math"/>
                                  </a:rPr>
                                  <m:t>𝐴</m:t>
                                </m:r>
                              </m:sub>
                            </m:sSub>
                            <m:r>
                              <a:rPr lang="es-CR" sz="2800" i="1">
                                <a:latin typeface="Cambria Math"/>
                              </a:rPr>
                              <m:t>:</m:t>
                            </m:r>
                            <m:r>
                              <a:rPr lang="es-CR" sz="2800" i="1">
                                <a:latin typeface="Cambria Math"/>
                              </a:rPr>
                              <m:t>𝜇</m:t>
                            </m:r>
                            <m:r>
                              <a:rPr lang="es-CR" sz="2800" i="1">
                                <a:latin typeface="Cambria Math"/>
                              </a:rPr>
                              <m:t>≠15</m:t>
                            </m:r>
                          </m:e>
                        </m:eqArr>
                      </m:e>
                    </m:d>
                  </m:oMath>
                </a14:m>
                <a:endParaRPr lang="en-US" sz="2400" dirty="0"/>
              </a:p>
              <a:p>
                <a:pPr lvl="0"/>
                <a:r>
                  <a:rPr lang="es-CR" sz="2800" u="sng" dirty="0"/>
                  <a:t>4. Estadística de prueba</a:t>
                </a:r>
                <a:r>
                  <a:rPr lang="es-CR" sz="2800" dirty="0"/>
                  <a:t>:   </a:t>
                </a:r>
                <a14:m>
                  <m:oMath xmlns:m="http://schemas.openxmlformats.org/officeDocument/2006/math">
                    <m:sSub>
                      <m:sSubPr>
                        <m:ctrlPr>
                          <a:rPr lang="en-US" sz="2800" i="1">
                            <a:latin typeface="Cambria Math" panose="02040503050406030204" pitchFamily="18" charset="0"/>
                          </a:rPr>
                        </m:ctrlPr>
                      </m:sSubPr>
                      <m:e>
                        <m:r>
                          <a:rPr lang="es-CR" sz="2800" i="1">
                            <a:latin typeface="Cambria Math"/>
                          </a:rPr>
                          <m:t>𝑧</m:t>
                        </m:r>
                      </m:e>
                      <m:sub>
                        <m:r>
                          <a:rPr lang="es-CR" sz="2800" i="1">
                            <a:latin typeface="Cambria Math"/>
                          </a:rPr>
                          <m:t>𝑐</m:t>
                        </m:r>
                      </m:sub>
                    </m:sSub>
                    <m:r>
                      <a:rPr lang="es-CR" sz="2800" i="1">
                        <a:latin typeface="Cambria Math"/>
                      </a:rPr>
                      <m:t>=</m:t>
                    </m:r>
                    <m:f>
                      <m:fPr>
                        <m:ctrlPr>
                          <a:rPr lang="en-US" sz="2800" i="1">
                            <a:latin typeface="Cambria Math" panose="02040503050406030204" pitchFamily="18" charset="0"/>
                          </a:rPr>
                        </m:ctrlPr>
                      </m:fPr>
                      <m:num>
                        <m:acc>
                          <m:accPr>
                            <m:chr m:val="̅"/>
                            <m:ctrlPr>
                              <a:rPr lang="en-US" sz="2800" i="1">
                                <a:latin typeface="Cambria Math" panose="02040503050406030204" pitchFamily="18" charset="0"/>
                              </a:rPr>
                            </m:ctrlPr>
                          </m:accPr>
                          <m:e>
                            <m:r>
                              <a:rPr lang="es-CR" sz="2800" i="1">
                                <a:latin typeface="Cambria Math"/>
                              </a:rPr>
                              <m:t>𝑥</m:t>
                            </m:r>
                          </m:e>
                        </m:acc>
                        <m:r>
                          <a:rPr lang="es-CR" sz="2800" i="1">
                            <a:latin typeface="Cambria Math"/>
                          </a:rPr>
                          <m:t>−</m:t>
                        </m:r>
                        <m:r>
                          <a:rPr lang="es-CR" sz="2800" i="1">
                            <a:latin typeface="Cambria Math"/>
                          </a:rPr>
                          <m:t>𝜇</m:t>
                        </m:r>
                      </m:num>
                      <m:den>
                        <m:r>
                          <a:rPr lang="es-CR" sz="2800" i="1">
                            <a:latin typeface="Cambria Math"/>
                          </a:rPr>
                          <m:t>𝜎</m:t>
                        </m:r>
                        <m:r>
                          <a:rPr lang="es-CR" sz="2800" i="1">
                            <a:latin typeface="Cambria Math"/>
                          </a:rPr>
                          <m:t>/</m:t>
                        </m:r>
                        <m:rad>
                          <m:radPr>
                            <m:degHide m:val="on"/>
                            <m:ctrlPr>
                              <a:rPr lang="en-US" sz="2800" i="1">
                                <a:latin typeface="Cambria Math" panose="02040503050406030204" pitchFamily="18" charset="0"/>
                              </a:rPr>
                            </m:ctrlPr>
                          </m:radPr>
                          <m:deg/>
                          <m:e>
                            <m:r>
                              <a:rPr lang="es-CR" sz="2800" i="1">
                                <a:latin typeface="Cambria Math"/>
                              </a:rPr>
                              <m:t>𝑛</m:t>
                            </m:r>
                          </m:e>
                        </m:rad>
                      </m:den>
                    </m:f>
                  </m:oMath>
                </a14:m>
                <a:endParaRPr lang="en-US" sz="2400" dirty="0"/>
              </a:p>
              <a:p>
                <a:pPr lvl="0"/>
                <a:r>
                  <a:rPr lang="es-CR" sz="2800" u="sng" dirty="0"/>
                  <a:t>5. Distribución de la Estadística de prueba</a:t>
                </a:r>
                <a:r>
                  <a:rPr lang="es-CR" sz="2800" dirty="0"/>
                  <a:t>: ¿cuál sería la distribución de probabilidad asociada?</a:t>
                </a:r>
                <a:endParaRPr lang="en-US" dirty="0"/>
              </a:p>
            </p:txBody>
          </p:sp>
        </mc:Choice>
        <mc:Fallback xmlns="">
          <p:sp>
            <p:nvSpPr>
              <p:cNvPr id="5" name="Content Placeholder 2">
                <a:extLst>
                  <a:ext uri="{FF2B5EF4-FFF2-40B4-BE49-F238E27FC236}">
                    <a16:creationId xmlns:a16="http://schemas.microsoft.com/office/drawing/2014/main" id="{8AEA8733-84BE-4A7E-BFA3-E65813CC41CE}"/>
                  </a:ext>
                </a:extLst>
              </p:cNvPr>
              <p:cNvSpPr>
                <a:spLocks noGrp="1" noRot="1" noChangeAspect="1" noMove="1" noResize="1" noEditPoints="1" noAdjustHandles="1" noChangeArrowheads="1" noChangeShapeType="1" noTextEdit="1"/>
              </p:cNvSpPr>
              <p:nvPr>
                <p:ph sz="quarter" idx="1"/>
              </p:nvPr>
            </p:nvSpPr>
            <p:spPr>
              <a:xfrm>
                <a:off x="179512" y="792088"/>
                <a:ext cx="7772400" cy="6065912"/>
              </a:xfrm>
              <a:blipFill>
                <a:blip r:embed="rId2"/>
                <a:stretch>
                  <a:fillRect l="-941" t="-1106" r="-1569"/>
                </a:stretch>
              </a:blipFill>
            </p:spPr>
            <p:txBody>
              <a:bodyPr/>
              <a:lstStyle/>
              <a:p>
                <a:r>
                  <a:rPr lang="en-US">
                    <a:noFill/>
                  </a:rPr>
                  <a:t> </a:t>
                </a:r>
              </a:p>
            </p:txBody>
          </p:sp>
        </mc:Fallback>
      </mc:AlternateContent>
    </p:spTree>
    <p:extLst>
      <p:ext uri="{BB962C8B-B14F-4D97-AF65-F5344CB8AC3E}">
        <p14:creationId xmlns:p14="http://schemas.microsoft.com/office/powerpoint/2010/main" val="3482484681"/>
      </p:ext>
    </p:extLst>
  </p:cSld>
  <p:clrMapOvr>
    <a:masterClrMapping/>
  </p:clrMapOvr>
  <p:transition spd="slow">
    <p:wip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2 Marcador de contenido"/>
              <p:cNvSpPr>
                <a:spLocks noGrp="1"/>
              </p:cNvSpPr>
              <p:nvPr>
                <p:ph sz="quarter" idx="1"/>
              </p:nvPr>
            </p:nvSpPr>
            <p:spPr>
              <a:xfrm>
                <a:off x="179512" y="980728"/>
                <a:ext cx="5976664" cy="5688632"/>
              </a:xfrm>
            </p:spPr>
            <p:txBody>
              <a:bodyPr>
                <a:normAutofit/>
              </a:bodyPr>
              <a:lstStyle/>
              <a:p>
                <a:pPr algn="just"/>
                <a:r>
                  <a:rPr lang="es-CR" sz="2400" dirty="0"/>
                  <a:t>La clave para la inferencia estadística es la distribución de datos y las conjeturas relacionadas con la muestra. Es necesario recordar esto en los casos en que sea necesario especificar la distribución de probabilidad de la estadística de prueba. Por ejemplo, la distribución de la estadística de prueba:</a:t>
                </a:r>
              </a:p>
              <a:p>
                <a:pPr algn="just"/>
                <a:endParaRPr lang="es-CR" sz="2400" dirty="0"/>
              </a:p>
              <a:p>
                <a:pPr marL="0" indent="0" algn="just">
                  <a:buNone/>
                </a:pPr>
                <a:endParaRPr lang="es-CR" sz="2400" dirty="0"/>
              </a:p>
              <a:p>
                <a:pPr marL="0" indent="0" algn="just">
                  <a:buNone/>
                </a:pPr>
                <a:endParaRPr lang="es-CR" sz="2400" dirty="0"/>
              </a:p>
              <a:p>
                <a:pPr marL="0" indent="0" algn="just">
                  <a:buNone/>
                </a:pPr>
                <a:r>
                  <a:rPr lang="es-CR" sz="2400" dirty="0"/>
                  <a:t>sigue una distribución normal estándar si la hipótesis nula es verdadera y si satisface las suposiciones. Esto sería, una  curva </a:t>
                </a:r>
                <a14:m>
                  <m:oMath xmlns:m="http://schemas.openxmlformats.org/officeDocument/2006/math">
                    <m:r>
                      <a:rPr lang="es-CR" sz="2400" b="0" i="1" smtClean="0">
                        <a:latin typeface="Cambria Math" panose="02040503050406030204" pitchFamily="18" charset="0"/>
                      </a:rPr>
                      <m:t>𝑁</m:t>
                    </m:r>
                    <m:r>
                      <a:rPr lang="es-CR" sz="2400" b="0" i="1" smtClean="0">
                        <a:latin typeface="Cambria Math" panose="02040503050406030204" pitchFamily="18" charset="0"/>
                      </a:rPr>
                      <m:t>(0,1)</m:t>
                    </m:r>
                  </m:oMath>
                </a14:m>
                <a:r>
                  <a:rPr lang="es-CR" sz="2400" dirty="0"/>
                  <a:t>, la cual estudiamos en temas anteriores. </a:t>
                </a:r>
              </a:p>
            </p:txBody>
          </p:sp>
        </mc:Choice>
        <mc:Fallback xmlns="">
          <p:sp>
            <p:nvSpPr>
              <p:cNvPr id="3" name="2 Marcador de contenido"/>
              <p:cNvSpPr>
                <a:spLocks noGrp="1" noRot="1" noChangeAspect="1" noMove="1" noResize="1" noEditPoints="1" noAdjustHandles="1" noChangeArrowheads="1" noChangeShapeType="1" noTextEdit="1"/>
              </p:cNvSpPr>
              <p:nvPr>
                <p:ph sz="quarter" idx="1"/>
              </p:nvPr>
            </p:nvSpPr>
            <p:spPr>
              <a:xfrm>
                <a:off x="179512" y="980728"/>
                <a:ext cx="5976664" cy="5688632"/>
              </a:xfrm>
              <a:blipFill>
                <a:blip r:embed="rId2"/>
                <a:stretch>
                  <a:fillRect l="-1529" t="-857" r="-1529"/>
                </a:stretch>
              </a:blipFill>
            </p:spPr>
            <p:txBody>
              <a:bodyPr/>
              <a:lstStyle/>
              <a:p>
                <a:r>
                  <a:rPr lang="en-US">
                    <a:noFill/>
                  </a:rPr>
                  <a:t> </a:t>
                </a:r>
              </a:p>
            </p:txBody>
          </p:sp>
        </mc:Fallback>
      </mc:AlternateContent>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7784" y="3717032"/>
            <a:ext cx="1598578" cy="1008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386" name="Picture 2" descr="http://2.bp.blogspot.com/-nA7R0fAwKDw/U0hrtjL1u0I/AAAAAAAAAiw/NflCi8fa1Go/s1600/website-analyse.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20272" y="1916832"/>
            <a:ext cx="1656184" cy="2016224"/>
          </a:xfrm>
          <a:prstGeom prst="rect">
            <a:avLst/>
          </a:prstGeom>
          <a:noFill/>
          <a:extLst>
            <a:ext uri="{909E8E84-426E-40DD-AFC4-6F175D3DCCD1}">
              <a14:hiddenFill xmlns:a14="http://schemas.microsoft.com/office/drawing/2010/main">
                <a:solidFill>
                  <a:srgbClr val="FFFFFF"/>
                </a:solidFill>
              </a14:hiddenFill>
            </a:ext>
          </a:extLst>
        </p:spPr>
      </p:pic>
      <p:pic>
        <p:nvPicPr>
          <p:cNvPr id="16388" name="Picture 4" descr="http://www.periscopix.co.uk/images/uploads/blog/analys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75111" y="4544319"/>
            <a:ext cx="1611262" cy="1713161"/>
          </a:xfrm>
          <a:prstGeom prst="rect">
            <a:avLst/>
          </a:prstGeom>
          <a:noFill/>
          <a:extLst>
            <a:ext uri="{909E8E84-426E-40DD-AFC4-6F175D3DCCD1}">
              <a14:hiddenFill xmlns:a14="http://schemas.microsoft.com/office/drawing/2010/main">
                <a:solidFill>
                  <a:srgbClr val="FFFFFF"/>
                </a:solidFill>
              </a14:hiddenFill>
            </a:ext>
          </a:extLst>
        </p:spPr>
      </p:pic>
      <p:sp>
        <p:nvSpPr>
          <p:cNvPr id="9" name="Title 1">
            <a:extLst>
              <a:ext uri="{FF2B5EF4-FFF2-40B4-BE49-F238E27FC236}">
                <a16:creationId xmlns:a16="http://schemas.microsoft.com/office/drawing/2014/main" id="{CCA240CE-EC7E-4671-9F01-41AC80EC5374}"/>
              </a:ext>
            </a:extLst>
          </p:cNvPr>
          <p:cNvSpPr txBox="1">
            <a:spLocks/>
          </p:cNvSpPr>
          <p:nvPr/>
        </p:nvSpPr>
        <p:spPr>
          <a:xfrm>
            <a:off x="0" y="44624"/>
            <a:ext cx="9144000" cy="792088"/>
          </a:xfrm>
          <a:prstGeom prst="rect">
            <a:avLst/>
          </a:prstGeom>
        </p:spPr>
        <p:txBody>
          <a:bodyPr bIns="91440" anchor="b" anchorCtr="0">
            <a:normAutofit fontScale="92500"/>
          </a:bodyPr>
          <a:lstStyle>
            <a:lvl1pPr algn="l" rtl="0" eaLnBrk="1" latinLnBrk="0" hangingPunct="1">
              <a:spcBef>
                <a:spcPct val="0"/>
              </a:spcBef>
              <a:buNone/>
              <a:defRPr kumimoji="0" sz="4000" kern="1200">
                <a:solidFill>
                  <a:schemeClr val="tx2"/>
                </a:solidFill>
                <a:latin typeface="+mj-lt"/>
                <a:ea typeface="+mj-ea"/>
                <a:cs typeface="+mj-cs"/>
              </a:defRPr>
            </a:lvl1pPr>
          </a:lstStyle>
          <a:p>
            <a:pPr algn="ctr"/>
            <a:r>
              <a:rPr lang="es-CR" dirty="0"/>
              <a:t>Prueba de Hipótesis: distribución de la EDP</a:t>
            </a:r>
            <a:endParaRPr lang="en-US" dirty="0"/>
          </a:p>
        </p:txBody>
      </p:sp>
    </p:spTree>
    <p:extLst>
      <p:ext uri="{BB962C8B-B14F-4D97-AF65-F5344CB8AC3E}">
        <p14:creationId xmlns:p14="http://schemas.microsoft.com/office/powerpoint/2010/main" val="1261491165"/>
      </p:ext>
    </p:extLst>
  </p:cSld>
  <p:clrMapOvr>
    <a:masterClrMapping/>
  </p:clrMapOvr>
  <p:transition spd="slow">
    <p:wip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Marcador de contenido 2">
                <a:extLst>
                  <a:ext uri="{FF2B5EF4-FFF2-40B4-BE49-F238E27FC236}">
                    <a16:creationId xmlns:a16="http://schemas.microsoft.com/office/drawing/2014/main" id="{4765F6A4-49AD-461C-91E8-B81A53303055}"/>
                  </a:ext>
                </a:extLst>
              </p:cNvPr>
              <p:cNvSpPr>
                <a:spLocks noGrp="1"/>
              </p:cNvSpPr>
              <p:nvPr>
                <p:ph sz="quarter" idx="1"/>
              </p:nvPr>
            </p:nvSpPr>
            <p:spPr>
              <a:xfrm>
                <a:off x="251520" y="1143000"/>
                <a:ext cx="8640960" cy="4572000"/>
              </a:xfrm>
            </p:spPr>
            <p:txBody>
              <a:bodyPr/>
              <a:lstStyle/>
              <a:p>
                <a:r>
                  <a:rPr lang="es-CR" dirty="0"/>
                  <a:t>¿Cuál proceso es el que nos indica que estamos en presencia de una distribución normal estándar </a:t>
                </a:r>
                <a14:m>
                  <m:oMath xmlns:m="http://schemas.openxmlformats.org/officeDocument/2006/math">
                    <m:r>
                      <a:rPr lang="es-CR" b="0" i="1" smtClean="0">
                        <a:latin typeface="Cambria Math" panose="02040503050406030204" pitchFamily="18" charset="0"/>
                      </a:rPr>
                      <m:t>𝑁</m:t>
                    </m:r>
                    <m:r>
                      <a:rPr lang="es-CR" b="0" i="1" smtClean="0">
                        <a:latin typeface="Cambria Math" panose="02040503050406030204" pitchFamily="18" charset="0"/>
                      </a:rPr>
                      <m:t>(0,1)</m:t>
                    </m:r>
                  </m:oMath>
                </a14:m>
                <a:r>
                  <a:rPr lang="es-CR" dirty="0"/>
                  <a:t> ?</a:t>
                </a:r>
                <a:endParaRPr lang="en-US" dirty="0"/>
              </a:p>
            </p:txBody>
          </p:sp>
        </mc:Choice>
        <mc:Fallback xmlns="">
          <p:sp>
            <p:nvSpPr>
              <p:cNvPr id="3" name="Marcador de contenido 2">
                <a:extLst>
                  <a:ext uri="{FF2B5EF4-FFF2-40B4-BE49-F238E27FC236}">
                    <a16:creationId xmlns:a16="http://schemas.microsoft.com/office/drawing/2014/main" id="{4765F6A4-49AD-461C-91E8-B81A53303055}"/>
                  </a:ext>
                </a:extLst>
              </p:cNvPr>
              <p:cNvSpPr>
                <a:spLocks noGrp="1" noRot="1" noChangeAspect="1" noMove="1" noResize="1" noEditPoints="1" noAdjustHandles="1" noChangeArrowheads="1" noChangeShapeType="1" noTextEdit="1"/>
              </p:cNvSpPr>
              <p:nvPr>
                <p:ph sz="quarter" idx="1"/>
              </p:nvPr>
            </p:nvSpPr>
            <p:spPr>
              <a:xfrm>
                <a:off x="251520" y="1143000"/>
                <a:ext cx="8640960" cy="4572000"/>
              </a:xfrm>
              <a:blipFill>
                <a:blip r:embed="rId2"/>
                <a:stretch>
                  <a:fillRect l="-705" t="-1200"/>
                </a:stretch>
              </a:blipFill>
            </p:spPr>
            <p:txBody>
              <a:bodyPr/>
              <a:lstStyle/>
              <a:p>
                <a:r>
                  <a:rPr lang="en-US">
                    <a:noFill/>
                  </a:rPr>
                  <a:t> </a:t>
                </a:r>
              </a:p>
            </p:txBody>
          </p:sp>
        </mc:Fallback>
      </mc:AlternateContent>
      <p:sp>
        <p:nvSpPr>
          <p:cNvPr id="5" name="Title 1">
            <a:extLst>
              <a:ext uri="{FF2B5EF4-FFF2-40B4-BE49-F238E27FC236}">
                <a16:creationId xmlns:a16="http://schemas.microsoft.com/office/drawing/2014/main" id="{B1116A1D-EC28-4FBF-91A1-4FBEF2DC829F}"/>
              </a:ext>
            </a:extLst>
          </p:cNvPr>
          <p:cNvSpPr txBox="1">
            <a:spLocks/>
          </p:cNvSpPr>
          <p:nvPr/>
        </p:nvSpPr>
        <p:spPr>
          <a:xfrm>
            <a:off x="0" y="44624"/>
            <a:ext cx="9144000" cy="792088"/>
          </a:xfrm>
          <a:prstGeom prst="rect">
            <a:avLst/>
          </a:prstGeom>
        </p:spPr>
        <p:txBody>
          <a:bodyPr bIns="91440" anchor="b" anchorCtr="0">
            <a:normAutofit fontScale="92500"/>
          </a:bodyPr>
          <a:lstStyle>
            <a:lvl1pPr algn="l" rtl="0" eaLnBrk="1" latinLnBrk="0" hangingPunct="1">
              <a:spcBef>
                <a:spcPct val="0"/>
              </a:spcBef>
              <a:buNone/>
              <a:defRPr kumimoji="0" sz="4000" kern="1200">
                <a:solidFill>
                  <a:schemeClr val="tx2"/>
                </a:solidFill>
                <a:latin typeface="+mj-lt"/>
                <a:ea typeface="+mj-ea"/>
                <a:cs typeface="+mj-cs"/>
              </a:defRPr>
            </a:lvl1pPr>
          </a:lstStyle>
          <a:p>
            <a:pPr algn="ctr"/>
            <a:r>
              <a:rPr lang="es-CR" dirty="0"/>
              <a:t>Prueba de Hipótesis: distribución de la EDP</a:t>
            </a:r>
            <a:endParaRPr lang="en-US" dirty="0"/>
          </a:p>
        </p:txBody>
      </p:sp>
      <p:pic>
        <p:nvPicPr>
          <p:cNvPr id="5122" name="Picture 2" descr="Resultado de imagen para question">
            <a:extLst>
              <a:ext uri="{FF2B5EF4-FFF2-40B4-BE49-F238E27FC236}">
                <a16:creationId xmlns:a16="http://schemas.microsoft.com/office/drawing/2014/main" id="{654C588A-2BA4-49D0-8A60-5E0A3B5B7B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512" y="2132856"/>
            <a:ext cx="8784976" cy="43924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7463466"/>
      </p:ext>
    </p:extLst>
  </p:cSld>
  <p:clrMapOvr>
    <a:masterClrMapping/>
  </p:clrMapOvr>
  <p:transition spd="slow">
    <p:wip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8948D1-1EE5-407E-A5E4-31185EFCEC2C}"/>
              </a:ext>
            </a:extLst>
          </p:cNvPr>
          <p:cNvSpPr txBox="1">
            <a:spLocks/>
          </p:cNvSpPr>
          <p:nvPr/>
        </p:nvSpPr>
        <p:spPr>
          <a:xfrm>
            <a:off x="0" y="44624"/>
            <a:ext cx="9144000" cy="792088"/>
          </a:xfrm>
          <a:prstGeom prst="rect">
            <a:avLst/>
          </a:prstGeom>
        </p:spPr>
        <p:txBody>
          <a:bodyPr bIns="91440" anchor="b" anchorCtr="0">
            <a:normAutofit/>
          </a:bodyPr>
          <a:lstStyle>
            <a:lvl1pPr algn="l" rtl="0" eaLnBrk="1" latinLnBrk="0" hangingPunct="1">
              <a:spcBef>
                <a:spcPct val="0"/>
              </a:spcBef>
              <a:buNone/>
              <a:defRPr kumimoji="0" sz="4000" kern="1200">
                <a:solidFill>
                  <a:schemeClr val="tx2"/>
                </a:solidFill>
                <a:latin typeface="+mj-lt"/>
                <a:ea typeface="+mj-ea"/>
                <a:cs typeface="+mj-cs"/>
              </a:defRPr>
            </a:lvl1pPr>
          </a:lstStyle>
          <a:p>
            <a:pPr algn="ctr"/>
            <a:r>
              <a:rPr lang="es-CR" dirty="0"/>
              <a:t>Prueba de Hipótesis: bilateral</a:t>
            </a:r>
            <a:endParaRPr lang="en-US" dirty="0"/>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8AEA8733-84BE-4A7E-BFA3-E65813CC41CE}"/>
                  </a:ext>
                </a:extLst>
              </p:cNvPr>
              <p:cNvSpPr>
                <a:spLocks noGrp="1"/>
              </p:cNvSpPr>
              <p:nvPr>
                <p:ph sz="quarter" idx="1"/>
              </p:nvPr>
            </p:nvSpPr>
            <p:spPr>
              <a:xfrm>
                <a:off x="179512" y="792088"/>
                <a:ext cx="7772400" cy="6065912"/>
              </a:xfrm>
            </p:spPr>
            <p:txBody>
              <a:bodyPr>
                <a:normAutofit lnSpcReduction="10000"/>
              </a:bodyPr>
              <a:lstStyle/>
              <a:p>
                <a:pPr lvl="0"/>
                <a:r>
                  <a:rPr lang="es-CR" sz="2800" u="sng" dirty="0"/>
                  <a:t>1. Datos</a:t>
                </a:r>
                <a:r>
                  <a:rPr lang="es-CR" sz="2800" dirty="0"/>
                  <a:t>: cuantitativos, con escala de razón, se trabaja con el promedio (</a:t>
                </a:r>
                <a14:m>
                  <m:oMath xmlns:m="http://schemas.openxmlformats.org/officeDocument/2006/math">
                    <m:acc>
                      <m:accPr>
                        <m:chr m:val="̅"/>
                        <m:ctrlPr>
                          <a:rPr lang="en-US" sz="2800" i="1">
                            <a:latin typeface="Cambria Math" panose="02040503050406030204" pitchFamily="18" charset="0"/>
                          </a:rPr>
                        </m:ctrlPr>
                      </m:accPr>
                      <m:e>
                        <m:r>
                          <a:rPr lang="es-CR" sz="2800" i="1">
                            <a:latin typeface="Cambria Math"/>
                          </a:rPr>
                          <m:t>𝑥</m:t>
                        </m:r>
                      </m:e>
                    </m:acc>
                  </m:oMath>
                </a14:m>
                <a:r>
                  <a:rPr lang="es-CR" sz="2800" dirty="0"/>
                  <a:t>).</a:t>
                </a:r>
                <a:endParaRPr lang="en-US" sz="2400" dirty="0"/>
              </a:p>
              <a:p>
                <a:pPr lvl="0"/>
                <a:r>
                  <a:rPr lang="es-CR" sz="2800" u="sng" dirty="0"/>
                  <a:t>2. Supuestos</a:t>
                </a:r>
                <a:r>
                  <a:rPr lang="es-CR" sz="2800" dirty="0"/>
                  <a:t>: datos se distribuyen como una normal de parámetros </a:t>
                </a:r>
                <a14:m>
                  <m:oMath xmlns:m="http://schemas.openxmlformats.org/officeDocument/2006/math">
                    <m:r>
                      <a:rPr lang="es-CR" sz="2800" i="1">
                        <a:latin typeface="Cambria Math"/>
                      </a:rPr>
                      <m:t>𝑁</m:t>
                    </m:r>
                    <m:r>
                      <a:rPr lang="es-CR" sz="2800" i="1">
                        <a:latin typeface="Cambria Math"/>
                      </a:rPr>
                      <m:t>(</m:t>
                    </m:r>
                    <m:r>
                      <a:rPr lang="es-CR" sz="2800" i="1">
                        <a:latin typeface="Cambria Math"/>
                      </a:rPr>
                      <m:t>𝜇</m:t>
                    </m:r>
                    <m:r>
                      <a:rPr lang="es-CR" sz="2800" i="1">
                        <a:latin typeface="Cambria Math"/>
                      </a:rPr>
                      <m:t>,</m:t>
                    </m:r>
                    <m:r>
                      <a:rPr lang="es-CR" sz="2800" i="1">
                        <a:latin typeface="Cambria Math"/>
                      </a:rPr>
                      <m:t>𝜎</m:t>
                    </m:r>
                    <m:r>
                      <a:rPr lang="es-CR" sz="2800" i="1">
                        <a:latin typeface="Cambria Math"/>
                      </a:rPr>
                      <m:t>)</m:t>
                    </m:r>
                  </m:oMath>
                </a14:m>
                <a:r>
                  <a:rPr lang="es-CR" sz="2800" dirty="0"/>
                  <a:t>, y además suponemos la variancia o el parámetro de variabilidad </a:t>
                </a:r>
                <a14:m>
                  <m:oMath xmlns:m="http://schemas.openxmlformats.org/officeDocument/2006/math">
                    <m:r>
                      <a:rPr lang="es-CR" sz="2800" i="1">
                        <a:latin typeface="Cambria Math"/>
                      </a:rPr>
                      <m:t>𝜎</m:t>
                    </m:r>
                  </m:oMath>
                </a14:m>
                <a:r>
                  <a:rPr lang="es-CR" sz="2800" dirty="0"/>
                  <a:t> es conocido.</a:t>
                </a:r>
                <a:endParaRPr lang="en-US" sz="2400" dirty="0"/>
              </a:p>
              <a:p>
                <a:pPr lvl="0"/>
                <a:r>
                  <a:rPr lang="es-CR" sz="2800" u="sng" dirty="0"/>
                  <a:t>3. Hipótesis</a:t>
                </a:r>
                <a:r>
                  <a:rPr lang="es-CR" sz="2800" dirty="0"/>
                  <a:t>:      </a:t>
                </a:r>
                <a14:m>
                  <m:oMath xmlns:m="http://schemas.openxmlformats.org/officeDocument/2006/math">
                    <m:d>
                      <m:dPr>
                        <m:begChr m:val="{"/>
                        <m:endChr m:val=""/>
                        <m:ctrlPr>
                          <a:rPr lang="en-US" sz="2800" i="1">
                            <a:latin typeface="Cambria Math" panose="02040503050406030204" pitchFamily="18" charset="0"/>
                          </a:rPr>
                        </m:ctrlPr>
                      </m:dPr>
                      <m:e>
                        <m:eqArr>
                          <m:eqArrPr>
                            <m:ctrlPr>
                              <a:rPr lang="en-US" sz="2800" i="1">
                                <a:latin typeface="Cambria Math" panose="02040503050406030204" pitchFamily="18" charset="0"/>
                              </a:rPr>
                            </m:ctrlPr>
                          </m:eqArrPr>
                          <m:e>
                            <m:sSub>
                              <m:sSubPr>
                                <m:ctrlPr>
                                  <a:rPr lang="en-US" sz="2800" i="1">
                                    <a:latin typeface="Cambria Math" panose="02040503050406030204" pitchFamily="18" charset="0"/>
                                  </a:rPr>
                                </m:ctrlPr>
                              </m:sSubPr>
                              <m:e>
                                <m:r>
                                  <a:rPr lang="es-CR" sz="2800" i="1">
                                    <a:latin typeface="Cambria Math"/>
                                  </a:rPr>
                                  <m:t>𝐻</m:t>
                                </m:r>
                              </m:e>
                              <m:sub>
                                <m:r>
                                  <a:rPr lang="es-CR" sz="2800" i="1">
                                    <a:latin typeface="Cambria Math"/>
                                  </a:rPr>
                                  <m:t>0</m:t>
                                </m:r>
                              </m:sub>
                            </m:sSub>
                            <m:r>
                              <a:rPr lang="es-CR" sz="2800" i="1">
                                <a:latin typeface="Cambria Math"/>
                              </a:rPr>
                              <m:t>: </m:t>
                            </m:r>
                            <m:r>
                              <a:rPr lang="es-CR" sz="2800" i="1">
                                <a:latin typeface="Cambria Math"/>
                              </a:rPr>
                              <m:t>𝜇</m:t>
                            </m:r>
                            <m:r>
                              <a:rPr lang="es-CR" sz="2800" i="1">
                                <a:latin typeface="Cambria Math"/>
                              </a:rPr>
                              <m:t>=15</m:t>
                            </m:r>
                          </m:e>
                          <m:e>
                            <m:sSub>
                              <m:sSubPr>
                                <m:ctrlPr>
                                  <a:rPr lang="en-US" sz="2800" i="1">
                                    <a:latin typeface="Cambria Math" panose="02040503050406030204" pitchFamily="18" charset="0"/>
                                  </a:rPr>
                                </m:ctrlPr>
                              </m:sSubPr>
                              <m:e>
                                <m:r>
                                  <a:rPr lang="es-CR" sz="2800" i="1">
                                    <a:latin typeface="Cambria Math"/>
                                  </a:rPr>
                                  <m:t>𝐻</m:t>
                                </m:r>
                              </m:e>
                              <m:sub>
                                <m:r>
                                  <a:rPr lang="es-CR" sz="2800" i="1">
                                    <a:latin typeface="Cambria Math"/>
                                  </a:rPr>
                                  <m:t>𝐴</m:t>
                                </m:r>
                              </m:sub>
                            </m:sSub>
                            <m:r>
                              <a:rPr lang="es-CR" sz="2800" i="1">
                                <a:latin typeface="Cambria Math"/>
                              </a:rPr>
                              <m:t>:</m:t>
                            </m:r>
                            <m:r>
                              <a:rPr lang="es-CR" sz="2800" i="1">
                                <a:latin typeface="Cambria Math"/>
                              </a:rPr>
                              <m:t>𝜇</m:t>
                            </m:r>
                            <m:r>
                              <a:rPr lang="es-CR" sz="2800" i="1">
                                <a:latin typeface="Cambria Math"/>
                              </a:rPr>
                              <m:t>≠15</m:t>
                            </m:r>
                          </m:e>
                        </m:eqArr>
                      </m:e>
                    </m:d>
                  </m:oMath>
                </a14:m>
                <a:endParaRPr lang="en-US" sz="2400" dirty="0"/>
              </a:p>
              <a:p>
                <a:pPr lvl="0"/>
                <a:r>
                  <a:rPr lang="es-CR" sz="2800" u="sng" dirty="0"/>
                  <a:t>4. Estadística de prueba</a:t>
                </a:r>
                <a:r>
                  <a:rPr lang="es-CR" sz="2800" dirty="0"/>
                  <a:t>:   </a:t>
                </a:r>
                <a14:m>
                  <m:oMath xmlns:m="http://schemas.openxmlformats.org/officeDocument/2006/math">
                    <m:sSub>
                      <m:sSubPr>
                        <m:ctrlPr>
                          <a:rPr lang="en-US" sz="2800" i="1">
                            <a:latin typeface="Cambria Math" panose="02040503050406030204" pitchFamily="18" charset="0"/>
                          </a:rPr>
                        </m:ctrlPr>
                      </m:sSubPr>
                      <m:e>
                        <m:r>
                          <a:rPr lang="es-CR" sz="2800" i="1">
                            <a:latin typeface="Cambria Math"/>
                          </a:rPr>
                          <m:t>𝑧</m:t>
                        </m:r>
                      </m:e>
                      <m:sub>
                        <m:r>
                          <a:rPr lang="es-CR" sz="2800" i="1">
                            <a:latin typeface="Cambria Math"/>
                          </a:rPr>
                          <m:t>𝑐</m:t>
                        </m:r>
                      </m:sub>
                    </m:sSub>
                    <m:r>
                      <a:rPr lang="es-CR" sz="2800" i="1">
                        <a:latin typeface="Cambria Math"/>
                      </a:rPr>
                      <m:t>=</m:t>
                    </m:r>
                    <m:f>
                      <m:fPr>
                        <m:ctrlPr>
                          <a:rPr lang="en-US" sz="2800" i="1">
                            <a:latin typeface="Cambria Math" panose="02040503050406030204" pitchFamily="18" charset="0"/>
                          </a:rPr>
                        </m:ctrlPr>
                      </m:fPr>
                      <m:num>
                        <m:acc>
                          <m:accPr>
                            <m:chr m:val="̅"/>
                            <m:ctrlPr>
                              <a:rPr lang="en-US" sz="2800" i="1">
                                <a:latin typeface="Cambria Math" panose="02040503050406030204" pitchFamily="18" charset="0"/>
                              </a:rPr>
                            </m:ctrlPr>
                          </m:accPr>
                          <m:e>
                            <m:r>
                              <a:rPr lang="es-CR" sz="2800" i="1">
                                <a:latin typeface="Cambria Math"/>
                              </a:rPr>
                              <m:t>𝑥</m:t>
                            </m:r>
                          </m:e>
                        </m:acc>
                        <m:r>
                          <a:rPr lang="es-CR" sz="2800" i="1">
                            <a:latin typeface="Cambria Math"/>
                          </a:rPr>
                          <m:t>−</m:t>
                        </m:r>
                        <m:r>
                          <a:rPr lang="es-CR" sz="2800" i="1">
                            <a:latin typeface="Cambria Math"/>
                          </a:rPr>
                          <m:t>𝜇</m:t>
                        </m:r>
                      </m:num>
                      <m:den>
                        <m:r>
                          <a:rPr lang="es-CR" sz="2800" i="1">
                            <a:latin typeface="Cambria Math"/>
                          </a:rPr>
                          <m:t>𝜎</m:t>
                        </m:r>
                        <m:r>
                          <a:rPr lang="es-CR" sz="2800" i="1">
                            <a:latin typeface="Cambria Math"/>
                          </a:rPr>
                          <m:t>/</m:t>
                        </m:r>
                        <m:rad>
                          <m:radPr>
                            <m:degHide m:val="on"/>
                            <m:ctrlPr>
                              <a:rPr lang="en-US" sz="2800" i="1">
                                <a:latin typeface="Cambria Math" panose="02040503050406030204" pitchFamily="18" charset="0"/>
                              </a:rPr>
                            </m:ctrlPr>
                          </m:radPr>
                          <m:deg/>
                          <m:e>
                            <m:r>
                              <a:rPr lang="es-CR" sz="2800" i="1">
                                <a:latin typeface="Cambria Math"/>
                              </a:rPr>
                              <m:t>𝑛</m:t>
                            </m:r>
                          </m:e>
                        </m:rad>
                      </m:den>
                    </m:f>
                  </m:oMath>
                </a14:m>
                <a:endParaRPr lang="en-US" sz="2400" dirty="0"/>
              </a:p>
              <a:p>
                <a:pPr lvl="0"/>
                <a:r>
                  <a:rPr lang="es-CR" sz="2800" u="sng" dirty="0"/>
                  <a:t>5. Distribución de la Estadística de prueba</a:t>
                </a:r>
                <a:r>
                  <a:rPr lang="es-CR" sz="2800" dirty="0"/>
                  <a:t>: la distribución asociada a la estadística de prueba sigue una función normal estándar:</a:t>
                </a:r>
                <a:endParaRPr lang="en-US" sz="2400" dirty="0"/>
              </a:p>
              <a:p>
                <a:pPr marL="0" indent="0">
                  <a:buNone/>
                </a:pPr>
                <a14:m>
                  <m:oMathPara xmlns:m="http://schemas.openxmlformats.org/officeDocument/2006/math">
                    <m:oMathParaPr>
                      <m:jc m:val="centerGroup"/>
                    </m:oMathParaPr>
                    <m:oMath xmlns:m="http://schemas.openxmlformats.org/officeDocument/2006/math">
                      <m:sSub>
                        <m:sSubPr>
                          <m:ctrlPr>
                            <a:rPr lang="en-US" sz="2800" i="1">
                              <a:latin typeface="Cambria Math" panose="02040503050406030204" pitchFamily="18" charset="0"/>
                            </a:rPr>
                          </m:ctrlPr>
                        </m:sSubPr>
                        <m:e>
                          <m:r>
                            <a:rPr lang="es-CR" sz="2800" i="1">
                              <a:latin typeface="Cambria Math"/>
                            </a:rPr>
                            <m:t>𝑧</m:t>
                          </m:r>
                        </m:e>
                        <m:sub>
                          <m:r>
                            <a:rPr lang="es-CR" sz="2800" i="1">
                              <a:latin typeface="Cambria Math"/>
                            </a:rPr>
                            <m:t>𝑐</m:t>
                          </m:r>
                        </m:sub>
                      </m:sSub>
                      <m:r>
                        <a:rPr lang="es-CR" sz="2800" i="1">
                          <a:latin typeface="Cambria Math"/>
                        </a:rPr>
                        <m:t>=</m:t>
                      </m:r>
                      <m:f>
                        <m:fPr>
                          <m:ctrlPr>
                            <a:rPr lang="en-US" sz="2800" i="1">
                              <a:latin typeface="Cambria Math" panose="02040503050406030204" pitchFamily="18" charset="0"/>
                            </a:rPr>
                          </m:ctrlPr>
                        </m:fPr>
                        <m:num>
                          <m:acc>
                            <m:accPr>
                              <m:chr m:val="̅"/>
                              <m:ctrlPr>
                                <a:rPr lang="en-US" sz="2800" i="1">
                                  <a:latin typeface="Cambria Math" panose="02040503050406030204" pitchFamily="18" charset="0"/>
                                </a:rPr>
                              </m:ctrlPr>
                            </m:accPr>
                            <m:e>
                              <m:r>
                                <a:rPr lang="es-CR" sz="2800" i="1">
                                  <a:latin typeface="Cambria Math"/>
                                </a:rPr>
                                <m:t>𝑥</m:t>
                              </m:r>
                            </m:e>
                          </m:acc>
                          <m:r>
                            <a:rPr lang="es-CR" sz="2800" i="1">
                              <a:latin typeface="Cambria Math"/>
                            </a:rPr>
                            <m:t>−</m:t>
                          </m:r>
                          <m:r>
                            <a:rPr lang="es-CR" sz="2800" i="1">
                              <a:latin typeface="Cambria Math"/>
                            </a:rPr>
                            <m:t>𝜇</m:t>
                          </m:r>
                        </m:num>
                        <m:den>
                          <m:r>
                            <a:rPr lang="es-CR" sz="2800" i="1">
                              <a:latin typeface="Cambria Math"/>
                            </a:rPr>
                            <m:t>𝜎</m:t>
                          </m:r>
                          <m:r>
                            <a:rPr lang="es-CR" sz="2800" i="1">
                              <a:latin typeface="Cambria Math"/>
                            </a:rPr>
                            <m:t>/</m:t>
                          </m:r>
                          <m:rad>
                            <m:radPr>
                              <m:degHide m:val="on"/>
                              <m:ctrlPr>
                                <a:rPr lang="en-US" sz="2800" i="1">
                                  <a:latin typeface="Cambria Math" panose="02040503050406030204" pitchFamily="18" charset="0"/>
                                </a:rPr>
                              </m:ctrlPr>
                            </m:radPr>
                            <m:deg/>
                            <m:e>
                              <m:r>
                                <a:rPr lang="es-CR" sz="2800" i="1">
                                  <a:latin typeface="Cambria Math"/>
                                </a:rPr>
                                <m:t>𝑛</m:t>
                              </m:r>
                            </m:e>
                          </m:rad>
                        </m:den>
                      </m:f>
                      <m:r>
                        <a:rPr lang="es-CR" sz="2800" i="1">
                          <a:latin typeface="Cambria Math"/>
                        </a:rPr>
                        <m:t>~</m:t>
                      </m:r>
                      <m:r>
                        <a:rPr lang="es-CR" sz="2800" i="1">
                          <a:latin typeface="Cambria Math"/>
                        </a:rPr>
                        <m:t>𝑁</m:t>
                      </m:r>
                      <m:r>
                        <a:rPr lang="es-CR" sz="2800" i="1">
                          <a:latin typeface="Cambria Math"/>
                        </a:rPr>
                        <m:t>(0,1)</m:t>
                      </m:r>
                    </m:oMath>
                  </m:oMathPara>
                </a14:m>
                <a:endParaRPr lang="en-US" sz="2400" dirty="0"/>
              </a:p>
              <a:p>
                <a:pPr marL="0" lvl="0" indent="0">
                  <a:buNone/>
                </a:pPr>
                <a:endParaRPr lang="en-US" dirty="0"/>
              </a:p>
            </p:txBody>
          </p:sp>
        </mc:Choice>
        <mc:Fallback xmlns="">
          <p:sp>
            <p:nvSpPr>
              <p:cNvPr id="5" name="Content Placeholder 2">
                <a:extLst>
                  <a:ext uri="{FF2B5EF4-FFF2-40B4-BE49-F238E27FC236}">
                    <a16:creationId xmlns:a16="http://schemas.microsoft.com/office/drawing/2014/main" id="{8AEA8733-84BE-4A7E-BFA3-E65813CC41CE}"/>
                  </a:ext>
                </a:extLst>
              </p:cNvPr>
              <p:cNvSpPr>
                <a:spLocks noGrp="1" noRot="1" noChangeAspect="1" noMove="1" noResize="1" noEditPoints="1" noAdjustHandles="1" noChangeArrowheads="1" noChangeShapeType="1" noTextEdit="1"/>
              </p:cNvSpPr>
              <p:nvPr>
                <p:ph sz="quarter" idx="1"/>
              </p:nvPr>
            </p:nvSpPr>
            <p:spPr>
              <a:xfrm>
                <a:off x="179512" y="792088"/>
                <a:ext cx="7772400" cy="6065912"/>
              </a:xfrm>
              <a:blipFill>
                <a:blip r:embed="rId2"/>
                <a:stretch>
                  <a:fillRect l="-941" t="-1608" r="-1569"/>
                </a:stretch>
              </a:blipFill>
            </p:spPr>
            <p:txBody>
              <a:bodyPr/>
              <a:lstStyle/>
              <a:p>
                <a:r>
                  <a:rPr lang="en-US">
                    <a:noFill/>
                  </a:rPr>
                  <a:t> </a:t>
                </a:r>
              </a:p>
            </p:txBody>
          </p:sp>
        </mc:Fallback>
      </mc:AlternateContent>
    </p:spTree>
    <p:extLst>
      <p:ext uri="{BB962C8B-B14F-4D97-AF65-F5344CB8AC3E}">
        <p14:creationId xmlns:p14="http://schemas.microsoft.com/office/powerpoint/2010/main" val="2744744370"/>
      </p:ext>
    </p:extLst>
  </p:cSld>
  <p:clrMapOvr>
    <a:masterClrMapping/>
  </p:clrMapOvr>
  <p:transition spd="slow">
    <p:wip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8948D1-1EE5-407E-A5E4-31185EFCEC2C}"/>
              </a:ext>
            </a:extLst>
          </p:cNvPr>
          <p:cNvSpPr txBox="1">
            <a:spLocks/>
          </p:cNvSpPr>
          <p:nvPr/>
        </p:nvSpPr>
        <p:spPr>
          <a:xfrm>
            <a:off x="0" y="44624"/>
            <a:ext cx="9144000" cy="792088"/>
          </a:xfrm>
          <a:prstGeom prst="rect">
            <a:avLst/>
          </a:prstGeom>
        </p:spPr>
        <p:txBody>
          <a:bodyPr bIns="91440" anchor="b" anchorCtr="0">
            <a:normAutofit/>
          </a:bodyPr>
          <a:lstStyle>
            <a:lvl1pPr algn="l" rtl="0" eaLnBrk="1" latinLnBrk="0" hangingPunct="1">
              <a:spcBef>
                <a:spcPct val="0"/>
              </a:spcBef>
              <a:buNone/>
              <a:defRPr kumimoji="0" sz="4000" kern="1200">
                <a:solidFill>
                  <a:schemeClr val="tx2"/>
                </a:solidFill>
                <a:latin typeface="+mj-lt"/>
                <a:ea typeface="+mj-ea"/>
                <a:cs typeface="+mj-cs"/>
              </a:defRPr>
            </a:lvl1pPr>
          </a:lstStyle>
          <a:p>
            <a:pPr algn="ctr"/>
            <a:r>
              <a:rPr lang="es-CR" dirty="0"/>
              <a:t>Prueba de Hipótesis: bilateral</a:t>
            </a:r>
            <a:endParaRPr lang="en-US" dirty="0"/>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8AEA8733-84BE-4A7E-BFA3-E65813CC41CE}"/>
                  </a:ext>
                </a:extLst>
              </p:cNvPr>
              <p:cNvSpPr>
                <a:spLocks noGrp="1"/>
              </p:cNvSpPr>
              <p:nvPr>
                <p:ph sz="quarter" idx="1"/>
              </p:nvPr>
            </p:nvSpPr>
            <p:spPr>
              <a:xfrm>
                <a:off x="179512" y="792088"/>
                <a:ext cx="8856984" cy="6065912"/>
              </a:xfrm>
            </p:spPr>
            <p:txBody>
              <a:bodyPr>
                <a:normAutofit fontScale="92500"/>
              </a:bodyPr>
              <a:lstStyle/>
              <a:p>
                <a:pPr lvl="0"/>
                <a:r>
                  <a:rPr lang="es-CR" sz="2800" u="sng" dirty="0"/>
                  <a:t>1. Datos</a:t>
                </a:r>
                <a:r>
                  <a:rPr lang="es-CR" sz="2800" dirty="0"/>
                  <a:t>: cuantitativos, con escala de razón, se trabaja con el promedio (</a:t>
                </a:r>
                <a14:m>
                  <m:oMath xmlns:m="http://schemas.openxmlformats.org/officeDocument/2006/math">
                    <m:acc>
                      <m:accPr>
                        <m:chr m:val="̅"/>
                        <m:ctrlPr>
                          <a:rPr lang="en-US" sz="2800" i="1">
                            <a:latin typeface="Cambria Math" panose="02040503050406030204" pitchFamily="18" charset="0"/>
                          </a:rPr>
                        </m:ctrlPr>
                      </m:accPr>
                      <m:e>
                        <m:r>
                          <a:rPr lang="es-CR" sz="2800" i="1">
                            <a:latin typeface="Cambria Math"/>
                          </a:rPr>
                          <m:t>𝑥</m:t>
                        </m:r>
                      </m:e>
                    </m:acc>
                  </m:oMath>
                </a14:m>
                <a:r>
                  <a:rPr lang="es-CR" sz="2800" dirty="0"/>
                  <a:t>).</a:t>
                </a:r>
                <a:endParaRPr lang="en-US" sz="2400" dirty="0"/>
              </a:p>
              <a:p>
                <a:pPr lvl="0"/>
                <a:r>
                  <a:rPr lang="es-CR" sz="2800" u="sng" dirty="0"/>
                  <a:t>2. Supuestos</a:t>
                </a:r>
                <a:r>
                  <a:rPr lang="es-CR" sz="2800" dirty="0"/>
                  <a:t>: datos se distribuyen como una normal de parámetros </a:t>
                </a:r>
                <a14:m>
                  <m:oMath xmlns:m="http://schemas.openxmlformats.org/officeDocument/2006/math">
                    <m:r>
                      <a:rPr lang="es-CR" sz="2800" i="1">
                        <a:latin typeface="Cambria Math"/>
                      </a:rPr>
                      <m:t>𝑁</m:t>
                    </m:r>
                    <m:r>
                      <a:rPr lang="es-CR" sz="2800" i="1">
                        <a:latin typeface="Cambria Math"/>
                      </a:rPr>
                      <m:t>(</m:t>
                    </m:r>
                    <m:r>
                      <a:rPr lang="es-CR" sz="2800" i="1">
                        <a:latin typeface="Cambria Math"/>
                      </a:rPr>
                      <m:t>𝜇</m:t>
                    </m:r>
                    <m:r>
                      <a:rPr lang="es-CR" sz="2800" i="1">
                        <a:latin typeface="Cambria Math"/>
                      </a:rPr>
                      <m:t>,</m:t>
                    </m:r>
                    <m:r>
                      <a:rPr lang="es-CR" sz="2800" i="1">
                        <a:latin typeface="Cambria Math"/>
                      </a:rPr>
                      <m:t>𝜎</m:t>
                    </m:r>
                    <m:r>
                      <a:rPr lang="es-CR" sz="2800" i="1">
                        <a:latin typeface="Cambria Math"/>
                      </a:rPr>
                      <m:t>)</m:t>
                    </m:r>
                  </m:oMath>
                </a14:m>
                <a:r>
                  <a:rPr lang="es-CR" sz="2800" dirty="0"/>
                  <a:t>, y además suponemos la variancia o el parámetro de variabilidad </a:t>
                </a:r>
                <a14:m>
                  <m:oMath xmlns:m="http://schemas.openxmlformats.org/officeDocument/2006/math">
                    <m:r>
                      <a:rPr lang="es-CR" sz="2800" i="1">
                        <a:latin typeface="Cambria Math"/>
                      </a:rPr>
                      <m:t>𝜎</m:t>
                    </m:r>
                  </m:oMath>
                </a14:m>
                <a:r>
                  <a:rPr lang="es-CR" sz="2800" dirty="0"/>
                  <a:t> es conocido.</a:t>
                </a:r>
                <a:endParaRPr lang="en-US" sz="2400" dirty="0"/>
              </a:p>
              <a:p>
                <a:pPr lvl="0"/>
                <a:r>
                  <a:rPr lang="es-CR" sz="2800" u="sng" dirty="0"/>
                  <a:t>3. Hipótesis</a:t>
                </a:r>
                <a:r>
                  <a:rPr lang="es-CR" sz="2800" dirty="0"/>
                  <a:t>:      </a:t>
                </a:r>
                <a14:m>
                  <m:oMath xmlns:m="http://schemas.openxmlformats.org/officeDocument/2006/math">
                    <m:d>
                      <m:dPr>
                        <m:begChr m:val="{"/>
                        <m:endChr m:val=""/>
                        <m:ctrlPr>
                          <a:rPr lang="en-US" sz="2800" i="1">
                            <a:latin typeface="Cambria Math" panose="02040503050406030204" pitchFamily="18" charset="0"/>
                          </a:rPr>
                        </m:ctrlPr>
                      </m:dPr>
                      <m:e>
                        <m:eqArr>
                          <m:eqArrPr>
                            <m:ctrlPr>
                              <a:rPr lang="en-US" sz="2800" i="1">
                                <a:latin typeface="Cambria Math" panose="02040503050406030204" pitchFamily="18" charset="0"/>
                              </a:rPr>
                            </m:ctrlPr>
                          </m:eqArrPr>
                          <m:e>
                            <m:sSub>
                              <m:sSubPr>
                                <m:ctrlPr>
                                  <a:rPr lang="en-US" sz="2800" i="1">
                                    <a:latin typeface="Cambria Math" panose="02040503050406030204" pitchFamily="18" charset="0"/>
                                  </a:rPr>
                                </m:ctrlPr>
                              </m:sSubPr>
                              <m:e>
                                <m:r>
                                  <a:rPr lang="es-CR" sz="2800" i="1">
                                    <a:latin typeface="Cambria Math"/>
                                  </a:rPr>
                                  <m:t>𝐻</m:t>
                                </m:r>
                              </m:e>
                              <m:sub>
                                <m:r>
                                  <a:rPr lang="es-CR" sz="2800" i="1">
                                    <a:latin typeface="Cambria Math"/>
                                  </a:rPr>
                                  <m:t>0</m:t>
                                </m:r>
                              </m:sub>
                            </m:sSub>
                            <m:r>
                              <a:rPr lang="es-CR" sz="2800" i="1">
                                <a:latin typeface="Cambria Math"/>
                              </a:rPr>
                              <m:t>: </m:t>
                            </m:r>
                            <m:r>
                              <a:rPr lang="es-CR" sz="2800" i="1">
                                <a:latin typeface="Cambria Math"/>
                              </a:rPr>
                              <m:t>𝜇</m:t>
                            </m:r>
                            <m:r>
                              <a:rPr lang="es-CR" sz="2800" i="1">
                                <a:latin typeface="Cambria Math"/>
                              </a:rPr>
                              <m:t>=15</m:t>
                            </m:r>
                          </m:e>
                          <m:e>
                            <m:sSub>
                              <m:sSubPr>
                                <m:ctrlPr>
                                  <a:rPr lang="en-US" sz="2800" i="1">
                                    <a:latin typeface="Cambria Math" panose="02040503050406030204" pitchFamily="18" charset="0"/>
                                  </a:rPr>
                                </m:ctrlPr>
                              </m:sSubPr>
                              <m:e>
                                <m:r>
                                  <a:rPr lang="es-CR" sz="2800" i="1">
                                    <a:latin typeface="Cambria Math"/>
                                  </a:rPr>
                                  <m:t>𝐻</m:t>
                                </m:r>
                              </m:e>
                              <m:sub>
                                <m:r>
                                  <a:rPr lang="es-CR" sz="2800" i="1">
                                    <a:latin typeface="Cambria Math"/>
                                  </a:rPr>
                                  <m:t>𝐴</m:t>
                                </m:r>
                              </m:sub>
                            </m:sSub>
                            <m:r>
                              <a:rPr lang="es-CR" sz="2800" i="1">
                                <a:latin typeface="Cambria Math"/>
                              </a:rPr>
                              <m:t>:</m:t>
                            </m:r>
                            <m:r>
                              <a:rPr lang="es-CR" sz="2800" i="1">
                                <a:latin typeface="Cambria Math"/>
                              </a:rPr>
                              <m:t>𝜇</m:t>
                            </m:r>
                            <m:r>
                              <a:rPr lang="es-CR" sz="2800" i="1">
                                <a:latin typeface="Cambria Math"/>
                              </a:rPr>
                              <m:t>≠15</m:t>
                            </m:r>
                          </m:e>
                        </m:eqArr>
                      </m:e>
                    </m:d>
                  </m:oMath>
                </a14:m>
                <a:endParaRPr lang="en-US" sz="2400" dirty="0"/>
              </a:p>
              <a:p>
                <a:pPr lvl="0"/>
                <a:r>
                  <a:rPr lang="es-CR" sz="2800" u="sng" dirty="0"/>
                  <a:t>4. Estadística de prueba</a:t>
                </a:r>
                <a:r>
                  <a:rPr lang="es-CR" sz="2800" dirty="0"/>
                  <a:t>:   </a:t>
                </a:r>
                <a14:m>
                  <m:oMath xmlns:m="http://schemas.openxmlformats.org/officeDocument/2006/math">
                    <m:sSub>
                      <m:sSubPr>
                        <m:ctrlPr>
                          <a:rPr lang="en-US" sz="2800" i="1">
                            <a:latin typeface="Cambria Math" panose="02040503050406030204" pitchFamily="18" charset="0"/>
                          </a:rPr>
                        </m:ctrlPr>
                      </m:sSubPr>
                      <m:e>
                        <m:r>
                          <a:rPr lang="es-CR" sz="2800" i="1">
                            <a:latin typeface="Cambria Math"/>
                          </a:rPr>
                          <m:t>𝑧</m:t>
                        </m:r>
                      </m:e>
                      <m:sub>
                        <m:r>
                          <a:rPr lang="es-CR" sz="2800" i="1">
                            <a:latin typeface="Cambria Math"/>
                          </a:rPr>
                          <m:t>𝑐</m:t>
                        </m:r>
                      </m:sub>
                    </m:sSub>
                    <m:r>
                      <a:rPr lang="es-CR" sz="2800" i="1">
                        <a:latin typeface="Cambria Math"/>
                      </a:rPr>
                      <m:t>=</m:t>
                    </m:r>
                    <m:f>
                      <m:fPr>
                        <m:ctrlPr>
                          <a:rPr lang="en-US" sz="2800" i="1">
                            <a:latin typeface="Cambria Math" panose="02040503050406030204" pitchFamily="18" charset="0"/>
                          </a:rPr>
                        </m:ctrlPr>
                      </m:fPr>
                      <m:num>
                        <m:acc>
                          <m:accPr>
                            <m:chr m:val="̅"/>
                            <m:ctrlPr>
                              <a:rPr lang="en-US" sz="2800" i="1">
                                <a:latin typeface="Cambria Math" panose="02040503050406030204" pitchFamily="18" charset="0"/>
                              </a:rPr>
                            </m:ctrlPr>
                          </m:accPr>
                          <m:e>
                            <m:r>
                              <a:rPr lang="es-CR" sz="2800" i="1">
                                <a:latin typeface="Cambria Math"/>
                              </a:rPr>
                              <m:t>𝑥</m:t>
                            </m:r>
                          </m:e>
                        </m:acc>
                        <m:r>
                          <a:rPr lang="es-CR" sz="2800" i="1">
                            <a:latin typeface="Cambria Math"/>
                          </a:rPr>
                          <m:t>−</m:t>
                        </m:r>
                        <m:r>
                          <a:rPr lang="es-CR" sz="2800" i="1">
                            <a:latin typeface="Cambria Math"/>
                          </a:rPr>
                          <m:t>𝜇</m:t>
                        </m:r>
                      </m:num>
                      <m:den>
                        <m:r>
                          <a:rPr lang="es-CR" sz="2800" i="1">
                            <a:latin typeface="Cambria Math"/>
                          </a:rPr>
                          <m:t>𝜎</m:t>
                        </m:r>
                        <m:r>
                          <a:rPr lang="es-CR" sz="2800" i="1">
                            <a:latin typeface="Cambria Math"/>
                          </a:rPr>
                          <m:t>/</m:t>
                        </m:r>
                        <m:rad>
                          <m:radPr>
                            <m:degHide m:val="on"/>
                            <m:ctrlPr>
                              <a:rPr lang="en-US" sz="2800" i="1">
                                <a:latin typeface="Cambria Math" panose="02040503050406030204" pitchFamily="18" charset="0"/>
                              </a:rPr>
                            </m:ctrlPr>
                          </m:radPr>
                          <m:deg/>
                          <m:e>
                            <m:r>
                              <a:rPr lang="es-CR" sz="2800" i="1">
                                <a:latin typeface="Cambria Math"/>
                              </a:rPr>
                              <m:t>𝑛</m:t>
                            </m:r>
                          </m:e>
                        </m:rad>
                      </m:den>
                    </m:f>
                  </m:oMath>
                </a14:m>
                <a:endParaRPr lang="en-US" sz="2400" dirty="0"/>
              </a:p>
              <a:p>
                <a:pPr lvl="0"/>
                <a:r>
                  <a:rPr lang="es-CR" sz="2800" u="sng" dirty="0"/>
                  <a:t>5. Distribución de la Estadística de prueba</a:t>
                </a:r>
                <a:r>
                  <a:rPr lang="es-CR" sz="2800" dirty="0"/>
                  <a:t>: la distribución asociada a la estadística de prueba sigue una función normal estándar:  </a:t>
                </a:r>
              </a:p>
              <a:p>
                <a:pPr marL="0" lvl="0" indent="0">
                  <a:buNone/>
                </a:pPr>
                <a14:m>
                  <m:oMathPara xmlns:m="http://schemas.openxmlformats.org/officeDocument/2006/math">
                    <m:oMathParaPr>
                      <m:jc m:val="centerGroup"/>
                    </m:oMathParaPr>
                    <m:oMath xmlns:m="http://schemas.openxmlformats.org/officeDocument/2006/math">
                      <m:sSub>
                        <m:sSubPr>
                          <m:ctrlPr>
                            <a:rPr lang="en-US" sz="2800" i="1">
                              <a:latin typeface="Cambria Math" panose="02040503050406030204" pitchFamily="18" charset="0"/>
                            </a:rPr>
                          </m:ctrlPr>
                        </m:sSubPr>
                        <m:e>
                          <m:r>
                            <a:rPr lang="es-CR" sz="2800" i="1">
                              <a:latin typeface="Cambria Math"/>
                            </a:rPr>
                            <m:t>𝑧</m:t>
                          </m:r>
                        </m:e>
                        <m:sub>
                          <m:r>
                            <a:rPr lang="es-CR" sz="2800" i="1">
                              <a:latin typeface="Cambria Math"/>
                            </a:rPr>
                            <m:t>𝑐</m:t>
                          </m:r>
                        </m:sub>
                      </m:sSub>
                      <m:r>
                        <a:rPr lang="es-CR" sz="2800" i="1">
                          <a:latin typeface="Cambria Math"/>
                        </a:rPr>
                        <m:t>=</m:t>
                      </m:r>
                      <m:f>
                        <m:fPr>
                          <m:ctrlPr>
                            <a:rPr lang="en-US" sz="2800" i="1">
                              <a:latin typeface="Cambria Math" panose="02040503050406030204" pitchFamily="18" charset="0"/>
                            </a:rPr>
                          </m:ctrlPr>
                        </m:fPr>
                        <m:num>
                          <m:acc>
                            <m:accPr>
                              <m:chr m:val="̅"/>
                              <m:ctrlPr>
                                <a:rPr lang="en-US" sz="2800" i="1">
                                  <a:latin typeface="Cambria Math" panose="02040503050406030204" pitchFamily="18" charset="0"/>
                                </a:rPr>
                              </m:ctrlPr>
                            </m:accPr>
                            <m:e>
                              <m:r>
                                <a:rPr lang="es-CR" sz="2800" i="1">
                                  <a:latin typeface="Cambria Math"/>
                                </a:rPr>
                                <m:t>𝑥</m:t>
                              </m:r>
                            </m:e>
                          </m:acc>
                          <m:r>
                            <a:rPr lang="es-CR" sz="2800" i="1">
                              <a:latin typeface="Cambria Math"/>
                            </a:rPr>
                            <m:t>−</m:t>
                          </m:r>
                          <m:r>
                            <a:rPr lang="es-CR" sz="2800" i="1">
                              <a:latin typeface="Cambria Math"/>
                            </a:rPr>
                            <m:t>𝜇</m:t>
                          </m:r>
                        </m:num>
                        <m:den>
                          <m:r>
                            <a:rPr lang="es-CR" sz="2800" i="1">
                              <a:latin typeface="Cambria Math"/>
                            </a:rPr>
                            <m:t>𝜎</m:t>
                          </m:r>
                          <m:r>
                            <a:rPr lang="es-CR" sz="2800" i="1">
                              <a:latin typeface="Cambria Math"/>
                            </a:rPr>
                            <m:t>/</m:t>
                          </m:r>
                          <m:rad>
                            <m:radPr>
                              <m:degHide m:val="on"/>
                              <m:ctrlPr>
                                <a:rPr lang="en-US" sz="2800" i="1">
                                  <a:latin typeface="Cambria Math" panose="02040503050406030204" pitchFamily="18" charset="0"/>
                                </a:rPr>
                              </m:ctrlPr>
                            </m:radPr>
                            <m:deg/>
                            <m:e>
                              <m:r>
                                <a:rPr lang="es-CR" sz="2800" i="1">
                                  <a:latin typeface="Cambria Math"/>
                                </a:rPr>
                                <m:t>𝑛</m:t>
                              </m:r>
                            </m:e>
                          </m:rad>
                        </m:den>
                      </m:f>
                      <m:r>
                        <a:rPr lang="es-CR" sz="2800" i="1">
                          <a:latin typeface="Cambria Math"/>
                        </a:rPr>
                        <m:t>~</m:t>
                      </m:r>
                      <m:r>
                        <a:rPr lang="es-CR" sz="2800" i="1">
                          <a:latin typeface="Cambria Math"/>
                        </a:rPr>
                        <m:t>𝑁</m:t>
                      </m:r>
                      <m:r>
                        <a:rPr lang="es-CR" sz="2800" i="1">
                          <a:latin typeface="Cambria Math"/>
                        </a:rPr>
                        <m:t>(0,1)</m:t>
                      </m:r>
                    </m:oMath>
                  </m:oMathPara>
                </a14:m>
                <a:endParaRPr lang="en-US" sz="2400" dirty="0"/>
              </a:p>
              <a:p>
                <a:pPr lvl="0"/>
                <a:r>
                  <a:rPr lang="es-CR" sz="2800" dirty="0"/>
                  <a:t>6. Regla de decisión   </a:t>
                </a:r>
                <a:r>
                  <a:rPr lang="es-CR" sz="2800" dirty="0">
                    <a:sym typeface="Wingdings" panose="05000000000000000000" pitchFamily="2" charset="2"/>
                  </a:rPr>
                  <a:t>   ¿Qué establecemos en este punto?</a:t>
                </a:r>
                <a:endParaRPr lang="en-US" sz="2400" dirty="0"/>
              </a:p>
            </p:txBody>
          </p:sp>
        </mc:Choice>
        <mc:Fallback xmlns="">
          <p:sp>
            <p:nvSpPr>
              <p:cNvPr id="5" name="Content Placeholder 2">
                <a:extLst>
                  <a:ext uri="{FF2B5EF4-FFF2-40B4-BE49-F238E27FC236}">
                    <a16:creationId xmlns:a16="http://schemas.microsoft.com/office/drawing/2014/main" id="{8AEA8733-84BE-4A7E-BFA3-E65813CC41CE}"/>
                  </a:ext>
                </a:extLst>
              </p:cNvPr>
              <p:cNvSpPr>
                <a:spLocks noGrp="1" noRot="1" noChangeAspect="1" noMove="1" noResize="1" noEditPoints="1" noAdjustHandles="1" noChangeArrowheads="1" noChangeShapeType="1" noTextEdit="1"/>
              </p:cNvSpPr>
              <p:nvPr>
                <p:ph sz="quarter" idx="1"/>
              </p:nvPr>
            </p:nvSpPr>
            <p:spPr>
              <a:xfrm>
                <a:off x="179512" y="792088"/>
                <a:ext cx="8856984" cy="6065912"/>
              </a:xfrm>
              <a:blipFill>
                <a:blip r:embed="rId2"/>
                <a:stretch>
                  <a:fillRect l="-688" t="-804" r="-1858" b="-1005"/>
                </a:stretch>
              </a:blipFill>
            </p:spPr>
            <p:txBody>
              <a:bodyPr/>
              <a:lstStyle/>
              <a:p>
                <a:r>
                  <a:rPr lang="en-US">
                    <a:noFill/>
                  </a:rPr>
                  <a:t> </a:t>
                </a:r>
              </a:p>
            </p:txBody>
          </p:sp>
        </mc:Fallback>
      </mc:AlternateContent>
    </p:spTree>
    <p:extLst>
      <p:ext uri="{BB962C8B-B14F-4D97-AF65-F5344CB8AC3E}">
        <p14:creationId xmlns:p14="http://schemas.microsoft.com/office/powerpoint/2010/main" val="3977416856"/>
      </p:ext>
    </p:extLst>
  </p:cSld>
  <p:clrMapOvr>
    <a:masterClrMapping/>
  </p:clrMapOvr>
  <p:transition spd="slow">
    <p:wip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E958AC5-E2E9-495F-A1C9-806EDF46B06F}"/>
              </a:ext>
            </a:extLst>
          </p:cNvPr>
          <p:cNvSpPr txBox="1">
            <a:spLocks/>
          </p:cNvSpPr>
          <p:nvPr/>
        </p:nvSpPr>
        <p:spPr>
          <a:xfrm>
            <a:off x="0" y="44624"/>
            <a:ext cx="9144000" cy="792088"/>
          </a:xfrm>
          <a:prstGeom prst="rect">
            <a:avLst/>
          </a:prstGeom>
        </p:spPr>
        <p:txBody>
          <a:bodyPr bIns="91440" anchor="b" anchorCtr="0">
            <a:normAutofit/>
          </a:bodyPr>
          <a:lstStyle>
            <a:lvl1pPr algn="l" rtl="0" eaLnBrk="1" latinLnBrk="0" hangingPunct="1">
              <a:spcBef>
                <a:spcPct val="0"/>
              </a:spcBef>
              <a:buNone/>
              <a:defRPr kumimoji="0" sz="4000" kern="1200">
                <a:solidFill>
                  <a:schemeClr val="tx2"/>
                </a:solidFill>
                <a:latin typeface="+mj-lt"/>
                <a:ea typeface="+mj-ea"/>
                <a:cs typeface="+mj-cs"/>
              </a:defRPr>
            </a:lvl1pPr>
          </a:lstStyle>
          <a:p>
            <a:pPr algn="ctr"/>
            <a:r>
              <a:rPr lang="es-CR" dirty="0"/>
              <a:t>Prueba de Hipótesis: bilateral</a:t>
            </a:r>
            <a:endParaRPr lang="en-US" dirty="0"/>
          </a:p>
        </p:txBody>
      </p:sp>
      <p:pic>
        <p:nvPicPr>
          <p:cNvPr id="2050" name="Picture 2" descr="Resultado de imagen para two ways">
            <a:extLst>
              <a:ext uri="{FF2B5EF4-FFF2-40B4-BE49-F238E27FC236}">
                <a16:creationId xmlns:a16="http://schemas.microsoft.com/office/drawing/2014/main" id="{F5A2231D-B212-4FAF-9DA1-CF306D7AC8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504" y="980728"/>
            <a:ext cx="8928992" cy="5832648"/>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Resultado de imagen para icon person">
            <a:extLst>
              <a:ext uri="{FF2B5EF4-FFF2-40B4-BE49-F238E27FC236}">
                <a16:creationId xmlns:a16="http://schemas.microsoft.com/office/drawing/2014/main" id="{353B13C2-32BD-4A29-8478-3425CCEDB8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420888"/>
            <a:ext cx="1368152" cy="1368152"/>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8" descr="Resultado de imagen para icon person">
            <a:extLst>
              <a:ext uri="{FF2B5EF4-FFF2-40B4-BE49-F238E27FC236}">
                <a16:creationId xmlns:a16="http://schemas.microsoft.com/office/drawing/2014/main" id="{7EED5682-3D67-4D22-BB72-CA9B8C5DAD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56376" y="2528900"/>
            <a:ext cx="1368152" cy="13681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3971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56"/>
                                        </p:tgtEl>
                                        <p:attrNameLst>
                                          <p:attrName>style.visibility</p:attrName>
                                        </p:attrNameLst>
                                      </p:cBhvr>
                                      <p:to>
                                        <p:strVal val="visible"/>
                                      </p:to>
                                    </p:set>
                                    <p:animEffect transition="in" filter="fade">
                                      <p:cBhvr>
                                        <p:cTn id="7" dur="500"/>
                                        <p:tgtEl>
                                          <p:spTgt spid="2056"/>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8948D1-1EE5-407E-A5E4-31185EFCEC2C}"/>
              </a:ext>
            </a:extLst>
          </p:cNvPr>
          <p:cNvSpPr txBox="1">
            <a:spLocks/>
          </p:cNvSpPr>
          <p:nvPr/>
        </p:nvSpPr>
        <p:spPr>
          <a:xfrm>
            <a:off x="0" y="44624"/>
            <a:ext cx="9144000" cy="792088"/>
          </a:xfrm>
          <a:prstGeom prst="rect">
            <a:avLst/>
          </a:prstGeom>
        </p:spPr>
        <p:txBody>
          <a:bodyPr bIns="91440" anchor="b" anchorCtr="0">
            <a:normAutofit/>
          </a:bodyPr>
          <a:lstStyle>
            <a:lvl1pPr algn="l" rtl="0" eaLnBrk="1" latinLnBrk="0" hangingPunct="1">
              <a:spcBef>
                <a:spcPct val="0"/>
              </a:spcBef>
              <a:buNone/>
              <a:defRPr kumimoji="0" sz="4000" kern="1200">
                <a:solidFill>
                  <a:schemeClr val="tx2"/>
                </a:solidFill>
                <a:latin typeface="+mj-lt"/>
                <a:ea typeface="+mj-ea"/>
                <a:cs typeface="+mj-cs"/>
              </a:defRPr>
            </a:lvl1pPr>
          </a:lstStyle>
          <a:p>
            <a:pPr algn="ctr"/>
            <a:r>
              <a:rPr lang="es-CR" dirty="0"/>
              <a:t>Prueba de Hipótesis: bilateral</a:t>
            </a:r>
            <a:endParaRPr lang="en-US" dirty="0"/>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8AEA8733-84BE-4A7E-BFA3-E65813CC41CE}"/>
                  </a:ext>
                </a:extLst>
              </p:cNvPr>
              <p:cNvSpPr>
                <a:spLocks noGrp="1"/>
              </p:cNvSpPr>
              <p:nvPr>
                <p:ph sz="quarter" idx="1"/>
              </p:nvPr>
            </p:nvSpPr>
            <p:spPr>
              <a:xfrm>
                <a:off x="179512" y="792088"/>
                <a:ext cx="8856984" cy="6065912"/>
              </a:xfrm>
            </p:spPr>
            <p:txBody>
              <a:bodyPr>
                <a:normAutofit fontScale="92500" lnSpcReduction="10000"/>
              </a:bodyPr>
              <a:lstStyle/>
              <a:p>
                <a:pPr lvl="0"/>
                <a:r>
                  <a:rPr lang="es-CR" sz="2800" u="sng" dirty="0"/>
                  <a:t>1. Datos</a:t>
                </a:r>
                <a:r>
                  <a:rPr lang="es-CR" sz="2800" dirty="0"/>
                  <a:t>: cuantitativos, con escala de razón, se trabaja con el promedio (</a:t>
                </a:r>
                <a14:m>
                  <m:oMath xmlns:m="http://schemas.openxmlformats.org/officeDocument/2006/math">
                    <m:acc>
                      <m:accPr>
                        <m:chr m:val="̅"/>
                        <m:ctrlPr>
                          <a:rPr lang="en-US" sz="2800" i="1">
                            <a:latin typeface="Cambria Math" panose="02040503050406030204" pitchFamily="18" charset="0"/>
                          </a:rPr>
                        </m:ctrlPr>
                      </m:accPr>
                      <m:e>
                        <m:r>
                          <a:rPr lang="es-CR" sz="2800" i="1">
                            <a:latin typeface="Cambria Math"/>
                          </a:rPr>
                          <m:t>𝑥</m:t>
                        </m:r>
                      </m:e>
                    </m:acc>
                  </m:oMath>
                </a14:m>
                <a:r>
                  <a:rPr lang="es-CR" sz="2800" dirty="0"/>
                  <a:t>).</a:t>
                </a:r>
                <a:endParaRPr lang="en-US" sz="2400" dirty="0"/>
              </a:p>
              <a:p>
                <a:pPr lvl="0"/>
                <a:r>
                  <a:rPr lang="es-CR" sz="2800" u="sng" dirty="0"/>
                  <a:t>2. Supuestos</a:t>
                </a:r>
                <a:r>
                  <a:rPr lang="es-CR" sz="2800" dirty="0"/>
                  <a:t>: datos se distribuyen como una normal de parámetros </a:t>
                </a:r>
                <a14:m>
                  <m:oMath xmlns:m="http://schemas.openxmlformats.org/officeDocument/2006/math">
                    <m:r>
                      <a:rPr lang="es-CR" sz="2800" i="1">
                        <a:latin typeface="Cambria Math"/>
                      </a:rPr>
                      <m:t>𝑁</m:t>
                    </m:r>
                    <m:r>
                      <a:rPr lang="es-CR" sz="2800" i="1">
                        <a:latin typeface="Cambria Math"/>
                      </a:rPr>
                      <m:t>(</m:t>
                    </m:r>
                    <m:r>
                      <a:rPr lang="es-CR" sz="2800" i="1">
                        <a:latin typeface="Cambria Math"/>
                      </a:rPr>
                      <m:t>𝜇</m:t>
                    </m:r>
                    <m:r>
                      <a:rPr lang="es-CR" sz="2800" i="1">
                        <a:latin typeface="Cambria Math"/>
                      </a:rPr>
                      <m:t>,</m:t>
                    </m:r>
                    <m:r>
                      <a:rPr lang="es-CR" sz="2800" i="1">
                        <a:latin typeface="Cambria Math"/>
                      </a:rPr>
                      <m:t>𝜎</m:t>
                    </m:r>
                    <m:r>
                      <a:rPr lang="es-CR" sz="2800" i="1">
                        <a:latin typeface="Cambria Math"/>
                      </a:rPr>
                      <m:t>)</m:t>
                    </m:r>
                  </m:oMath>
                </a14:m>
                <a:r>
                  <a:rPr lang="es-CR" sz="2800" dirty="0"/>
                  <a:t>, y además suponemos la variancia o el parámetro de variabilidad </a:t>
                </a:r>
                <a14:m>
                  <m:oMath xmlns:m="http://schemas.openxmlformats.org/officeDocument/2006/math">
                    <m:r>
                      <a:rPr lang="es-CR" sz="2800" i="1">
                        <a:latin typeface="Cambria Math"/>
                      </a:rPr>
                      <m:t>𝜎</m:t>
                    </m:r>
                  </m:oMath>
                </a14:m>
                <a:r>
                  <a:rPr lang="es-CR" sz="2800" dirty="0"/>
                  <a:t> es conocido.</a:t>
                </a:r>
                <a:endParaRPr lang="en-US" sz="2400" dirty="0"/>
              </a:p>
              <a:p>
                <a:pPr lvl="0"/>
                <a:r>
                  <a:rPr lang="es-CR" sz="2800" u="sng" dirty="0"/>
                  <a:t>3. Hipótesis</a:t>
                </a:r>
                <a:r>
                  <a:rPr lang="es-CR" sz="2800" dirty="0"/>
                  <a:t>:      </a:t>
                </a:r>
                <a14:m>
                  <m:oMath xmlns:m="http://schemas.openxmlformats.org/officeDocument/2006/math">
                    <m:d>
                      <m:dPr>
                        <m:begChr m:val="{"/>
                        <m:endChr m:val=""/>
                        <m:ctrlPr>
                          <a:rPr lang="en-US" sz="2800" i="1">
                            <a:latin typeface="Cambria Math" panose="02040503050406030204" pitchFamily="18" charset="0"/>
                          </a:rPr>
                        </m:ctrlPr>
                      </m:dPr>
                      <m:e>
                        <m:eqArr>
                          <m:eqArrPr>
                            <m:ctrlPr>
                              <a:rPr lang="en-US" sz="2800" i="1">
                                <a:latin typeface="Cambria Math" panose="02040503050406030204" pitchFamily="18" charset="0"/>
                              </a:rPr>
                            </m:ctrlPr>
                          </m:eqArrPr>
                          <m:e>
                            <m:sSub>
                              <m:sSubPr>
                                <m:ctrlPr>
                                  <a:rPr lang="en-US" sz="2800" i="1">
                                    <a:latin typeface="Cambria Math" panose="02040503050406030204" pitchFamily="18" charset="0"/>
                                  </a:rPr>
                                </m:ctrlPr>
                              </m:sSubPr>
                              <m:e>
                                <m:r>
                                  <a:rPr lang="es-CR" sz="2800" i="1">
                                    <a:latin typeface="Cambria Math"/>
                                  </a:rPr>
                                  <m:t>𝐻</m:t>
                                </m:r>
                              </m:e>
                              <m:sub>
                                <m:r>
                                  <a:rPr lang="es-CR" sz="2800" i="1">
                                    <a:latin typeface="Cambria Math"/>
                                  </a:rPr>
                                  <m:t>0</m:t>
                                </m:r>
                              </m:sub>
                            </m:sSub>
                            <m:r>
                              <a:rPr lang="es-CR" sz="2800" i="1">
                                <a:latin typeface="Cambria Math"/>
                              </a:rPr>
                              <m:t>: </m:t>
                            </m:r>
                            <m:r>
                              <a:rPr lang="es-CR" sz="2800" i="1">
                                <a:latin typeface="Cambria Math"/>
                              </a:rPr>
                              <m:t>𝜇</m:t>
                            </m:r>
                            <m:r>
                              <a:rPr lang="es-CR" sz="2800" i="1">
                                <a:latin typeface="Cambria Math"/>
                              </a:rPr>
                              <m:t>=15</m:t>
                            </m:r>
                          </m:e>
                          <m:e>
                            <m:sSub>
                              <m:sSubPr>
                                <m:ctrlPr>
                                  <a:rPr lang="en-US" sz="2800" i="1">
                                    <a:latin typeface="Cambria Math" panose="02040503050406030204" pitchFamily="18" charset="0"/>
                                  </a:rPr>
                                </m:ctrlPr>
                              </m:sSubPr>
                              <m:e>
                                <m:r>
                                  <a:rPr lang="es-CR" sz="2800" i="1">
                                    <a:latin typeface="Cambria Math"/>
                                  </a:rPr>
                                  <m:t>𝐻</m:t>
                                </m:r>
                              </m:e>
                              <m:sub>
                                <m:r>
                                  <a:rPr lang="es-CR" sz="2800" i="1">
                                    <a:latin typeface="Cambria Math"/>
                                  </a:rPr>
                                  <m:t>𝐴</m:t>
                                </m:r>
                              </m:sub>
                            </m:sSub>
                            <m:r>
                              <a:rPr lang="es-CR" sz="2800" i="1">
                                <a:latin typeface="Cambria Math"/>
                              </a:rPr>
                              <m:t>:</m:t>
                            </m:r>
                            <m:r>
                              <a:rPr lang="es-CR" sz="2800" i="1">
                                <a:latin typeface="Cambria Math"/>
                              </a:rPr>
                              <m:t>𝜇</m:t>
                            </m:r>
                            <m:r>
                              <a:rPr lang="es-CR" sz="2800" i="1">
                                <a:latin typeface="Cambria Math"/>
                              </a:rPr>
                              <m:t>≠15</m:t>
                            </m:r>
                          </m:e>
                        </m:eqArr>
                      </m:e>
                    </m:d>
                  </m:oMath>
                </a14:m>
                <a:endParaRPr lang="en-US" sz="2400" dirty="0"/>
              </a:p>
              <a:p>
                <a:pPr lvl="0"/>
                <a:r>
                  <a:rPr lang="es-CR" sz="2800" u="sng" dirty="0"/>
                  <a:t>4. Estadística de prueba</a:t>
                </a:r>
                <a:r>
                  <a:rPr lang="es-CR" sz="2800" dirty="0"/>
                  <a:t>:   </a:t>
                </a:r>
                <a14:m>
                  <m:oMath xmlns:m="http://schemas.openxmlformats.org/officeDocument/2006/math">
                    <m:sSub>
                      <m:sSubPr>
                        <m:ctrlPr>
                          <a:rPr lang="en-US" sz="2800" i="1">
                            <a:latin typeface="Cambria Math" panose="02040503050406030204" pitchFamily="18" charset="0"/>
                          </a:rPr>
                        </m:ctrlPr>
                      </m:sSubPr>
                      <m:e>
                        <m:r>
                          <a:rPr lang="es-CR" sz="2800" i="1">
                            <a:latin typeface="Cambria Math"/>
                          </a:rPr>
                          <m:t>𝑧</m:t>
                        </m:r>
                      </m:e>
                      <m:sub>
                        <m:r>
                          <a:rPr lang="es-CR" sz="2800" i="1">
                            <a:latin typeface="Cambria Math"/>
                          </a:rPr>
                          <m:t>𝑐</m:t>
                        </m:r>
                      </m:sub>
                    </m:sSub>
                    <m:r>
                      <a:rPr lang="es-CR" sz="2800" i="1">
                        <a:latin typeface="Cambria Math"/>
                      </a:rPr>
                      <m:t>=</m:t>
                    </m:r>
                    <m:f>
                      <m:fPr>
                        <m:ctrlPr>
                          <a:rPr lang="en-US" sz="2800" i="1">
                            <a:latin typeface="Cambria Math" panose="02040503050406030204" pitchFamily="18" charset="0"/>
                          </a:rPr>
                        </m:ctrlPr>
                      </m:fPr>
                      <m:num>
                        <m:acc>
                          <m:accPr>
                            <m:chr m:val="̅"/>
                            <m:ctrlPr>
                              <a:rPr lang="en-US" sz="2800" i="1">
                                <a:latin typeface="Cambria Math" panose="02040503050406030204" pitchFamily="18" charset="0"/>
                              </a:rPr>
                            </m:ctrlPr>
                          </m:accPr>
                          <m:e>
                            <m:r>
                              <a:rPr lang="es-CR" sz="2800" i="1">
                                <a:latin typeface="Cambria Math"/>
                              </a:rPr>
                              <m:t>𝑥</m:t>
                            </m:r>
                          </m:e>
                        </m:acc>
                        <m:r>
                          <a:rPr lang="es-CR" sz="2800" i="1">
                            <a:latin typeface="Cambria Math"/>
                          </a:rPr>
                          <m:t>−</m:t>
                        </m:r>
                        <m:r>
                          <a:rPr lang="es-CR" sz="2800" i="1">
                            <a:latin typeface="Cambria Math"/>
                          </a:rPr>
                          <m:t>𝜇</m:t>
                        </m:r>
                      </m:num>
                      <m:den>
                        <m:r>
                          <a:rPr lang="es-CR" sz="2800" i="1">
                            <a:latin typeface="Cambria Math"/>
                          </a:rPr>
                          <m:t>𝜎</m:t>
                        </m:r>
                        <m:r>
                          <a:rPr lang="es-CR" sz="2800" i="1">
                            <a:latin typeface="Cambria Math"/>
                          </a:rPr>
                          <m:t>/</m:t>
                        </m:r>
                        <m:rad>
                          <m:radPr>
                            <m:degHide m:val="on"/>
                            <m:ctrlPr>
                              <a:rPr lang="en-US" sz="2800" i="1">
                                <a:latin typeface="Cambria Math" panose="02040503050406030204" pitchFamily="18" charset="0"/>
                              </a:rPr>
                            </m:ctrlPr>
                          </m:radPr>
                          <m:deg/>
                          <m:e>
                            <m:r>
                              <a:rPr lang="es-CR" sz="2800" i="1">
                                <a:latin typeface="Cambria Math"/>
                              </a:rPr>
                              <m:t>𝑛</m:t>
                            </m:r>
                          </m:e>
                        </m:rad>
                      </m:den>
                    </m:f>
                  </m:oMath>
                </a14:m>
                <a:endParaRPr lang="en-US" sz="2400" dirty="0"/>
              </a:p>
              <a:p>
                <a:pPr lvl="0"/>
                <a:r>
                  <a:rPr lang="es-CR" sz="2800" u="sng" dirty="0"/>
                  <a:t>5. Distribución de la Estadística de prueba</a:t>
                </a:r>
                <a:r>
                  <a:rPr lang="es-CR" sz="2800" dirty="0"/>
                  <a:t>: la distribución asociada a la estadística de prueba sigue una función normal estándar:  </a:t>
                </a:r>
              </a:p>
              <a:p>
                <a:pPr marL="0" lvl="0" indent="0">
                  <a:buNone/>
                </a:pPr>
                <a14:m>
                  <m:oMathPara xmlns:m="http://schemas.openxmlformats.org/officeDocument/2006/math">
                    <m:oMathParaPr>
                      <m:jc m:val="centerGroup"/>
                    </m:oMathParaPr>
                    <m:oMath xmlns:m="http://schemas.openxmlformats.org/officeDocument/2006/math">
                      <m:sSub>
                        <m:sSubPr>
                          <m:ctrlPr>
                            <a:rPr lang="en-US" sz="2800" i="1">
                              <a:latin typeface="Cambria Math" panose="02040503050406030204" pitchFamily="18" charset="0"/>
                            </a:rPr>
                          </m:ctrlPr>
                        </m:sSubPr>
                        <m:e>
                          <m:r>
                            <a:rPr lang="es-CR" sz="2800" i="1">
                              <a:latin typeface="Cambria Math"/>
                            </a:rPr>
                            <m:t>𝑧</m:t>
                          </m:r>
                        </m:e>
                        <m:sub>
                          <m:r>
                            <a:rPr lang="es-CR" sz="2800" i="1">
                              <a:latin typeface="Cambria Math"/>
                            </a:rPr>
                            <m:t>𝑐</m:t>
                          </m:r>
                        </m:sub>
                      </m:sSub>
                      <m:r>
                        <a:rPr lang="es-CR" sz="2800" i="1">
                          <a:latin typeface="Cambria Math"/>
                        </a:rPr>
                        <m:t>=</m:t>
                      </m:r>
                      <m:f>
                        <m:fPr>
                          <m:ctrlPr>
                            <a:rPr lang="en-US" sz="2800" i="1">
                              <a:latin typeface="Cambria Math" panose="02040503050406030204" pitchFamily="18" charset="0"/>
                            </a:rPr>
                          </m:ctrlPr>
                        </m:fPr>
                        <m:num>
                          <m:acc>
                            <m:accPr>
                              <m:chr m:val="̅"/>
                              <m:ctrlPr>
                                <a:rPr lang="en-US" sz="2800" i="1">
                                  <a:latin typeface="Cambria Math" panose="02040503050406030204" pitchFamily="18" charset="0"/>
                                </a:rPr>
                              </m:ctrlPr>
                            </m:accPr>
                            <m:e>
                              <m:r>
                                <a:rPr lang="es-CR" sz="2800" i="1">
                                  <a:latin typeface="Cambria Math"/>
                                </a:rPr>
                                <m:t>𝑥</m:t>
                              </m:r>
                            </m:e>
                          </m:acc>
                          <m:r>
                            <a:rPr lang="es-CR" sz="2800" i="1">
                              <a:latin typeface="Cambria Math"/>
                            </a:rPr>
                            <m:t>−</m:t>
                          </m:r>
                          <m:r>
                            <a:rPr lang="es-CR" sz="2800" i="1">
                              <a:latin typeface="Cambria Math"/>
                            </a:rPr>
                            <m:t>𝜇</m:t>
                          </m:r>
                        </m:num>
                        <m:den>
                          <m:r>
                            <a:rPr lang="es-CR" sz="2800" i="1">
                              <a:latin typeface="Cambria Math"/>
                            </a:rPr>
                            <m:t>𝜎</m:t>
                          </m:r>
                          <m:r>
                            <a:rPr lang="es-CR" sz="2800" i="1">
                              <a:latin typeface="Cambria Math"/>
                            </a:rPr>
                            <m:t>/</m:t>
                          </m:r>
                          <m:rad>
                            <m:radPr>
                              <m:degHide m:val="on"/>
                              <m:ctrlPr>
                                <a:rPr lang="en-US" sz="2800" i="1">
                                  <a:latin typeface="Cambria Math" panose="02040503050406030204" pitchFamily="18" charset="0"/>
                                </a:rPr>
                              </m:ctrlPr>
                            </m:radPr>
                            <m:deg/>
                            <m:e>
                              <m:r>
                                <a:rPr lang="es-CR" sz="2800" i="1">
                                  <a:latin typeface="Cambria Math"/>
                                </a:rPr>
                                <m:t>𝑛</m:t>
                              </m:r>
                            </m:e>
                          </m:rad>
                        </m:den>
                      </m:f>
                      <m:r>
                        <a:rPr lang="es-CR" sz="2800" i="1">
                          <a:latin typeface="Cambria Math"/>
                        </a:rPr>
                        <m:t>~</m:t>
                      </m:r>
                      <m:r>
                        <a:rPr lang="es-CR" sz="2800" i="1">
                          <a:latin typeface="Cambria Math"/>
                        </a:rPr>
                        <m:t>𝑁</m:t>
                      </m:r>
                      <m:r>
                        <a:rPr lang="es-CR" sz="2800" i="1">
                          <a:latin typeface="Cambria Math"/>
                        </a:rPr>
                        <m:t>(0,1)</m:t>
                      </m:r>
                    </m:oMath>
                  </m:oMathPara>
                </a14:m>
                <a:endParaRPr lang="en-US" sz="2400" dirty="0"/>
              </a:p>
              <a:p>
                <a:pPr lvl="0"/>
                <a:r>
                  <a:rPr lang="es-CR" sz="2800" dirty="0"/>
                  <a:t>6. Regla de decisión   </a:t>
                </a:r>
                <a:r>
                  <a:rPr lang="es-CR" sz="2800" dirty="0">
                    <a:sym typeface="Wingdings" panose="05000000000000000000" pitchFamily="2" charset="2"/>
                  </a:rPr>
                  <a:t>   ¿Qué establecemos en este punto?</a:t>
                </a:r>
                <a:endParaRPr lang="en-US" sz="2400" dirty="0"/>
              </a:p>
              <a:p>
                <a:pPr lvl="1"/>
                <a:r>
                  <a:rPr lang="es-CR" dirty="0"/>
                  <a:t>Valor calculado vs. valor teórico de la distribución .</a:t>
                </a:r>
                <a:endParaRPr lang="en-US" sz="2000" dirty="0"/>
              </a:p>
              <a:p>
                <a:pPr marL="0" lvl="0" indent="0">
                  <a:buNone/>
                </a:pPr>
                <a:endParaRPr lang="en-US" dirty="0"/>
              </a:p>
            </p:txBody>
          </p:sp>
        </mc:Choice>
        <mc:Fallback xmlns="">
          <p:sp>
            <p:nvSpPr>
              <p:cNvPr id="5" name="Content Placeholder 2">
                <a:extLst>
                  <a:ext uri="{FF2B5EF4-FFF2-40B4-BE49-F238E27FC236}">
                    <a16:creationId xmlns:a16="http://schemas.microsoft.com/office/drawing/2014/main" id="{8AEA8733-84BE-4A7E-BFA3-E65813CC41CE}"/>
                  </a:ext>
                </a:extLst>
              </p:cNvPr>
              <p:cNvSpPr>
                <a:spLocks noGrp="1" noRot="1" noChangeAspect="1" noMove="1" noResize="1" noEditPoints="1" noAdjustHandles="1" noChangeArrowheads="1" noChangeShapeType="1" noTextEdit="1"/>
              </p:cNvSpPr>
              <p:nvPr>
                <p:ph sz="quarter" idx="1"/>
              </p:nvPr>
            </p:nvSpPr>
            <p:spPr>
              <a:xfrm>
                <a:off x="179512" y="792088"/>
                <a:ext cx="8856984" cy="6065912"/>
              </a:xfrm>
              <a:blipFill>
                <a:blip r:embed="rId2"/>
                <a:stretch>
                  <a:fillRect l="-688" t="-1307" r="-1858"/>
                </a:stretch>
              </a:blipFill>
            </p:spPr>
            <p:txBody>
              <a:bodyPr/>
              <a:lstStyle/>
              <a:p>
                <a:r>
                  <a:rPr lang="en-US">
                    <a:noFill/>
                  </a:rPr>
                  <a:t> </a:t>
                </a:r>
              </a:p>
            </p:txBody>
          </p:sp>
        </mc:Fallback>
      </mc:AlternateContent>
    </p:spTree>
    <p:extLst>
      <p:ext uri="{BB962C8B-B14F-4D97-AF65-F5344CB8AC3E}">
        <p14:creationId xmlns:p14="http://schemas.microsoft.com/office/powerpoint/2010/main" val="297108920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sz="quarter" idx="1"/>
          </p:nvPr>
        </p:nvSpPr>
        <p:spPr>
          <a:xfrm>
            <a:off x="107504" y="978997"/>
            <a:ext cx="8928992" cy="5223291"/>
          </a:xfrm>
        </p:spPr>
        <p:txBody>
          <a:bodyPr>
            <a:normAutofit/>
          </a:bodyPr>
          <a:lstStyle/>
          <a:p>
            <a:pPr algn="just"/>
            <a:r>
              <a:rPr lang="es-CR" sz="2400" dirty="0"/>
              <a:t>Los valores posibles de la estadística de prueba que podría asumir esta prueba bilateral son dos puntos sobre el eje horizontal de la grafica de la distribución. Para esta estadística, se dividen en dos grupos:  región de rechazo y región de no rechazo. </a:t>
            </a:r>
          </a:p>
          <a:p>
            <a:endParaRPr lang="es-CR" dirty="0"/>
          </a:p>
        </p:txBody>
      </p:sp>
      <p:pic>
        <p:nvPicPr>
          <p:cNvPr id="6" name="Picture 2" descr="normal-bil-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4183" y="2996952"/>
            <a:ext cx="7132637" cy="3327400"/>
          </a:xfrm>
          <a:prstGeom prst="rect">
            <a:avLst/>
          </a:prstGeom>
          <a:noFill/>
          <a:ln w="9525">
            <a:solidFill>
              <a:schemeClr val="bg2"/>
            </a:solidFill>
            <a:miter lim="800000"/>
            <a:headEnd/>
            <a:tailEnd/>
          </a:ln>
          <a:extLst>
            <a:ext uri="{909E8E84-426E-40DD-AFC4-6F175D3DCCD1}">
              <a14:hiddenFill xmlns:a14="http://schemas.microsoft.com/office/drawing/2010/main">
                <a:solidFill>
                  <a:srgbClr val="FFFFFF"/>
                </a:solidFill>
              </a14:hiddenFill>
            </a:ext>
          </a:extLst>
        </p:spPr>
      </p:pic>
      <p:sp>
        <p:nvSpPr>
          <p:cNvPr id="8" name="Line 7"/>
          <p:cNvSpPr>
            <a:spLocks noChangeShapeType="1"/>
          </p:cNvSpPr>
          <p:nvPr/>
        </p:nvSpPr>
        <p:spPr bwMode="auto">
          <a:xfrm flipH="1" flipV="1">
            <a:off x="1937270" y="4660652"/>
            <a:ext cx="0" cy="912813"/>
          </a:xfrm>
          <a:prstGeom prst="line">
            <a:avLst/>
          </a:prstGeom>
          <a:ln>
            <a:headEnd/>
            <a:tailEnd type="triangle" w="med" len="med"/>
          </a:ln>
        </p:spPr>
        <p:style>
          <a:lnRef idx="1">
            <a:schemeClr val="dk1"/>
          </a:lnRef>
          <a:fillRef idx="0">
            <a:schemeClr val="dk1"/>
          </a:fillRef>
          <a:effectRef idx="0">
            <a:schemeClr val="dk1"/>
          </a:effectRef>
          <a:fontRef idx="minor">
            <a:schemeClr val="tx1"/>
          </a:fontRef>
        </p:style>
        <p:txBody>
          <a:bodyPr/>
          <a:lstStyle/>
          <a:p>
            <a:endParaRPr lang="es-CR"/>
          </a:p>
        </p:txBody>
      </p:sp>
      <p:sp>
        <p:nvSpPr>
          <p:cNvPr id="9" name="Line 8"/>
          <p:cNvSpPr>
            <a:spLocks noChangeShapeType="1"/>
          </p:cNvSpPr>
          <p:nvPr/>
        </p:nvSpPr>
        <p:spPr bwMode="auto">
          <a:xfrm flipV="1">
            <a:off x="7099821" y="4754315"/>
            <a:ext cx="30956" cy="830262"/>
          </a:xfrm>
          <a:prstGeom prst="line">
            <a:avLst/>
          </a:prstGeom>
          <a:ln>
            <a:headEnd/>
            <a:tailEnd type="triangle" w="med" len="med"/>
          </a:ln>
        </p:spPr>
        <p:style>
          <a:lnRef idx="1">
            <a:schemeClr val="dk1"/>
          </a:lnRef>
          <a:fillRef idx="0">
            <a:schemeClr val="dk1"/>
          </a:fillRef>
          <a:effectRef idx="0">
            <a:schemeClr val="dk1"/>
          </a:effectRef>
          <a:fontRef idx="minor">
            <a:schemeClr val="tx1"/>
          </a:fontRef>
        </p:style>
        <p:txBody>
          <a:bodyPr/>
          <a:lstStyle/>
          <a:p>
            <a:endParaRPr lang="es-CR"/>
          </a:p>
        </p:txBody>
      </p:sp>
      <p:sp>
        <p:nvSpPr>
          <p:cNvPr id="10" name="Text Box 9"/>
          <p:cNvSpPr txBox="1">
            <a:spLocks noChangeArrowheads="1"/>
          </p:cNvSpPr>
          <p:nvPr/>
        </p:nvSpPr>
        <p:spPr bwMode="auto">
          <a:xfrm>
            <a:off x="6564833" y="4201865"/>
            <a:ext cx="1131888"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s-ES" dirty="0">
                <a:latin typeface="Tahoma" pitchFamily="34" charset="0"/>
              </a:rPr>
              <a:t>Reg. </a:t>
            </a:r>
            <a:r>
              <a:rPr lang="es-ES" dirty="0" err="1">
                <a:latin typeface="Tahoma" pitchFamily="34" charset="0"/>
              </a:rPr>
              <a:t>Crit</a:t>
            </a:r>
            <a:r>
              <a:rPr lang="es-ES" dirty="0">
                <a:latin typeface="Tahoma" pitchFamily="34" charset="0"/>
              </a:rPr>
              <a:t>.</a:t>
            </a:r>
          </a:p>
        </p:txBody>
      </p:sp>
      <p:sp>
        <p:nvSpPr>
          <p:cNvPr id="11" name="Text Box 10"/>
          <p:cNvSpPr txBox="1">
            <a:spLocks noChangeArrowheads="1"/>
          </p:cNvSpPr>
          <p:nvPr/>
        </p:nvSpPr>
        <p:spPr bwMode="auto">
          <a:xfrm>
            <a:off x="1330846" y="4198690"/>
            <a:ext cx="1131887"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s-ES" dirty="0">
                <a:latin typeface="Tahoma" pitchFamily="34" charset="0"/>
              </a:rPr>
              <a:t>Reg. </a:t>
            </a:r>
            <a:r>
              <a:rPr lang="es-ES" dirty="0" err="1">
                <a:latin typeface="Tahoma" pitchFamily="34" charset="0"/>
              </a:rPr>
              <a:t>Crit</a:t>
            </a:r>
            <a:r>
              <a:rPr lang="es-ES" dirty="0">
                <a:latin typeface="Tahoma" pitchFamily="34" charset="0"/>
              </a:rPr>
              <a:t>.</a:t>
            </a:r>
          </a:p>
        </p:txBody>
      </p:sp>
      <p:sp>
        <p:nvSpPr>
          <p:cNvPr id="13" name="Oval 12"/>
          <p:cNvSpPr>
            <a:spLocks noChangeArrowheads="1"/>
          </p:cNvSpPr>
          <p:nvPr/>
        </p:nvSpPr>
        <p:spPr bwMode="auto">
          <a:xfrm>
            <a:off x="918096" y="5352802"/>
            <a:ext cx="1400175" cy="441325"/>
          </a:xfrm>
          <a:prstGeom prst="ellipse">
            <a:avLst/>
          </a:prstGeom>
          <a:noFill/>
          <a:ln w="9525">
            <a:solidFill>
              <a:srgbClr val="0000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CR"/>
          </a:p>
        </p:txBody>
      </p:sp>
      <p:sp>
        <p:nvSpPr>
          <p:cNvPr id="14" name="Oval 13"/>
          <p:cNvSpPr>
            <a:spLocks noChangeArrowheads="1"/>
          </p:cNvSpPr>
          <p:nvPr/>
        </p:nvSpPr>
        <p:spPr bwMode="auto">
          <a:xfrm>
            <a:off x="6845821" y="5375027"/>
            <a:ext cx="1398587" cy="427038"/>
          </a:xfrm>
          <a:prstGeom prst="ellipse">
            <a:avLst/>
          </a:prstGeom>
          <a:noFill/>
          <a:ln w="9525">
            <a:solidFill>
              <a:srgbClr val="0000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CR"/>
          </a:p>
        </p:txBody>
      </p:sp>
      <p:sp>
        <p:nvSpPr>
          <p:cNvPr id="15" name="Oval 14"/>
          <p:cNvSpPr>
            <a:spLocks noChangeArrowheads="1"/>
          </p:cNvSpPr>
          <p:nvPr/>
        </p:nvSpPr>
        <p:spPr bwMode="auto">
          <a:xfrm>
            <a:off x="2384946" y="5170240"/>
            <a:ext cx="4437062" cy="755650"/>
          </a:xfrm>
          <a:prstGeom prst="ellipse">
            <a:avLst/>
          </a:prstGeom>
          <a:noFill/>
          <a:ln w="9525">
            <a:solidFill>
              <a:srgbClr val="0000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CR"/>
          </a:p>
        </p:txBody>
      </p:sp>
      <p:sp>
        <p:nvSpPr>
          <p:cNvPr id="2" name="1 Rectángulo redondeado"/>
          <p:cNvSpPr/>
          <p:nvPr/>
        </p:nvSpPr>
        <p:spPr>
          <a:xfrm>
            <a:off x="3219138" y="6068175"/>
            <a:ext cx="2622723" cy="641350"/>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No rechazo: H0</a:t>
            </a:r>
          </a:p>
        </p:txBody>
      </p:sp>
      <p:sp>
        <p:nvSpPr>
          <p:cNvPr id="18" name="17 Rectángulo redondeado"/>
          <p:cNvSpPr/>
          <p:nvPr/>
        </p:nvSpPr>
        <p:spPr>
          <a:xfrm>
            <a:off x="6732240" y="6068175"/>
            <a:ext cx="2124235" cy="641350"/>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Rechazo: HA</a:t>
            </a:r>
          </a:p>
        </p:txBody>
      </p:sp>
      <p:sp>
        <p:nvSpPr>
          <p:cNvPr id="19" name="18 Rectángulo redondeado"/>
          <p:cNvSpPr/>
          <p:nvPr/>
        </p:nvSpPr>
        <p:spPr>
          <a:xfrm>
            <a:off x="251520" y="6021288"/>
            <a:ext cx="2124235" cy="641350"/>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Rechazo: HA</a:t>
            </a:r>
          </a:p>
        </p:txBody>
      </p:sp>
      <p:cxnSp>
        <p:nvCxnSpPr>
          <p:cNvPr id="21" name="20 Conector recto de flecha"/>
          <p:cNvCxnSpPr>
            <a:stCxn id="19" idx="0"/>
          </p:cNvCxnSpPr>
          <p:nvPr/>
        </p:nvCxnSpPr>
        <p:spPr>
          <a:xfrm flipV="1">
            <a:off x="1313638" y="5794127"/>
            <a:ext cx="162018" cy="227161"/>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25" name="24 Conector recto de flecha"/>
          <p:cNvCxnSpPr>
            <a:stCxn id="18" idx="0"/>
            <a:endCxn id="14" idx="4"/>
          </p:cNvCxnSpPr>
          <p:nvPr/>
        </p:nvCxnSpPr>
        <p:spPr>
          <a:xfrm flipH="1" flipV="1">
            <a:off x="7545115" y="5802065"/>
            <a:ext cx="249243" cy="26611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27" name="26 Conector recto de flecha"/>
          <p:cNvCxnSpPr/>
          <p:nvPr/>
        </p:nvCxnSpPr>
        <p:spPr>
          <a:xfrm flipV="1">
            <a:off x="4499992" y="5592480"/>
            <a:ext cx="0" cy="500816"/>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20" name="Title 1">
            <a:extLst>
              <a:ext uri="{FF2B5EF4-FFF2-40B4-BE49-F238E27FC236}">
                <a16:creationId xmlns:a16="http://schemas.microsoft.com/office/drawing/2014/main" id="{5D750453-75EB-4B50-AE73-15FB3C6ADF2F}"/>
              </a:ext>
            </a:extLst>
          </p:cNvPr>
          <p:cNvSpPr txBox="1">
            <a:spLocks/>
          </p:cNvSpPr>
          <p:nvPr/>
        </p:nvSpPr>
        <p:spPr>
          <a:xfrm>
            <a:off x="0" y="44624"/>
            <a:ext cx="9144000" cy="792088"/>
          </a:xfrm>
          <a:prstGeom prst="rect">
            <a:avLst/>
          </a:prstGeom>
        </p:spPr>
        <p:txBody>
          <a:bodyPr bIns="91440" anchor="b" anchorCtr="0">
            <a:normAutofit/>
          </a:bodyPr>
          <a:lstStyle>
            <a:lvl1pPr algn="l" rtl="0" eaLnBrk="1" latinLnBrk="0" hangingPunct="1">
              <a:spcBef>
                <a:spcPct val="0"/>
              </a:spcBef>
              <a:buNone/>
              <a:defRPr kumimoji="0" sz="4000" kern="1200">
                <a:solidFill>
                  <a:schemeClr val="tx2"/>
                </a:solidFill>
                <a:latin typeface="+mj-lt"/>
                <a:ea typeface="+mj-ea"/>
                <a:cs typeface="+mj-cs"/>
              </a:defRPr>
            </a:lvl1pPr>
          </a:lstStyle>
          <a:p>
            <a:pPr algn="ctr"/>
            <a:r>
              <a:rPr lang="es-CR" dirty="0"/>
              <a:t>Prueba de Hipótesis: bilateral</a:t>
            </a:r>
            <a:endParaRPr lang="en-US" dirty="0"/>
          </a:p>
        </p:txBody>
      </p:sp>
    </p:spTree>
    <p:extLst>
      <p:ext uri="{BB962C8B-B14F-4D97-AF65-F5344CB8AC3E}">
        <p14:creationId xmlns:p14="http://schemas.microsoft.com/office/powerpoint/2010/main" val="2444526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par>
                          <p:cTn id="8" fill="hold">
                            <p:stCondLst>
                              <p:cond delay="500"/>
                            </p:stCondLst>
                            <p:childTnLst>
                              <p:par>
                                <p:cTn id="9" presetID="11" presetClass="entr" presetSubtype="0" fill="hold" grpId="0" nodeType="afterEffect">
                                  <p:stCondLst>
                                    <p:cond delay="0"/>
                                  </p:stCondLst>
                                  <p:childTnLst>
                                    <p:set>
                                      <p:cBhvr>
                                        <p:cTn id="10" dur="3000">
                                          <p:stCondLst>
                                            <p:cond delay="0"/>
                                          </p:stCondLst>
                                        </p:cTn>
                                        <p:tgtEl>
                                          <p:spTgt spid="13"/>
                                        </p:tgtEl>
                                        <p:attrNameLst>
                                          <p:attrName>style.visibility</p:attrName>
                                        </p:attrNameLst>
                                      </p:cBhvr>
                                      <p:to>
                                        <p:strVal val="visible"/>
                                      </p:to>
                                    </p:set>
                                  </p:childTnLst>
                                </p:cTn>
                              </p:par>
                              <p:par>
                                <p:cTn id="11" presetID="11" presetClass="entr" presetSubtype="0" fill="hold" grpId="0" nodeType="withEffect">
                                  <p:stCondLst>
                                    <p:cond delay="0"/>
                                  </p:stCondLst>
                                  <p:childTnLst>
                                    <p:set>
                                      <p:cBhvr>
                                        <p:cTn id="12" dur="3000">
                                          <p:stCondLst>
                                            <p:cond delay="0"/>
                                          </p:stCondLst>
                                        </p:cTn>
                                        <p:tgtEl>
                                          <p:spTgt spid="14"/>
                                        </p:tgtEl>
                                        <p:attrNameLst>
                                          <p:attrName>style.visibility</p:attrName>
                                        </p:attrNameLst>
                                      </p:cBhvr>
                                      <p:to>
                                        <p:strVal val="visible"/>
                                      </p:to>
                                    </p:set>
                                  </p:childTnLst>
                                </p:cTn>
                              </p:par>
                              <p:par>
                                <p:cTn id="13" presetID="5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770" decel="100000"/>
                                        <p:tgtEl>
                                          <p:spTgt spid="11"/>
                                        </p:tgtEl>
                                      </p:cBhvr>
                                    </p:animEffect>
                                    <p:animScale>
                                      <p:cBhvr>
                                        <p:cTn id="16" dur="770" decel="100000"/>
                                        <p:tgtEl>
                                          <p:spTgt spid="11"/>
                                        </p:tgtEl>
                                      </p:cBhvr>
                                      <p:from x="10000" y="10000"/>
                                      <p:to x="200000" y="450000"/>
                                    </p:animScale>
                                    <p:animScale>
                                      <p:cBhvr>
                                        <p:cTn id="17" dur="1230" accel="100000" fill="hold">
                                          <p:stCondLst>
                                            <p:cond delay="770"/>
                                          </p:stCondLst>
                                        </p:cTn>
                                        <p:tgtEl>
                                          <p:spTgt spid="11"/>
                                        </p:tgtEl>
                                      </p:cBhvr>
                                      <p:from x="200000" y="450000"/>
                                      <p:to x="100000" y="100000"/>
                                    </p:animScale>
                                    <p:set>
                                      <p:cBhvr>
                                        <p:cTn id="18" dur="770" fill="hold"/>
                                        <p:tgtEl>
                                          <p:spTgt spid="11"/>
                                        </p:tgtEl>
                                        <p:attrNameLst>
                                          <p:attrName>ppt_x</p:attrName>
                                        </p:attrNameLst>
                                      </p:cBhvr>
                                      <p:to>
                                        <p:strVal val="(0.5)"/>
                                      </p:to>
                                    </p:set>
                                    <p:anim from="(0.5)" to="(#ppt_x)" calcmode="lin" valueType="num">
                                      <p:cBhvr>
                                        <p:cTn id="19" dur="1230" accel="100000" fill="hold">
                                          <p:stCondLst>
                                            <p:cond delay="770"/>
                                          </p:stCondLst>
                                        </p:cTn>
                                        <p:tgtEl>
                                          <p:spTgt spid="11"/>
                                        </p:tgtEl>
                                        <p:attrNameLst>
                                          <p:attrName>ppt_x</p:attrName>
                                        </p:attrNameLst>
                                      </p:cBhvr>
                                    </p:anim>
                                    <p:set>
                                      <p:cBhvr>
                                        <p:cTn id="20" dur="770" fill="hold"/>
                                        <p:tgtEl>
                                          <p:spTgt spid="11"/>
                                        </p:tgtEl>
                                        <p:attrNameLst>
                                          <p:attrName>ppt_y</p:attrName>
                                        </p:attrNameLst>
                                      </p:cBhvr>
                                      <p:to>
                                        <p:strVal val="(#ppt_y+0.4)"/>
                                      </p:to>
                                    </p:set>
                                    <p:anim from="(#ppt_y+0.4)" to="(#ppt_y)" calcmode="lin" valueType="num">
                                      <p:cBhvr>
                                        <p:cTn id="21" dur="1230" accel="100000" fill="hold">
                                          <p:stCondLst>
                                            <p:cond delay="770"/>
                                          </p:stCondLst>
                                        </p:cTn>
                                        <p:tgtEl>
                                          <p:spTgt spid="11"/>
                                        </p:tgtEl>
                                        <p:attrNameLst>
                                          <p:attrName>ppt_y</p:attrName>
                                        </p:attrNameLst>
                                      </p:cBhvr>
                                    </p:anim>
                                  </p:childTnLst>
                                </p:cTn>
                              </p:par>
                              <p:par>
                                <p:cTn id="22" presetID="51" presetClass="entr" presetSubtype="0" fill="hold" grpId="0"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770" decel="100000"/>
                                        <p:tgtEl>
                                          <p:spTgt spid="8"/>
                                        </p:tgtEl>
                                      </p:cBhvr>
                                    </p:animEffect>
                                    <p:animScale>
                                      <p:cBhvr>
                                        <p:cTn id="25" dur="770" decel="100000"/>
                                        <p:tgtEl>
                                          <p:spTgt spid="8"/>
                                        </p:tgtEl>
                                      </p:cBhvr>
                                      <p:from x="10000" y="10000"/>
                                      <p:to x="200000" y="450000"/>
                                    </p:animScale>
                                    <p:animScale>
                                      <p:cBhvr>
                                        <p:cTn id="26" dur="1230" accel="100000" fill="hold">
                                          <p:stCondLst>
                                            <p:cond delay="770"/>
                                          </p:stCondLst>
                                        </p:cTn>
                                        <p:tgtEl>
                                          <p:spTgt spid="8"/>
                                        </p:tgtEl>
                                      </p:cBhvr>
                                      <p:from x="200000" y="450000"/>
                                      <p:to x="100000" y="100000"/>
                                    </p:animScale>
                                    <p:set>
                                      <p:cBhvr>
                                        <p:cTn id="27" dur="770" fill="hold"/>
                                        <p:tgtEl>
                                          <p:spTgt spid="8"/>
                                        </p:tgtEl>
                                        <p:attrNameLst>
                                          <p:attrName>ppt_x</p:attrName>
                                        </p:attrNameLst>
                                      </p:cBhvr>
                                      <p:to>
                                        <p:strVal val="(0.5)"/>
                                      </p:to>
                                    </p:set>
                                    <p:anim from="(0.5)" to="(#ppt_x)" calcmode="lin" valueType="num">
                                      <p:cBhvr>
                                        <p:cTn id="28" dur="1230" accel="100000" fill="hold">
                                          <p:stCondLst>
                                            <p:cond delay="770"/>
                                          </p:stCondLst>
                                        </p:cTn>
                                        <p:tgtEl>
                                          <p:spTgt spid="8"/>
                                        </p:tgtEl>
                                        <p:attrNameLst>
                                          <p:attrName>ppt_x</p:attrName>
                                        </p:attrNameLst>
                                      </p:cBhvr>
                                    </p:anim>
                                    <p:set>
                                      <p:cBhvr>
                                        <p:cTn id="29" dur="770" fill="hold"/>
                                        <p:tgtEl>
                                          <p:spTgt spid="8"/>
                                        </p:tgtEl>
                                        <p:attrNameLst>
                                          <p:attrName>ppt_y</p:attrName>
                                        </p:attrNameLst>
                                      </p:cBhvr>
                                      <p:to>
                                        <p:strVal val="(#ppt_y+0.4)"/>
                                      </p:to>
                                    </p:set>
                                    <p:anim from="(#ppt_y+0.4)" to="(#ppt_y)" calcmode="lin" valueType="num">
                                      <p:cBhvr>
                                        <p:cTn id="30" dur="1230" accel="100000" fill="hold">
                                          <p:stCondLst>
                                            <p:cond delay="770"/>
                                          </p:stCondLst>
                                        </p:cTn>
                                        <p:tgtEl>
                                          <p:spTgt spid="8"/>
                                        </p:tgtEl>
                                        <p:attrNameLst>
                                          <p:attrName>ppt_y</p:attrName>
                                        </p:attrNameLst>
                                      </p:cBhvr>
                                    </p:anim>
                                  </p:childTnLst>
                                </p:cTn>
                              </p:par>
                              <p:par>
                                <p:cTn id="31" presetID="51" presetClass="entr" presetSubtype="0" fill="hold" grpId="0" nodeType="with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fade">
                                      <p:cBhvr>
                                        <p:cTn id="33" dur="770" decel="100000"/>
                                        <p:tgtEl>
                                          <p:spTgt spid="9"/>
                                        </p:tgtEl>
                                      </p:cBhvr>
                                    </p:animEffect>
                                    <p:animScale>
                                      <p:cBhvr>
                                        <p:cTn id="34" dur="770" decel="100000"/>
                                        <p:tgtEl>
                                          <p:spTgt spid="9"/>
                                        </p:tgtEl>
                                      </p:cBhvr>
                                      <p:from x="10000" y="10000"/>
                                      <p:to x="200000" y="450000"/>
                                    </p:animScale>
                                    <p:animScale>
                                      <p:cBhvr>
                                        <p:cTn id="35" dur="1230" accel="100000" fill="hold">
                                          <p:stCondLst>
                                            <p:cond delay="770"/>
                                          </p:stCondLst>
                                        </p:cTn>
                                        <p:tgtEl>
                                          <p:spTgt spid="9"/>
                                        </p:tgtEl>
                                      </p:cBhvr>
                                      <p:from x="200000" y="450000"/>
                                      <p:to x="100000" y="100000"/>
                                    </p:animScale>
                                    <p:set>
                                      <p:cBhvr>
                                        <p:cTn id="36" dur="770" fill="hold"/>
                                        <p:tgtEl>
                                          <p:spTgt spid="9"/>
                                        </p:tgtEl>
                                        <p:attrNameLst>
                                          <p:attrName>ppt_x</p:attrName>
                                        </p:attrNameLst>
                                      </p:cBhvr>
                                      <p:to>
                                        <p:strVal val="(0.5)"/>
                                      </p:to>
                                    </p:set>
                                    <p:anim from="(0.5)" to="(#ppt_x)" calcmode="lin" valueType="num">
                                      <p:cBhvr>
                                        <p:cTn id="37" dur="1230" accel="100000" fill="hold">
                                          <p:stCondLst>
                                            <p:cond delay="770"/>
                                          </p:stCondLst>
                                        </p:cTn>
                                        <p:tgtEl>
                                          <p:spTgt spid="9"/>
                                        </p:tgtEl>
                                        <p:attrNameLst>
                                          <p:attrName>ppt_x</p:attrName>
                                        </p:attrNameLst>
                                      </p:cBhvr>
                                    </p:anim>
                                    <p:set>
                                      <p:cBhvr>
                                        <p:cTn id="38" dur="770" fill="hold"/>
                                        <p:tgtEl>
                                          <p:spTgt spid="9"/>
                                        </p:tgtEl>
                                        <p:attrNameLst>
                                          <p:attrName>ppt_y</p:attrName>
                                        </p:attrNameLst>
                                      </p:cBhvr>
                                      <p:to>
                                        <p:strVal val="(#ppt_y+0.4)"/>
                                      </p:to>
                                    </p:set>
                                    <p:anim from="(#ppt_y+0.4)" to="(#ppt_y)" calcmode="lin" valueType="num">
                                      <p:cBhvr>
                                        <p:cTn id="39" dur="1230" accel="100000" fill="hold">
                                          <p:stCondLst>
                                            <p:cond delay="770"/>
                                          </p:stCondLst>
                                        </p:cTn>
                                        <p:tgtEl>
                                          <p:spTgt spid="9"/>
                                        </p:tgtEl>
                                        <p:attrNameLst>
                                          <p:attrName>ppt_y</p:attrName>
                                        </p:attrNameLst>
                                      </p:cBhvr>
                                    </p:anim>
                                  </p:childTnLst>
                                </p:cTn>
                              </p:par>
                              <p:par>
                                <p:cTn id="40" presetID="51" presetClass="entr" presetSubtype="0" fill="hold" grpId="0" nodeType="with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fade">
                                      <p:cBhvr>
                                        <p:cTn id="42" dur="770" decel="100000"/>
                                        <p:tgtEl>
                                          <p:spTgt spid="10"/>
                                        </p:tgtEl>
                                      </p:cBhvr>
                                    </p:animEffect>
                                    <p:animScale>
                                      <p:cBhvr>
                                        <p:cTn id="43" dur="770" decel="100000"/>
                                        <p:tgtEl>
                                          <p:spTgt spid="10"/>
                                        </p:tgtEl>
                                      </p:cBhvr>
                                      <p:from x="10000" y="10000"/>
                                      <p:to x="200000" y="450000"/>
                                    </p:animScale>
                                    <p:animScale>
                                      <p:cBhvr>
                                        <p:cTn id="44" dur="1230" accel="100000" fill="hold">
                                          <p:stCondLst>
                                            <p:cond delay="770"/>
                                          </p:stCondLst>
                                        </p:cTn>
                                        <p:tgtEl>
                                          <p:spTgt spid="10"/>
                                        </p:tgtEl>
                                      </p:cBhvr>
                                      <p:from x="200000" y="450000"/>
                                      <p:to x="100000" y="100000"/>
                                    </p:animScale>
                                    <p:set>
                                      <p:cBhvr>
                                        <p:cTn id="45" dur="770" fill="hold"/>
                                        <p:tgtEl>
                                          <p:spTgt spid="10"/>
                                        </p:tgtEl>
                                        <p:attrNameLst>
                                          <p:attrName>ppt_x</p:attrName>
                                        </p:attrNameLst>
                                      </p:cBhvr>
                                      <p:to>
                                        <p:strVal val="(0.5)"/>
                                      </p:to>
                                    </p:set>
                                    <p:anim from="(0.5)" to="(#ppt_x)" calcmode="lin" valueType="num">
                                      <p:cBhvr>
                                        <p:cTn id="46" dur="1230" accel="100000" fill="hold">
                                          <p:stCondLst>
                                            <p:cond delay="770"/>
                                          </p:stCondLst>
                                        </p:cTn>
                                        <p:tgtEl>
                                          <p:spTgt spid="10"/>
                                        </p:tgtEl>
                                        <p:attrNameLst>
                                          <p:attrName>ppt_x</p:attrName>
                                        </p:attrNameLst>
                                      </p:cBhvr>
                                    </p:anim>
                                    <p:set>
                                      <p:cBhvr>
                                        <p:cTn id="47" dur="770" fill="hold"/>
                                        <p:tgtEl>
                                          <p:spTgt spid="10"/>
                                        </p:tgtEl>
                                        <p:attrNameLst>
                                          <p:attrName>ppt_y</p:attrName>
                                        </p:attrNameLst>
                                      </p:cBhvr>
                                      <p:to>
                                        <p:strVal val="(#ppt_y+0.4)"/>
                                      </p:to>
                                    </p:set>
                                    <p:anim from="(#ppt_y+0.4)" to="(#ppt_y)" calcmode="lin" valueType="num">
                                      <p:cBhvr>
                                        <p:cTn id="48" dur="1230" accel="100000" fill="hold">
                                          <p:stCondLst>
                                            <p:cond delay="770"/>
                                          </p:stCondLst>
                                        </p:cTn>
                                        <p:tgtEl>
                                          <p:spTgt spid="10"/>
                                        </p:tgtEl>
                                        <p:attrNameLst>
                                          <p:attrName>ppt_y</p:attrName>
                                        </p:attrNameLst>
                                      </p:cBhvr>
                                    </p:anim>
                                  </p:childTnLst>
                                </p:cTn>
                              </p:par>
                              <p:par>
                                <p:cTn id="49" presetID="11" presetClass="entr" presetSubtype="0" fill="hold" grpId="0" nodeType="withEffect">
                                  <p:stCondLst>
                                    <p:cond delay="0"/>
                                  </p:stCondLst>
                                  <p:childTnLst>
                                    <p:set>
                                      <p:cBhvr>
                                        <p:cTn id="50" dur="1000">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p:bldP spid="11" grpId="0"/>
      <p:bldP spid="13" grpId="0" animBg="1"/>
      <p:bldP spid="14" grpId="0" animBg="1"/>
      <p:bldP spid="15"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sz="quarter" idx="1"/>
          </p:nvPr>
        </p:nvSpPr>
        <p:spPr>
          <a:xfrm>
            <a:off x="179512" y="1340768"/>
            <a:ext cx="6624736" cy="5256584"/>
          </a:xfrm>
        </p:spPr>
        <p:txBody>
          <a:bodyPr>
            <a:normAutofit lnSpcReduction="10000"/>
          </a:bodyPr>
          <a:lstStyle/>
          <a:p>
            <a:pPr algn="just"/>
            <a:r>
              <a:rPr lang="es-CR" sz="2400" dirty="0"/>
              <a:t>Los valores de la estadística de prueba que forman la región de rechazo son aquellos que tienen la menor probabilidad de ocurrir.</a:t>
            </a:r>
          </a:p>
          <a:p>
            <a:pPr marL="0" indent="0" algn="just">
              <a:buNone/>
            </a:pPr>
            <a:endParaRPr lang="es-CR" sz="2400" dirty="0"/>
          </a:p>
          <a:p>
            <a:pPr algn="just"/>
            <a:r>
              <a:rPr lang="es-CR" sz="2400" dirty="0"/>
              <a:t>Los que forman la región de no rechazo tienen la mayor probabilidad de ocurrir, si la hipótesis nula es verdadera para ambas regiones. </a:t>
            </a:r>
          </a:p>
          <a:p>
            <a:pPr marL="0" indent="0" algn="just">
              <a:buNone/>
            </a:pPr>
            <a:endParaRPr lang="es-CR" sz="2400" dirty="0"/>
          </a:p>
          <a:p>
            <a:pPr algn="just"/>
            <a:r>
              <a:rPr lang="es-CR" sz="2400" dirty="0"/>
              <a:t>La región de decisión señala que se debe rechazar la hipótesis nula si el valor de la estadística de prueba que se calcula a partir de la muestra es uno de los valores de la región de rechazo, y que no se debe rechazar la hipótesis nula si el valor calculado de la estadística de prueba es uno de los valores de la región de no rechazo. </a:t>
            </a:r>
          </a:p>
        </p:txBody>
      </p:sp>
      <p:pic>
        <p:nvPicPr>
          <p:cNvPr id="17410" name="Picture 2" descr="https://www-304.ibm.com/connections/blogs/gooddecision/resource/BLOGS_UPLOADED_IMAGES/DataOrProces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78538" y="1606913"/>
            <a:ext cx="1999817" cy="2177337"/>
          </a:xfrm>
          <a:prstGeom prst="rect">
            <a:avLst/>
          </a:prstGeom>
          <a:noFill/>
          <a:extLst>
            <a:ext uri="{909E8E84-426E-40DD-AFC4-6F175D3DCCD1}">
              <a14:hiddenFill xmlns:a14="http://schemas.microsoft.com/office/drawing/2010/main">
                <a:solidFill>
                  <a:srgbClr val="FFFFFF"/>
                </a:solidFill>
              </a14:hiddenFill>
            </a:ext>
          </a:extLst>
        </p:spPr>
      </p:pic>
      <p:pic>
        <p:nvPicPr>
          <p:cNvPr id="17412" name="Picture 4" descr="http://englishwithatwist.com/wp-content/uploads/2014/06/Blog_rules.jpg"/>
          <p:cNvPicPr>
            <a:picLocks noChangeAspect="1" noChangeArrowheads="1"/>
          </p:cNvPicPr>
          <p:nvPr/>
        </p:nvPicPr>
        <p:blipFill rotWithShape="1">
          <a:blip r:embed="rId3">
            <a:extLst>
              <a:ext uri="{28A0092B-C50C-407E-A947-70E740481C1C}">
                <a14:useLocalDpi xmlns:a14="http://schemas.microsoft.com/office/drawing/2010/main" val="0"/>
              </a:ext>
            </a:extLst>
          </a:blip>
          <a:srcRect b="7695"/>
          <a:stretch/>
        </p:blipFill>
        <p:spPr bwMode="auto">
          <a:xfrm>
            <a:off x="6925946" y="4221088"/>
            <a:ext cx="1905000" cy="2211077"/>
          </a:xfrm>
          <a:prstGeom prst="rect">
            <a:avLst/>
          </a:prstGeom>
          <a:noFill/>
          <a:extLst>
            <a:ext uri="{909E8E84-426E-40DD-AFC4-6F175D3DCCD1}">
              <a14:hiddenFill xmlns:a14="http://schemas.microsoft.com/office/drawing/2010/main">
                <a:solidFill>
                  <a:srgbClr val="FFFFFF"/>
                </a:solidFill>
              </a14:hiddenFill>
            </a:ext>
          </a:extLst>
        </p:spPr>
      </p:pic>
      <p:sp>
        <p:nvSpPr>
          <p:cNvPr id="8" name="Title 1">
            <a:extLst>
              <a:ext uri="{FF2B5EF4-FFF2-40B4-BE49-F238E27FC236}">
                <a16:creationId xmlns:a16="http://schemas.microsoft.com/office/drawing/2014/main" id="{7D7F3FAB-19BA-4E46-86AD-320C10320BE5}"/>
              </a:ext>
            </a:extLst>
          </p:cNvPr>
          <p:cNvSpPr txBox="1">
            <a:spLocks/>
          </p:cNvSpPr>
          <p:nvPr/>
        </p:nvSpPr>
        <p:spPr>
          <a:xfrm>
            <a:off x="0" y="44624"/>
            <a:ext cx="9144000" cy="792088"/>
          </a:xfrm>
          <a:prstGeom prst="rect">
            <a:avLst/>
          </a:prstGeom>
        </p:spPr>
        <p:txBody>
          <a:bodyPr bIns="91440" anchor="b" anchorCtr="0">
            <a:normAutofit/>
          </a:bodyPr>
          <a:lstStyle>
            <a:lvl1pPr algn="l" rtl="0" eaLnBrk="1" latinLnBrk="0" hangingPunct="1">
              <a:spcBef>
                <a:spcPct val="0"/>
              </a:spcBef>
              <a:buNone/>
              <a:defRPr kumimoji="0" sz="4000" kern="1200">
                <a:solidFill>
                  <a:schemeClr val="tx2"/>
                </a:solidFill>
                <a:latin typeface="+mj-lt"/>
                <a:ea typeface="+mj-ea"/>
                <a:cs typeface="+mj-cs"/>
              </a:defRPr>
            </a:lvl1pPr>
          </a:lstStyle>
          <a:p>
            <a:pPr algn="ctr"/>
            <a:r>
              <a:rPr lang="es-CR" dirty="0"/>
              <a:t>Prueba de Hipótesis: bilateral</a:t>
            </a:r>
            <a:endParaRPr lang="en-US" dirty="0"/>
          </a:p>
        </p:txBody>
      </p:sp>
    </p:spTree>
    <p:extLst>
      <p:ext uri="{BB962C8B-B14F-4D97-AF65-F5344CB8AC3E}">
        <p14:creationId xmlns:p14="http://schemas.microsoft.com/office/powerpoint/2010/main" val="202270037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sz="quarter" idx="1"/>
          </p:nvPr>
        </p:nvSpPr>
        <p:spPr>
          <a:xfrm>
            <a:off x="611560" y="1556792"/>
            <a:ext cx="7772400" cy="4572000"/>
          </a:xfrm>
        </p:spPr>
        <p:txBody>
          <a:bodyPr/>
          <a:lstStyle/>
          <a:p>
            <a:r>
              <a:rPr lang="es-CR" dirty="0"/>
              <a:t>Zona de rechazo.</a:t>
            </a:r>
          </a:p>
        </p:txBody>
      </p:sp>
      <p:pic>
        <p:nvPicPr>
          <p:cNvPr id="16" name="Picture 2" descr="normal-bil-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560" y="2064862"/>
            <a:ext cx="7132637" cy="4263504"/>
          </a:xfrm>
          <a:prstGeom prst="rect">
            <a:avLst/>
          </a:prstGeom>
          <a:noFill/>
          <a:ln w="9525">
            <a:solidFill>
              <a:schemeClr val="bg2"/>
            </a:solidFill>
            <a:miter lim="800000"/>
            <a:headEnd/>
            <a:tailEnd/>
          </a:ln>
          <a:extLst>
            <a:ext uri="{909E8E84-426E-40DD-AFC4-6F175D3DCCD1}">
              <a14:hiddenFill xmlns:a14="http://schemas.microsoft.com/office/drawing/2010/main">
                <a:solidFill>
                  <a:srgbClr val="FFFFFF"/>
                </a:solidFill>
              </a14:hiddenFill>
            </a:ext>
          </a:extLst>
        </p:spPr>
      </p:pic>
      <p:cxnSp>
        <p:nvCxnSpPr>
          <p:cNvPr id="18" name="17 Conector recto"/>
          <p:cNvCxnSpPr/>
          <p:nvPr/>
        </p:nvCxnSpPr>
        <p:spPr>
          <a:xfrm>
            <a:off x="1835696" y="5661248"/>
            <a:ext cx="4752528"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9" name="18 Conector recto"/>
          <p:cNvCxnSpPr/>
          <p:nvPr/>
        </p:nvCxnSpPr>
        <p:spPr>
          <a:xfrm>
            <a:off x="6588224" y="5661248"/>
            <a:ext cx="1155973"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20 Conector recto"/>
          <p:cNvCxnSpPr/>
          <p:nvPr/>
        </p:nvCxnSpPr>
        <p:spPr>
          <a:xfrm>
            <a:off x="679723" y="5661248"/>
            <a:ext cx="1155973"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22 Conector recto de flecha"/>
          <p:cNvCxnSpPr/>
          <p:nvPr/>
        </p:nvCxnSpPr>
        <p:spPr>
          <a:xfrm>
            <a:off x="1403648" y="4365104"/>
            <a:ext cx="0" cy="648072"/>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24" name="23 Elipse"/>
          <p:cNvSpPr/>
          <p:nvPr/>
        </p:nvSpPr>
        <p:spPr>
          <a:xfrm>
            <a:off x="1331640" y="5301208"/>
            <a:ext cx="144016" cy="216024"/>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R"/>
          </a:p>
        </p:txBody>
      </p:sp>
      <p:cxnSp>
        <p:nvCxnSpPr>
          <p:cNvPr id="25" name="24 Conector recto de flecha"/>
          <p:cNvCxnSpPr/>
          <p:nvPr/>
        </p:nvCxnSpPr>
        <p:spPr>
          <a:xfrm>
            <a:off x="7092280" y="4365104"/>
            <a:ext cx="0" cy="648072"/>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26" name="25 Elipse"/>
          <p:cNvSpPr/>
          <p:nvPr/>
        </p:nvSpPr>
        <p:spPr>
          <a:xfrm>
            <a:off x="7020272" y="5301208"/>
            <a:ext cx="144016" cy="216024"/>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R"/>
          </a:p>
        </p:txBody>
      </p:sp>
      <p:sp>
        <p:nvSpPr>
          <p:cNvPr id="27" name="26 Rectángulo redondeado"/>
          <p:cNvSpPr/>
          <p:nvPr/>
        </p:nvSpPr>
        <p:spPr>
          <a:xfrm>
            <a:off x="323528" y="5877272"/>
            <a:ext cx="1440160"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Rechazo</a:t>
            </a:r>
          </a:p>
        </p:txBody>
      </p:sp>
      <p:sp>
        <p:nvSpPr>
          <p:cNvPr id="28" name="27 Rectángulo redondeado"/>
          <p:cNvSpPr/>
          <p:nvPr/>
        </p:nvSpPr>
        <p:spPr>
          <a:xfrm>
            <a:off x="6588224" y="5885509"/>
            <a:ext cx="1440160"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Rechazo</a:t>
            </a:r>
          </a:p>
        </p:txBody>
      </p:sp>
      <p:sp>
        <p:nvSpPr>
          <p:cNvPr id="29" name="28 Rectángulo redondeado"/>
          <p:cNvSpPr/>
          <p:nvPr/>
        </p:nvSpPr>
        <p:spPr>
          <a:xfrm>
            <a:off x="2866516" y="5889434"/>
            <a:ext cx="2622723" cy="641350"/>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No rechazo</a:t>
            </a:r>
          </a:p>
        </p:txBody>
      </p:sp>
      <p:sp>
        <p:nvSpPr>
          <p:cNvPr id="17" name="Title 1">
            <a:extLst>
              <a:ext uri="{FF2B5EF4-FFF2-40B4-BE49-F238E27FC236}">
                <a16:creationId xmlns:a16="http://schemas.microsoft.com/office/drawing/2014/main" id="{8E68BDF5-260B-4AE0-A831-910F1A0BA5E2}"/>
              </a:ext>
            </a:extLst>
          </p:cNvPr>
          <p:cNvSpPr txBox="1">
            <a:spLocks/>
          </p:cNvSpPr>
          <p:nvPr/>
        </p:nvSpPr>
        <p:spPr>
          <a:xfrm>
            <a:off x="0" y="44624"/>
            <a:ext cx="9144000" cy="792088"/>
          </a:xfrm>
          <a:prstGeom prst="rect">
            <a:avLst/>
          </a:prstGeom>
        </p:spPr>
        <p:txBody>
          <a:bodyPr bIns="91440" anchor="b" anchorCtr="0">
            <a:normAutofit/>
          </a:bodyPr>
          <a:lstStyle>
            <a:lvl1pPr algn="l" rtl="0" eaLnBrk="1" latinLnBrk="0" hangingPunct="1">
              <a:spcBef>
                <a:spcPct val="0"/>
              </a:spcBef>
              <a:buNone/>
              <a:defRPr kumimoji="0" sz="4000" kern="1200">
                <a:solidFill>
                  <a:schemeClr val="tx2"/>
                </a:solidFill>
                <a:latin typeface="+mj-lt"/>
                <a:ea typeface="+mj-ea"/>
                <a:cs typeface="+mj-cs"/>
              </a:defRPr>
            </a:lvl1pPr>
          </a:lstStyle>
          <a:p>
            <a:pPr algn="ctr"/>
            <a:r>
              <a:rPr lang="es-CR" dirty="0"/>
              <a:t>Prueba de Hipótesis: bilateral</a:t>
            </a:r>
            <a:endParaRPr lang="en-US" dirty="0"/>
          </a:p>
        </p:txBody>
      </p:sp>
    </p:spTree>
    <p:extLst>
      <p:ext uri="{BB962C8B-B14F-4D97-AF65-F5344CB8AC3E}">
        <p14:creationId xmlns:p14="http://schemas.microsoft.com/office/powerpoint/2010/main" val="17559312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dissolve">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n relacionada">
            <a:extLst>
              <a:ext uri="{FF2B5EF4-FFF2-40B4-BE49-F238E27FC236}">
                <a16:creationId xmlns:a16="http://schemas.microsoft.com/office/drawing/2014/main" id="{5CFAB01C-E3A7-4C8F-88A9-97E737FCB4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2753635"/>
      </p:ext>
    </p:extLst>
  </p:cSld>
  <p:clrMapOvr>
    <a:masterClrMapping/>
  </p:clrMapOvr>
  <p:transition spd="slow">
    <p:wip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sz="quarter" idx="1"/>
          </p:nvPr>
        </p:nvSpPr>
        <p:spPr>
          <a:xfrm>
            <a:off x="611560" y="1377280"/>
            <a:ext cx="7772400" cy="4572000"/>
          </a:xfrm>
        </p:spPr>
        <p:txBody>
          <a:bodyPr/>
          <a:lstStyle/>
          <a:p>
            <a:r>
              <a:rPr lang="es-CR" dirty="0"/>
              <a:t>Zona de no rechazo</a:t>
            </a:r>
          </a:p>
        </p:txBody>
      </p:sp>
      <p:pic>
        <p:nvPicPr>
          <p:cNvPr id="6" name="Picture 2" descr="normal-bil-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560" y="2064862"/>
            <a:ext cx="7132637" cy="4263504"/>
          </a:xfrm>
          <a:prstGeom prst="rect">
            <a:avLst/>
          </a:prstGeom>
          <a:noFill/>
          <a:ln w="9525">
            <a:solidFill>
              <a:schemeClr val="bg2"/>
            </a:solidFill>
            <a:miter lim="800000"/>
            <a:headEnd/>
            <a:tailEnd/>
          </a:ln>
          <a:extLst>
            <a:ext uri="{909E8E84-426E-40DD-AFC4-6F175D3DCCD1}">
              <a14:hiddenFill xmlns:a14="http://schemas.microsoft.com/office/drawing/2010/main">
                <a:solidFill>
                  <a:srgbClr val="FFFFFF"/>
                </a:solidFill>
              </a14:hiddenFill>
            </a:ext>
          </a:extLst>
        </p:spPr>
      </p:pic>
      <p:cxnSp>
        <p:nvCxnSpPr>
          <p:cNvPr id="7" name="6 Conector recto"/>
          <p:cNvCxnSpPr/>
          <p:nvPr/>
        </p:nvCxnSpPr>
        <p:spPr>
          <a:xfrm>
            <a:off x="1835696" y="5661248"/>
            <a:ext cx="4752528"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8" name="7 Conector recto"/>
          <p:cNvCxnSpPr/>
          <p:nvPr/>
        </p:nvCxnSpPr>
        <p:spPr>
          <a:xfrm>
            <a:off x="6588224" y="5661248"/>
            <a:ext cx="1155973"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8 Conector recto"/>
          <p:cNvCxnSpPr/>
          <p:nvPr/>
        </p:nvCxnSpPr>
        <p:spPr>
          <a:xfrm>
            <a:off x="679723" y="5661248"/>
            <a:ext cx="1155973"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9 Conector recto de flecha"/>
          <p:cNvCxnSpPr/>
          <p:nvPr/>
        </p:nvCxnSpPr>
        <p:spPr>
          <a:xfrm>
            <a:off x="3419872" y="4509120"/>
            <a:ext cx="0" cy="648072"/>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1" name="10 Elipse"/>
          <p:cNvSpPr/>
          <p:nvPr/>
        </p:nvSpPr>
        <p:spPr>
          <a:xfrm>
            <a:off x="3347864" y="5301208"/>
            <a:ext cx="144016" cy="216024"/>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R"/>
          </a:p>
        </p:txBody>
      </p:sp>
      <p:sp>
        <p:nvSpPr>
          <p:cNvPr id="14" name="13 Rectángulo redondeado"/>
          <p:cNvSpPr/>
          <p:nvPr/>
        </p:nvSpPr>
        <p:spPr>
          <a:xfrm>
            <a:off x="323528" y="5877272"/>
            <a:ext cx="1440160"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Rechazo</a:t>
            </a:r>
          </a:p>
        </p:txBody>
      </p:sp>
      <p:sp>
        <p:nvSpPr>
          <p:cNvPr id="15" name="14 Rectángulo redondeado"/>
          <p:cNvSpPr/>
          <p:nvPr/>
        </p:nvSpPr>
        <p:spPr>
          <a:xfrm>
            <a:off x="6588224" y="5885509"/>
            <a:ext cx="1440160"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Rechazo</a:t>
            </a:r>
          </a:p>
        </p:txBody>
      </p:sp>
      <p:sp>
        <p:nvSpPr>
          <p:cNvPr id="16" name="15 Rectángulo redondeado"/>
          <p:cNvSpPr/>
          <p:nvPr/>
        </p:nvSpPr>
        <p:spPr>
          <a:xfrm>
            <a:off x="2866516" y="5889434"/>
            <a:ext cx="2622723" cy="641350"/>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No rechazo</a:t>
            </a:r>
          </a:p>
        </p:txBody>
      </p:sp>
      <p:sp>
        <p:nvSpPr>
          <p:cNvPr id="17" name="Title 1">
            <a:extLst>
              <a:ext uri="{FF2B5EF4-FFF2-40B4-BE49-F238E27FC236}">
                <a16:creationId xmlns:a16="http://schemas.microsoft.com/office/drawing/2014/main" id="{C9A4700E-4CC9-4D45-92A5-CA9FC0991F18}"/>
              </a:ext>
            </a:extLst>
          </p:cNvPr>
          <p:cNvSpPr txBox="1">
            <a:spLocks/>
          </p:cNvSpPr>
          <p:nvPr/>
        </p:nvSpPr>
        <p:spPr>
          <a:xfrm>
            <a:off x="0" y="44624"/>
            <a:ext cx="9144000" cy="792088"/>
          </a:xfrm>
          <a:prstGeom prst="rect">
            <a:avLst/>
          </a:prstGeom>
        </p:spPr>
        <p:txBody>
          <a:bodyPr bIns="91440" anchor="b" anchorCtr="0">
            <a:normAutofit/>
          </a:bodyPr>
          <a:lstStyle>
            <a:lvl1pPr algn="l" rtl="0" eaLnBrk="1" latinLnBrk="0" hangingPunct="1">
              <a:spcBef>
                <a:spcPct val="0"/>
              </a:spcBef>
              <a:buNone/>
              <a:defRPr kumimoji="0" sz="4000" kern="1200">
                <a:solidFill>
                  <a:schemeClr val="tx2"/>
                </a:solidFill>
                <a:latin typeface="+mj-lt"/>
                <a:ea typeface="+mj-ea"/>
                <a:cs typeface="+mj-cs"/>
              </a:defRPr>
            </a:lvl1pPr>
          </a:lstStyle>
          <a:p>
            <a:pPr algn="ctr"/>
            <a:r>
              <a:rPr lang="es-CR" dirty="0"/>
              <a:t>Prueba de Hipótesis: bilateral</a:t>
            </a:r>
            <a:endParaRPr lang="en-US" dirty="0"/>
          </a:p>
        </p:txBody>
      </p:sp>
    </p:spTree>
    <p:extLst>
      <p:ext uri="{BB962C8B-B14F-4D97-AF65-F5344CB8AC3E}">
        <p14:creationId xmlns:p14="http://schemas.microsoft.com/office/powerpoint/2010/main" val="3904795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60E36AA-6C74-423F-8F96-B119230AB025}"/>
                  </a:ext>
                </a:extLst>
              </p:cNvPr>
              <p:cNvSpPr>
                <a:spLocks noGrp="1"/>
              </p:cNvSpPr>
              <p:nvPr>
                <p:ph sz="quarter" idx="1"/>
              </p:nvPr>
            </p:nvSpPr>
            <p:spPr>
              <a:xfrm>
                <a:off x="107504" y="1143000"/>
                <a:ext cx="8928992" cy="5454352"/>
              </a:xfrm>
            </p:spPr>
            <p:txBody>
              <a:bodyPr>
                <a:normAutofit fontScale="92500" lnSpcReduction="10000"/>
              </a:bodyPr>
              <a:lstStyle/>
              <a:p>
                <a:endParaRPr lang="es-CR" dirty="0"/>
              </a:p>
              <a:p>
                <a:endParaRPr lang="en-US" dirty="0"/>
              </a:p>
              <a:p>
                <a:endParaRPr lang="en-US" dirty="0"/>
              </a:p>
              <a:p>
                <a:endParaRPr lang="en-US" dirty="0"/>
              </a:p>
              <a:p>
                <a:endParaRPr lang="en-US" dirty="0"/>
              </a:p>
              <a:p>
                <a:endParaRPr lang="en-US" dirty="0"/>
              </a:p>
              <a:p>
                <a:endParaRPr lang="en-US" dirty="0"/>
              </a:p>
              <a:p>
                <a:endParaRPr lang="en-US" dirty="0"/>
              </a:p>
              <a:p>
                <a:pPr marL="0" indent="0">
                  <a:buNone/>
                </a:pPr>
                <a:endParaRPr lang="en-US" dirty="0"/>
              </a:p>
              <a:p>
                <a:pPr marL="0" indent="0" algn="just">
                  <a:buNone/>
                </a:pPr>
                <a:r>
                  <a:rPr lang="es-CR" dirty="0"/>
                  <a:t>Si la estadística </a:t>
                </a:r>
                <a14:m>
                  <m:oMath xmlns:m="http://schemas.openxmlformats.org/officeDocument/2006/math">
                    <m:sSub>
                      <m:sSubPr>
                        <m:ctrlPr>
                          <a:rPr lang="en-US" i="1">
                            <a:latin typeface="Cambria Math" panose="02040503050406030204" pitchFamily="18" charset="0"/>
                          </a:rPr>
                        </m:ctrlPr>
                      </m:sSubPr>
                      <m:e>
                        <m:r>
                          <a:rPr lang="es-CR" i="1">
                            <a:latin typeface="Cambria Math"/>
                          </a:rPr>
                          <m:t>𝑧</m:t>
                        </m:r>
                      </m:e>
                      <m:sub>
                        <m:r>
                          <a:rPr lang="es-CR" i="1">
                            <a:latin typeface="Cambria Math"/>
                          </a:rPr>
                          <m:t>𝑐</m:t>
                        </m:r>
                      </m:sub>
                    </m:sSub>
                  </m:oMath>
                </a14:m>
                <a:r>
                  <a:rPr lang="es-CR" dirty="0"/>
                  <a:t> se ubica entre </a:t>
                </a:r>
                <a14:m>
                  <m:oMath xmlns:m="http://schemas.openxmlformats.org/officeDocument/2006/math">
                    <m:r>
                      <a:rPr lang="es-CR" i="1">
                        <a:latin typeface="Cambria Math"/>
                      </a:rPr>
                      <m:t>[−1.96;1.96]</m:t>
                    </m:r>
                  </m:oMath>
                </a14:m>
                <a:r>
                  <a:rPr lang="es-CR" dirty="0"/>
                  <a:t>, entonces caemos en la zona de </a:t>
                </a:r>
                <a:r>
                  <a:rPr lang="es-CR" b="1" dirty="0"/>
                  <a:t>NO rechazo</a:t>
                </a:r>
                <a:r>
                  <a:rPr lang="es-CR" dirty="0"/>
                  <a:t>, y no podemos rechazar </a:t>
                </a:r>
                <a14:m>
                  <m:oMath xmlns:m="http://schemas.openxmlformats.org/officeDocument/2006/math">
                    <m:sSub>
                      <m:sSubPr>
                        <m:ctrlPr>
                          <a:rPr lang="en-US" i="1">
                            <a:latin typeface="Cambria Math" panose="02040503050406030204" pitchFamily="18" charset="0"/>
                          </a:rPr>
                        </m:ctrlPr>
                      </m:sSubPr>
                      <m:e>
                        <m:r>
                          <a:rPr lang="es-CR" i="1">
                            <a:latin typeface="Cambria Math"/>
                          </a:rPr>
                          <m:t>𝐻</m:t>
                        </m:r>
                      </m:e>
                      <m:sub>
                        <m:r>
                          <a:rPr lang="es-CR" i="1">
                            <a:latin typeface="Cambria Math"/>
                          </a:rPr>
                          <m:t>0</m:t>
                        </m:r>
                      </m:sub>
                    </m:sSub>
                  </m:oMath>
                </a14:m>
                <a:r>
                  <a:rPr lang="es-CR" dirty="0"/>
                  <a:t>, y permanecemos momentáneamente con </a:t>
                </a:r>
                <a14:m>
                  <m:oMath xmlns:m="http://schemas.openxmlformats.org/officeDocument/2006/math">
                    <m:sSub>
                      <m:sSubPr>
                        <m:ctrlPr>
                          <a:rPr lang="en-US" i="1">
                            <a:latin typeface="Cambria Math" panose="02040503050406030204" pitchFamily="18" charset="0"/>
                          </a:rPr>
                        </m:ctrlPr>
                      </m:sSubPr>
                      <m:e>
                        <m:r>
                          <a:rPr lang="es-CR" i="1">
                            <a:latin typeface="Cambria Math"/>
                          </a:rPr>
                          <m:t>𝐻</m:t>
                        </m:r>
                      </m:e>
                      <m:sub>
                        <m:r>
                          <a:rPr lang="es-CR" i="1">
                            <a:latin typeface="Cambria Math"/>
                          </a:rPr>
                          <m:t>0</m:t>
                        </m:r>
                      </m:sub>
                    </m:sSub>
                  </m:oMath>
                </a14:m>
                <a:r>
                  <a:rPr lang="es-CR" dirty="0"/>
                  <a:t>. Caso contrario, si la estadística </a:t>
                </a:r>
                <a14:m>
                  <m:oMath xmlns:m="http://schemas.openxmlformats.org/officeDocument/2006/math">
                    <m:sSub>
                      <m:sSubPr>
                        <m:ctrlPr>
                          <a:rPr lang="en-US" i="1">
                            <a:latin typeface="Cambria Math" panose="02040503050406030204" pitchFamily="18" charset="0"/>
                          </a:rPr>
                        </m:ctrlPr>
                      </m:sSubPr>
                      <m:e>
                        <m:r>
                          <a:rPr lang="es-CR" i="1">
                            <a:latin typeface="Cambria Math"/>
                          </a:rPr>
                          <m:t>𝑧</m:t>
                        </m:r>
                      </m:e>
                      <m:sub>
                        <m:r>
                          <a:rPr lang="es-CR" i="1">
                            <a:latin typeface="Cambria Math"/>
                          </a:rPr>
                          <m:t>𝑐</m:t>
                        </m:r>
                      </m:sub>
                    </m:sSub>
                  </m:oMath>
                </a14:m>
                <a:r>
                  <a:rPr lang="es-CR" dirty="0"/>
                  <a:t> se ubica entre </a:t>
                </a:r>
                <a14:m>
                  <m:oMath xmlns:m="http://schemas.openxmlformats.org/officeDocument/2006/math">
                    <m:r>
                      <a:rPr lang="es-CR" i="1">
                        <a:latin typeface="Cambria Math"/>
                      </a:rPr>
                      <m:t>]−∞;−1.96]</m:t>
                    </m:r>
                  </m:oMath>
                </a14:m>
                <a:r>
                  <a:rPr lang="es-CR" dirty="0"/>
                  <a:t> o  </a:t>
                </a:r>
                <a14:m>
                  <m:oMath xmlns:m="http://schemas.openxmlformats.org/officeDocument/2006/math">
                    <m:r>
                      <a:rPr lang="es-CR" i="1">
                        <a:latin typeface="Cambria Math"/>
                      </a:rPr>
                      <m:t>[1.96;+∞[</m:t>
                    </m:r>
                  </m:oMath>
                </a14:m>
                <a:r>
                  <a:rPr lang="es-CR" dirty="0"/>
                  <a:t>, entonces rechazamos la </a:t>
                </a:r>
                <a14:m>
                  <m:oMath xmlns:m="http://schemas.openxmlformats.org/officeDocument/2006/math">
                    <m:sSub>
                      <m:sSubPr>
                        <m:ctrlPr>
                          <a:rPr lang="en-US" i="1">
                            <a:latin typeface="Cambria Math" panose="02040503050406030204" pitchFamily="18" charset="0"/>
                          </a:rPr>
                        </m:ctrlPr>
                      </m:sSubPr>
                      <m:e>
                        <m:r>
                          <a:rPr lang="es-CR" i="1">
                            <a:latin typeface="Cambria Math"/>
                          </a:rPr>
                          <m:t>𝐻</m:t>
                        </m:r>
                      </m:e>
                      <m:sub>
                        <m:r>
                          <a:rPr lang="es-CR" i="1">
                            <a:latin typeface="Cambria Math"/>
                          </a:rPr>
                          <m:t>0</m:t>
                        </m:r>
                      </m:sub>
                    </m:sSub>
                  </m:oMath>
                </a14:m>
                <a:r>
                  <a:rPr lang="es-CR" dirty="0"/>
                  <a:t> y aceptamos </a:t>
                </a:r>
                <a14:m>
                  <m:oMath xmlns:m="http://schemas.openxmlformats.org/officeDocument/2006/math">
                    <m:sSub>
                      <m:sSubPr>
                        <m:ctrlPr>
                          <a:rPr lang="en-US" i="1">
                            <a:latin typeface="Cambria Math" panose="02040503050406030204" pitchFamily="18" charset="0"/>
                          </a:rPr>
                        </m:ctrlPr>
                      </m:sSubPr>
                      <m:e>
                        <m:r>
                          <a:rPr lang="es-CR" i="1">
                            <a:latin typeface="Cambria Math"/>
                          </a:rPr>
                          <m:t>𝐻</m:t>
                        </m:r>
                      </m:e>
                      <m:sub>
                        <m:r>
                          <a:rPr lang="es-CR" i="1">
                            <a:latin typeface="Cambria Math"/>
                          </a:rPr>
                          <m:t>𝐴</m:t>
                        </m:r>
                      </m:sub>
                    </m:sSub>
                  </m:oMath>
                </a14:m>
                <a:r>
                  <a:rPr lang="es-CR" dirty="0"/>
                  <a:t>. </a:t>
                </a:r>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060E36AA-6C74-423F-8F96-B119230AB025}"/>
                  </a:ext>
                </a:extLst>
              </p:cNvPr>
              <p:cNvSpPr>
                <a:spLocks noGrp="1" noRot="1" noChangeAspect="1" noMove="1" noResize="1" noEditPoints="1" noAdjustHandles="1" noChangeArrowheads="1" noChangeShapeType="1" noTextEdit="1"/>
              </p:cNvSpPr>
              <p:nvPr>
                <p:ph sz="quarter" idx="1"/>
              </p:nvPr>
            </p:nvSpPr>
            <p:spPr>
              <a:xfrm>
                <a:off x="107504" y="1143000"/>
                <a:ext cx="8928992" cy="5454352"/>
              </a:xfrm>
              <a:blipFill>
                <a:blip r:embed="rId2"/>
                <a:stretch>
                  <a:fillRect l="-1093" r="-1093"/>
                </a:stretch>
              </a:blipFill>
            </p:spPr>
            <p:txBody>
              <a:bodyPr/>
              <a:lstStyle/>
              <a:p>
                <a:r>
                  <a:rPr lang="en-US">
                    <a:noFill/>
                  </a:rPr>
                  <a:t> </a:t>
                </a:r>
              </a:p>
            </p:txBody>
          </p:sp>
        </mc:Fallback>
      </mc:AlternateContent>
      <p:sp>
        <p:nvSpPr>
          <p:cNvPr id="4" name="Title 1">
            <a:extLst>
              <a:ext uri="{FF2B5EF4-FFF2-40B4-BE49-F238E27FC236}">
                <a16:creationId xmlns:a16="http://schemas.microsoft.com/office/drawing/2014/main" id="{6DAF005B-A8C1-495E-92EB-08DBBB573C35}"/>
              </a:ext>
            </a:extLst>
          </p:cNvPr>
          <p:cNvSpPr txBox="1">
            <a:spLocks/>
          </p:cNvSpPr>
          <p:nvPr/>
        </p:nvSpPr>
        <p:spPr>
          <a:xfrm>
            <a:off x="0" y="44624"/>
            <a:ext cx="9144000" cy="792088"/>
          </a:xfrm>
          <a:prstGeom prst="rect">
            <a:avLst/>
          </a:prstGeom>
        </p:spPr>
        <p:txBody>
          <a:bodyPr bIns="91440" anchor="b" anchorCtr="0">
            <a:normAutofit/>
          </a:bodyPr>
          <a:lstStyle>
            <a:lvl1pPr algn="l" rtl="0" eaLnBrk="1" latinLnBrk="0" hangingPunct="1">
              <a:spcBef>
                <a:spcPct val="0"/>
              </a:spcBef>
              <a:buNone/>
              <a:defRPr kumimoji="0" sz="4000" kern="1200">
                <a:solidFill>
                  <a:schemeClr val="tx2"/>
                </a:solidFill>
                <a:latin typeface="+mj-lt"/>
                <a:ea typeface="+mj-ea"/>
                <a:cs typeface="+mj-cs"/>
              </a:defRPr>
            </a:lvl1pPr>
          </a:lstStyle>
          <a:p>
            <a:pPr algn="ctr"/>
            <a:r>
              <a:rPr lang="es-CR" dirty="0"/>
              <a:t>Prueba de Hipótesis: bilateral</a:t>
            </a:r>
            <a:endParaRPr lang="en-US" dirty="0"/>
          </a:p>
        </p:txBody>
      </p:sp>
      <p:pic>
        <p:nvPicPr>
          <p:cNvPr id="5" name="Imagen 1">
            <a:extLst>
              <a:ext uri="{FF2B5EF4-FFF2-40B4-BE49-F238E27FC236}">
                <a16:creationId xmlns:a16="http://schemas.microsoft.com/office/drawing/2014/main" id="{F9E99AB3-E98C-4154-91E2-D7641ADA5C81}"/>
              </a:ext>
            </a:extLst>
          </p:cNvPr>
          <p:cNvPicPr/>
          <p:nvPr/>
        </p:nvPicPr>
        <p:blipFill rotWithShape="1">
          <a:blip r:embed="rId3">
            <a:extLst>
              <a:ext uri="{28A0092B-C50C-407E-A947-70E740481C1C}">
                <a14:useLocalDpi xmlns:a14="http://schemas.microsoft.com/office/drawing/2010/main" val="0"/>
              </a:ext>
            </a:extLst>
          </a:blip>
          <a:srcRect t="3400"/>
          <a:stretch/>
        </p:blipFill>
        <p:spPr bwMode="auto">
          <a:xfrm>
            <a:off x="971600" y="1052736"/>
            <a:ext cx="5612130" cy="3139440"/>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57773474"/>
      </p:ext>
    </p:extLst>
  </p:cSld>
  <p:clrMapOvr>
    <a:masterClrMapping/>
  </p:clrMapOvr>
  <p:transition spd="slow">
    <p:wip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8948D1-1EE5-407E-A5E4-31185EFCEC2C}"/>
              </a:ext>
            </a:extLst>
          </p:cNvPr>
          <p:cNvSpPr txBox="1">
            <a:spLocks/>
          </p:cNvSpPr>
          <p:nvPr/>
        </p:nvSpPr>
        <p:spPr>
          <a:xfrm>
            <a:off x="0" y="44624"/>
            <a:ext cx="9144000" cy="792088"/>
          </a:xfrm>
          <a:prstGeom prst="rect">
            <a:avLst/>
          </a:prstGeom>
        </p:spPr>
        <p:txBody>
          <a:bodyPr bIns="91440" anchor="b" anchorCtr="0">
            <a:normAutofit/>
          </a:bodyPr>
          <a:lstStyle>
            <a:lvl1pPr algn="l" rtl="0" eaLnBrk="1" latinLnBrk="0" hangingPunct="1">
              <a:spcBef>
                <a:spcPct val="0"/>
              </a:spcBef>
              <a:buNone/>
              <a:defRPr kumimoji="0" sz="4000" kern="1200">
                <a:solidFill>
                  <a:schemeClr val="tx2"/>
                </a:solidFill>
                <a:latin typeface="+mj-lt"/>
                <a:ea typeface="+mj-ea"/>
                <a:cs typeface="+mj-cs"/>
              </a:defRPr>
            </a:lvl1pPr>
          </a:lstStyle>
          <a:p>
            <a:pPr algn="ctr"/>
            <a:r>
              <a:rPr lang="es-CR" dirty="0"/>
              <a:t>Prueba de Hipótesis: bilateral</a:t>
            </a:r>
            <a:endParaRPr lang="en-US" dirty="0"/>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8AEA8733-84BE-4A7E-BFA3-E65813CC41CE}"/>
                  </a:ext>
                </a:extLst>
              </p:cNvPr>
              <p:cNvSpPr>
                <a:spLocks noGrp="1"/>
              </p:cNvSpPr>
              <p:nvPr>
                <p:ph sz="quarter" idx="1"/>
              </p:nvPr>
            </p:nvSpPr>
            <p:spPr>
              <a:xfrm>
                <a:off x="179512" y="792088"/>
                <a:ext cx="8856984" cy="6065912"/>
              </a:xfrm>
            </p:spPr>
            <p:txBody>
              <a:bodyPr>
                <a:normAutofit fontScale="92500" lnSpcReduction="20000"/>
              </a:bodyPr>
              <a:lstStyle/>
              <a:p>
                <a:pPr lvl="0"/>
                <a:r>
                  <a:rPr lang="es-CR" sz="2800" u="sng" dirty="0"/>
                  <a:t>1. Datos</a:t>
                </a:r>
                <a:r>
                  <a:rPr lang="es-CR" sz="2800" dirty="0"/>
                  <a:t>: cuantitativos, con escala de razón, se trabaja con el promedio (</a:t>
                </a:r>
                <a14:m>
                  <m:oMath xmlns:m="http://schemas.openxmlformats.org/officeDocument/2006/math">
                    <m:acc>
                      <m:accPr>
                        <m:chr m:val="̅"/>
                        <m:ctrlPr>
                          <a:rPr lang="en-US" sz="2800" i="1">
                            <a:latin typeface="Cambria Math" panose="02040503050406030204" pitchFamily="18" charset="0"/>
                          </a:rPr>
                        </m:ctrlPr>
                      </m:accPr>
                      <m:e>
                        <m:r>
                          <a:rPr lang="es-CR" sz="2800" i="1">
                            <a:latin typeface="Cambria Math"/>
                          </a:rPr>
                          <m:t>𝑥</m:t>
                        </m:r>
                      </m:e>
                    </m:acc>
                  </m:oMath>
                </a14:m>
                <a:r>
                  <a:rPr lang="es-CR" sz="2800" dirty="0"/>
                  <a:t>).</a:t>
                </a:r>
                <a:endParaRPr lang="en-US" sz="2400" dirty="0"/>
              </a:p>
              <a:p>
                <a:pPr lvl="0"/>
                <a:r>
                  <a:rPr lang="es-CR" sz="2800" u="sng" dirty="0"/>
                  <a:t>2. Supuestos</a:t>
                </a:r>
                <a:r>
                  <a:rPr lang="es-CR" sz="2800" dirty="0"/>
                  <a:t>: datos se distribuyen como una normal de parámetros </a:t>
                </a:r>
                <a14:m>
                  <m:oMath xmlns:m="http://schemas.openxmlformats.org/officeDocument/2006/math">
                    <m:r>
                      <a:rPr lang="es-CR" sz="2800" i="1">
                        <a:latin typeface="Cambria Math"/>
                      </a:rPr>
                      <m:t>𝑁</m:t>
                    </m:r>
                    <m:r>
                      <a:rPr lang="es-CR" sz="2800" i="1">
                        <a:latin typeface="Cambria Math"/>
                      </a:rPr>
                      <m:t>(</m:t>
                    </m:r>
                    <m:r>
                      <a:rPr lang="es-CR" sz="2800" i="1">
                        <a:latin typeface="Cambria Math"/>
                      </a:rPr>
                      <m:t>𝜇</m:t>
                    </m:r>
                    <m:r>
                      <a:rPr lang="es-CR" sz="2800" i="1">
                        <a:latin typeface="Cambria Math"/>
                      </a:rPr>
                      <m:t>,</m:t>
                    </m:r>
                    <m:r>
                      <a:rPr lang="es-CR" sz="2800" i="1">
                        <a:latin typeface="Cambria Math"/>
                      </a:rPr>
                      <m:t>𝜎</m:t>
                    </m:r>
                    <m:r>
                      <a:rPr lang="es-CR" sz="2800" i="1">
                        <a:latin typeface="Cambria Math"/>
                      </a:rPr>
                      <m:t>)</m:t>
                    </m:r>
                  </m:oMath>
                </a14:m>
                <a:r>
                  <a:rPr lang="es-CR" sz="2800" dirty="0"/>
                  <a:t>, y además suponemos la variancia o el parámetro de variabilidad </a:t>
                </a:r>
                <a14:m>
                  <m:oMath xmlns:m="http://schemas.openxmlformats.org/officeDocument/2006/math">
                    <m:r>
                      <a:rPr lang="es-CR" sz="2800" i="1">
                        <a:latin typeface="Cambria Math"/>
                      </a:rPr>
                      <m:t>𝜎</m:t>
                    </m:r>
                  </m:oMath>
                </a14:m>
                <a:r>
                  <a:rPr lang="es-CR" sz="2800" dirty="0"/>
                  <a:t> es conocido.</a:t>
                </a:r>
                <a:endParaRPr lang="en-US" sz="2400" dirty="0"/>
              </a:p>
              <a:p>
                <a:pPr lvl="0"/>
                <a:r>
                  <a:rPr lang="es-CR" sz="2800" u="sng" dirty="0"/>
                  <a:t>3. Hipótesis</a:t>
                </a:r>
                <a:r>
                  <a:rPr lang="es-CR" sz="2800" dirty="0"/>
                  <a:t>:      </a:t>
                </a:r>
                <a14:m>
                  <m:oMath xmlns:m="http://schemas.openxmlformats.org/officeDocument/2006/math">
                    <m:d>
                      <m:dPr>
                        <m:begChr m:val="{"/>
                        <m:endChr m:val=""/>
                        <m:ctrlPr>
                          <a:rPr lang="en-US" sz="2800" i="1">
                            <a:latin typeface="Cambria Math" panose="02040503050406030204" pitchFamily="18" charset="0"/>
                          </a:rPr>
                        </m:ctrlPr>
                      </m:dPr>
                      <m:e>
                        <m:eqArr>
                          <m:eqArrPr>
                            <m:ctrlPr>
                              <a:rPr lang="en-US" sz="2800" i="1">
                                <a:latin typeface="Cambria Math" panose="02040503050406030204" pitchFamily="18" charset="0"/>
                              </a:rPr>
                            </m:ctrlPr>
                          </m:eqArrPr>
                          <m:e>
                            <m:sSub>
                              <m:sSubPr>
                                <m:ctrlPr>
                                  <a:rPr lang="en-US" sz="2800" i="1">
                                    <a:latin typeface="Cambria Math" panose="02040503050406030204" pitchFamily="18" charset="0"/>
                                  </a:rPr>
                                </m:ctrlPr>
                              </m:sSubPr>
                              <m:e>
                                <m:r>
                                  <a:rPr lang="es-CR" sz="2800" i="1">
                                    <a:latin typeface="Cambria Math"/>
                                  </a:rPr>
                                  <m:t>𝐻</m:t>
                                </m:r>
                              </m:e>
                              <m:sub>
                                <m:r>
                                  <a:rPr lang="es-CR" sz="2800" i="1">
                                    <a:latin typeface="Cambria Math"/>
                                  </a:rPr>
                                  <m:t>0</m:t>
                                </m:r>
                              </m:sub>
                            </m:sSub>
                            <m:r>
                              <a:rPr lang="es-CR" sz="2800" i="1">
                                <a:latin typeface="Cambria Math"/>
                              </a:rPr>
                              <m:t>: </m:t>
                            </m:r>
                            <m:r>
                              <a:rPr lang="es-CR" sz="2800" i="1">
                                <a:latin typeface="Cambria Math"/>
                              </a:rPr>
                              <m:t>𝜇</m:t>
                            </m:r>
                            <m:r>
                              <a:rPr lang="es-CR" sz="2800" i="1">
                                <a:latin typeface="Cambria Math"/>
                              </a:rPr>
                              <m:t>=15</m:t>
                            </m:r>
                          </m:e>
                          <m:e>
                            <m:sSub>
                              <m:sSubPr>
                                <m:ctrlPr>
                                  <a:rPr lang="en-US" sz="2800" i="1">
                                    <a:latin typeface="Cambria Math" panose="02040503050406030204" pitchFamily="18" charset="0"/>
                                  </a:rPr>
                                </m:ctrlPr>
                              </m:sSubPr>
                              <m:e>
                                <m:r>
                                  <a:rPr lang="es-CR" sz="2800" i="1">
                                    <a:latin typeface="Cambria Math"/>
                                  </a:rPr>
                                  <m:t>𝐻</m:t>
                                </m:r>
                              </m:e>
                              <m:sub>
                                <m:r>
                                  <a:rPr lang="es-CR" sz="2800" i="1">
                                    <a:latin typeface="Cambria Math"/>
                                  </a:rPr>
                                  <m:t>𝐴</m:t>
                                </m:r>
                              </m:sub>
                            </m:sSub>
                            <m:r>
                              <a:rPr lang="es-CR" sz="2800" i="1">
                                <a:latin typeface="Cambria Math"/>
                              </a:rPr>
                              <m:t>:</m:t>
                            </m:r>
                            <m:r>
                              <a:rPr lang="es-CR" sz="2800" i="1">
                                <a:latin typeface="Cambria Math"/>
                              </a:rPr>
                              <m:t>𝜇</m:t>
                            </m:r>
                            <m:r>
                              <a:rPr lang="es-CR" sz="2800" i="1">
                                <a:latin typeface="Cambria Math"/>
                              </a:rPr>
                              <m:t>≠15</m:t>
                            </m:r>
                          </m:e>
                        </m:eqArr>
                      </m:e>
                    </m:d>
                  </m:oMath>
                </a14:m>
                <a:endParaRPr lang="en-US" sz="2400" dirty="0"/>
              </a:p>
              <a:p>
                <a:pPr lvl="0"/>
                <a:r>
                  <a:rPr lang="es-CR" sz="2800" u="sng" dirty="0"/>
                  <a:t>4. Estadística de prueba</a:t>
                </a:r>
                <a:r>
                  <a:rPr lang="es-CR" sz="2800" dirty="0"/>
                  <a:t>:   </a:t>
                </a:r>
                <a14:m>
                  <m:oMath xmlns:m="http://schemas.openxmlformats.org/officeDocument/2006/math">
                    <m:sSub>
                      <m:sSubPr>
                        <m:ctrlPr>
                          <a:rPr lang="en-US" sz="2800" i="1">
                            <a:latin typeface="Cambria Math" panose="02040503050406030204" pitchFamily="18" charset="0"/>
                          </a:rPr>
                        </m:ctrlPr>
                      </m:sSubPr>
                      <m:e>
                        <m:r>
                          <a:rPr lang="es-CR" sz="2800" i="1">
                            <a:latin typeface="Cambria Math"/>
                          </a:rPr>
                          <m:t>𝑧</m:t>
                        </m:r>
                      </m:e>
                      <m:sub>
                        <m:r>
                          <a:rPr lang="es-CR" sz="2800" i="1">
                            <a:latin typeface="Cambria Math"/>
                          </a:rPr>
                          <m:t>𝑐</m:t>
                        </m:r>
                      </m:sub>
                    </m:sSub>
                    <m:r>
                      <a:rPr lang="es-CR" sz="2800" i="1">
                        <a:latin typeface="Cambria Math"/>
                      </a:rPr>
                      <m:t>=</m:t>
                    </m:r>
                    <m:f>
                      <m:fPr>
                        <m:ctrlPr>
                          <a:rPr lang="en-US" sz="2800" i="1">
                            <a:latin typeface="Cambria Math" panose="02040503050406030204" pitchFamily="18" charset="0"/>
                          </a:rPr>
                        </m:ctrlPr>
                      </m:fPr>
                      <m:num>
                        <m:acc>
                          <m:accPr>
                            <m:chr m:val="̅"/>
                            <m:ctrlPr>
                              <a:rPr lang="en-US" sz="2800" i="1">
                                <a:latin typeface="Cambria Math" panose="02040503050406030204" pitchFamily="18" charset="0"/>
                              </a:rPr>
                            </m:ctrlPr>
                          </m:accPr>
                          <m:e>
                            <m:r>
                              <a:rPr lang="es-CR" sz="2800" i="1">
                                <a:latin typeface="Cambria Math"/>
                              </a:rPr>
                              <m:t>𝑥</m:t>
                            </m:r>
                          </m:e>
                        </m:acc>
                        <m:r>
                          <a:rPr lang="es-CR" sz="2800" i="1">
                            <a:latin typeface="Cambria Math"/>
                          </a:rPr>
                          <m:t>−</m:t>
                        </m:r>
                        <m:r>
                          <a:rPr lang="es-CR" sz="2800" i="1">
                            <a:latin typeface="Cambria Math"/>
                          </a:rPr>
                          <m:t>𝜇</m:t>
                        </m:r>
                      </m:num>
                      <m:den>
                        <m:r>
                          <a:rPr lang="es-CR" sz="2800" i="1">
                            <a:latin typeface="Cambria Math"/>
                          </a:rPr>
                          <m:t>𝜎</m:t>
                        </m:r>
                        <m:r>
                          <a:rPr lang="es-CR" sz="2800" i="1">
                            <a:latin typeface="Cambria Math"/>
                          </a:rPr>
                          <m:t>/</m:t>
                        </m:r>
                        <m:rad>
                          <m:radPr>
                            <m:degHide m:val="on"/>
                            <m:ctrlPr>
                              <a:rPr lang="en-US" sz="2800" i="1">
                                <a:latin typeface="Cambria Math" panose="02040503050406030204" pitchFamily="18" charset="0"/>
                              </a:rPr>
                            </m:ctrlPr>
                          </m:radPr>
                          <m:deg/>
                          <m:e>
                            <m:r>
                              <a:rPr lang="es-CR" sz="2800" i="1">
                                <a:latin typeface="Cambria Math"/>
                              </a:rPr>
                              <m:t>𝑛</m:t>
                            </m:r>
                          </m:e>
                        </m:rad>
                      </m:den>
                    </m:f>
                  </m:oMath>
                </a14:m>
                <a:endParaRPr lang="en-US" sz="2400" dirty="0"/>
              </a:p>
              <a:p>
                <a:pPr lvl="0"/>
                <a:r>
                  <a:rPr lang="es-CR" sz="2800" u="sng" dirty="0"/>
                  <a:t>5. Distribución de la Estadística de prueba</a:t>
                </a:r>
                <a:r>
                  <a:rPr lang="es-CR" sz="2800" dirty="0"/>
                  <a:t>: la distribución asociada a la estadística de prueba sigue una función normal estándar:  </a:t>
                </a:r>
              </a:p>
              <a:p>
                <a:pPr marL="0" lvl="0" indent="0">
                  <a:buNone/>
                </a:pPr>
                <a14:m>
                  <m:oMathPara xmlns:m="http://schemas.openxmlformats.org/officeDocument/2006/math">
                    <m:oMathParaPr>
                      <m:jc m:val="centerGroup"/>
                    </m:oMathParaPr>
                    <m:oMath xmlns:m="http://schemas.openxmlformats.org/officeDocument/2006/math">
                      <m:sSub>
                        <m:sSubPr>
                          <m:ctrlPr>
                            <a:rPr lang="en-US" sz="2800" i="1">
                              <a:latin typeface="Cambria Math" panose="02040503050406030204" pitchFamily="18" charset="0"/>
                            </a:rPr>
                          </m:ctrlPr>
                        </m:sSubPr>
                        <m:e>
                          <m:r>
                            <a:rPr lang="es-CR" sz="2800" i="1">
                              <a:latin typeface="Cambria Math"/>
                            </a:rPr>
                            <m:t>𝑧</m:t>
                          </m:r>
                        </m:e>
                        <m:sub>
                          <m:r>
                            <a:rPr lang="es-CR" sz="2800" i="1">
                              <a:latin typeface="Cambria Math"/>
                            </a:rPr>
                            <m:t>𝑐</m:t>
                          </m:r>
                        </m:sub>
                      </m:sSub>
                      <m:r>
                        <a:rPr lang="es-CR" sz="2800" i="1">
                          <a:latin typeface="Cambria Math"/>
                        </a:rPr>
                        <m:t>=</m:t>
                      </m:r>
                      <m:f>
                        <m:fPr>
                          <m:ctrlPr>
                            <a:rPr lang="en-US" sz="2800" i="1">
                              <a:latin typeface="Cambria Math" panose="02040503050406030204" pitchFamily="18" charset="0"/>
                            </a:rPr>
                          </m:ctrlPr>
                        </m:fPr>
                        <m:num>
                          <m:acc>
                            <m:accPr>
                              <m:chr m:val="̅"/>
                              <m:ctrlPr>
                                <a:rPr lang="en-US" sz="2800" i="1">
                                  <a:latin typeface="Cambria Math" panose="02040503050406030204" pitchFamily="18" charset="0"/>
                                </a:rPr>
                              </m:ctrlPr>
                            </m:accPr>
                            <m:e>
                              <m:r>
                                <a:rPr lang="es-CR" sz="2800" i="1">
                                  <a:latin typeface="Cambria Math"/>
                                </a:rPr>
                                <m:t>𝑥</m:t>
                              </m:r>
                            </m:e>
                          </m:acc>
                          <m:r>
                            <a:rPr lang="es-CR" sz="2800" i="1">
                              <a:latin typeface="Cambria Math"/>
                            </a:rPr>
                            <m:t>−</m:t>
                          </m:r>
                          <m:r>
                            <a:rPr lang="es-CR" sz="2800" i="1">
                              <a:latin typeface="Cambria Math"/>
                            </a:rPr>
                            <m:t>𝜇</m:t>
                          </m:r>
                        </m:num>
                        <m:den>
                          <m:r>
                            <a:rPr lang="es-CR" sz="2800" i="1">
                              <a:latin typeface="Cambria Math"/>
                            </a:rPr>
                            <m:t>𝜎</m:t>
                          </m:r>
                          <m:r>
                            <a:rPr lang="es-CR" sz="2800" i="1">
                              <a:latin typeface="Cambria Math"/>
                            </a:rPr>
                            <m:t>/</m:t>
                          </m:r>
                          <m:rad>
                            <m:radPr>
                              <m:degHide m:val="on"/>
                              <m:ctrlPr>
                                <a:rPr lang="en-US" sz="2800" i="1">
                                  <a:latin typeface="Cambria Math" panose="02040503050406030204" pitchFamily="18" charset="0"/>
                                </a:rPr>
                              </m:ctrlPr>
                            </m:radPr>
                            <m:deg/>
                            <m:e>
                              <m:r>
                                <a:rPr lang="es-CR" sz="2800" i="1">
                                  <a:latin typeface="Cambria Math"/>
                                </a:rPr>
                                <m:t>𝑛</m:t>
                              </m:r>
                            </m:e>
                          </m:rad>
                        </m:den>
                      </m:f>
                      <m:r>
                        <a:rPr lang="es-CR" sz="2800" i="1">
                          <a:latin typeface="Cambria Math"/>
                        </a:rPr>
                        <m:t>~</m:t>
                      </m:r>
                      <m:r>
                        <a:rPr lang="es-CR" sz="2800" i="1">
                          <a:latin typeface="Cambria Math"/>
                        </a:rPr>
                        <m:t>𝑁</m:t>
                      </m:r>
                      <m:r>
                        <a:rPr lang="es-CR" sz="2800" i="1">
                          <a:latin typeface="Cambria Math"/>
                        </a:rPr>
                        <m:t>(0,1)</m:t>
                      </m:r>
                    </m:oMath>
                  </m:oMathPara>
                </a14:m>
                <a:endParaRPr lang="en-US" sz="2400" dirty="0"/>
              </a:p>
              <a:p>
                <a:pPr lvl="0"/>
                <a:r>
                  <a:rPr lang="es-CR" sz="2800" dirty="0"/>
                  <a:t>6. Regla de decisión   </a:t>
                </a:r>
                <a:r>
                  <a:rPr lang="es-CR" sz="2800" dirty="0">
                    <a:sym typeface="Wingdings" panose="05000000000000000000" pitchFamily="2" charset="2"/>
                  </a:rPr>
                  <a:t>   ¿Qué establecemos en este punto?</a:t>
                </a:r>
                <a:endParaRPr lang="en-US" sz="2400" dirty="0"/>
              </a:p>
              <a:p>
                <a:pPr lvl="1"/>
                <a:r>
                  <a:rPr lang="es-CR" dirty="0"/>
                  <a:t>Valor calculado vs. valor teórico de la distribución  </a:t>
                </a:r>
              </a:p>
              <a:p>
                <a:pPr lvl="1"/>
                <a:r>
                  <a:rPr lang="es-CR" dirty="0"/>
                  <a:t>Significancia. </a:t>
                </a:r>
                <a:endParaRPr lang="en-US" sz="2000" dirty="0"/>
              </a:p>
              <a:p>
                <a:pPr marL="0" lvl="0" indent="0">
                  <a:buNone/>
                </a:pPr>
                <a:endParaRPr lang="en-US" dirty="0"/>
              </a:p>
            </p:txBody>
          </p:sp>
        </mc:Choice>
        <mc:Fallback xmlns="">
          <p:sp>
            <p:nvSpPr>
              <p:cNvPr id="5" name="Content Placeholder 2">
                <a:extLst>
                  <a:ext uri="{FF2B5EF4-FFF2-40B4-BE49-F238E27FC236}">
                    <a16:creationId xmlns:a16="http://schemas.microsoft.com/office/drawing/2014/main" id="{8AEA8733-84BE-4A7E-BFA3-E65813CC41CE}"/>
                  </a:ext>
                </a:extLst>
              </p:cNvPr>
              <p:cNvSpPr>
                <a:spLocks noGrp="1" noRot="1" noChangeAspect="1" noMove="1" noResize="1" noEditPoints="1" noAdjustHandles="1" noChangeArrowheads="1" noChangeShapeType="1" noTextEdit="1"/>
              </p:cNvSpPr>
              <p:nvPr>
                <p:ph sz="quarter" idx="1"/>
              </p:nvPr>
            </p:nvSpPr>
            <p:spPr>
              <a:xfrm>
                <a:off x="179512" y="792088"/>
                <a:ext cx="8856984" cy="6065912"/>
              </a:xfrm>
              <a:blipFill>
                <a:blip r:embed="rId2"/>
                <a:stretch>
                  <a:fillRect l="-688" t="-1809" r="-1858"/>
                </a:stretch>
              </a:blipFill>
            </p:spPr>
            <p:txBody>
              <a:bodyPr/>
              <a:lstStyle/>
              <a:p>
                <a:r>
                  <a:rPr lang="en-US">
                    <a:noFill/>
                  </a:rPr>
                  <a:t> </a:t>
                </a:r>
              </a:p>
            </p:txBody>
          </p:sp>
        </mc:Fallback>
      </mc:AlternateContent>
    </p:spTree>
    <p:extLst>
      <p:ext uri="{BB962C8B-B14F-4D97-AF65-F5344CB8AC3E}">
        <p14:creationId xmlns:p14="http://schemas.microsoft.com/office/powerpoint/2010/main" val="380538273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sz="quarter" idx="1"/>
          </p:nvPr>
        </p:nvSpPr>
        <p:spPr>
          <a:xfrm>
            <a:off x="251520" y="1052736"/>
            <a:ext cx="8712968" cy="4572000"/>
          </a:xfrm>
        </p:spPr>
        <p:txBody>
          <a:bodyPr/>
          <a:lstStyle/>
          <a:p>
            <a:pPr marL="0" indent="0" algn="just">
              <a:buNone/>
            </a:pPr>
            <a:r>
              <a:rPr lang="es-CR" dirty="0"/>
              <a:t>Otra alternativa para llevar a cabo la decisión en un prueba de hipótesis, es mediante el valor de </a:t>
            </a:r>
            <a:r>
              <a:rPr lang="es-CR" i="1" dirty="0"/>
              <a:t>p </a:t>
            </a:r>
            <a:r>
              <a:rPr lang="es-CR" dirty="0"/>
              <a:t>o la significancia (</a:t>
            </a:r>
            <a:r>
              <a:rPr lang="es-CR" i="1" dirty="0"/>
              <a:t>p-</a:t>
            </a:r>
            <a:r>
              <a:rPr lang="es-CR" i="1" dirty="0" err="1"/>
              <a:t>value</a:t>
            </a:r>
            <a:r>
              <a:rPr lang="es-CR" dirty="0"/>
              <a:t> en inglés).</a:t>
            </a:r>
          </a:p>
        </p:txBody>
      </p:sp>
      <p:pic>
        <p:nvPicPr>
          <p:cNvPr id="3074" name="Picture 2" descr="Image result for p-valu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27584" y="3212976"/>
            <a:ext cx="3844067" cy="3168352"/>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Image result for p-valu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92080" y="3645024"/>
            <a:ext cx="3236930" cy="2304256"/>
          </a:xfrm>
          <a:prstGeom prst="rect">
            <a:avLst/>
          </a:prstGeom>
          <a:noFill/>
          <a:extLst>
            <a:ext uri="{909E8E84-426E-40DD-AFC4-6F175D3DCCD1}">
              <a14:hiddenFill xmlns:a14="http://schemas.microsoft.com/office/drawing/2010/main">
                <a:solidFill>
                  <a:srgbClr val="FFFFFF"/>
                </a:solidFill>
              </a14:hiddenFill>
            </a:ext>
          </a:extLst>
        </p:spPr>
      </p:pic>
      <p:sp>
        <p:nvSpPr>
          <p:cNvPr id="8" name="Title 1">
            <a:extLst>
              <a:ext uri="{FF2B5EF4-FFF2-40B4-BE49-F238E27FC236}">
                <a16:creationId xmlns:a16="http://schemas.microsoft.com/office/drawing/2014/main" id="{AB5C211D-884B-47EE-B88E-8144089807C1}"/>
              </a:ext>
            </a:extLst>
          </p:cNvPr>
          <p:cNvSpPr txBox="1">
            <a:spLocks/>
          </p:cNvSpPr>
          <p:nvPr/>
        </p:nvSpPr>
        <p:spPr>
          <a:xfrm>
            <a:off x="0" y="44624"/>
            <a:ext cx="9144000" cy="792088"/>
          </a:xfrm>
          <a:prstGeom prst="rect">
            <a:avLst/>
          </a:prstGeom>
        </p:spPr>
        <p:txBody>
          <a:bodyPr bIns="91440" anchor="b" anchorCtr="0">
            <a:normAutofit/>
          </a:bodyPr>
          <a:lstStyle>
            <a:lvl1pPr algn="l" rtl="0" eaLnBrk="1" latinLnBrk="0" hangingPunct="1">
              <a:spcBef>
                <a:spcPct val="0"/>
              </a:spcBef>
              <a:buNone/>
              <a:defRPr kumimoji="0" sz="4000" kern="1200">
                <a:solidFill>
                  <a:schemeClr val="tx2"/>
                </a:solidFill>
                <a:latin typeface="+mj-lt"/>
                <a:ea typeface="+mj-ea"/>
                <a:cs typeface="+mj-cs"/>
              </a:defRPr>
            </a:lvl1pPr>
          </a:lstStyle>
          <a:p>
            <a:pPr algn="ctr"/>
            <a:r>
              <a:rPr lang="es-CR" dirty="0"/>
              <a:t>Prueba de Hipótesis: bilateral</a:t>
            </a:r>
            <a:endParaRPr lang="en-US" dirty="0"/>
          </a:p>
        </p:txBody>
      </p:sp>
    </p:spTree>
    <p:extLst>
      <p:ext uri="{BB962C8B-B14F-4D97-AF65-F5344CB8AC3E}">
        <p14:creationId xmlns:p14="http://schemas.microsoft.com/office/powerpoint/2010/main" val="231721317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sz="quarter" idx="1"/>
          </p:nvPr>
        </p:nvSpPr>
        <p:spPr>
          <a:xfrm>
            <a:off x="107504" y="1160748"/>
            <a:ext cx="5904656" cy="5580620"/>
          </a:xfrm>
        </p:spPr>
        <p:txBody>
          <a:bodyPr>
            <a:normAutofit fontScale="92500" lnSpcReduction="10000"/>
          </a:bodyPr>
          <a:lstStyle/>
          <a:p>
            <a:pPr algn="just"/>
            <a:r>
              <a:rPr lang="es-CR" sz="2400" dirty="0"/>
              <a:t>El valor de </a:t>
            </a:r>
            <a:r>
              <a:rPr lang="es-CR" sz="2400" i="1" dirty="0"/>
              <a:t>p </a:t>
            </a:r>
            <a:r>
              <a:rPr lang="es-CR" sz="2400" dirty="0"/>
              <a:t>(o la significancia) es un cantidad que indica qué tan insólitos son los resultados de la muestra, considerando que la hipótesis nula sea verdadera. </a:t>
            </a:r>
          </a:p>
          <a:p>
            <a:pPr algn="just"/>
            <a:endParaRPr lang="es-CR" sz="2400" dirty="0"/>
          </a:p>
          <a:p>
            <a:pPr algn="just"/>
            <a:r>
              <a:rPr lang="es-CR" sz="2400" dirty="0"/>
              <a:t>Un valor de </a:t>
            </a:r>
            <a:r>
              <a:rPr lang="es-CR" sz="2400" i="1" dirty="0"/>
              <a:t>p </a:t>
            </a:r>
            <a:r>
              <a:rPr lang="es-CR" sz="2400" dirty="0"/>
              <a:t>indica que no es muy probable que los resultados de la muestra hayan ocurrido; ofrece la justificación para dudar de la certeza de la hipótesis nula, si esta es verdadera. 	</a:t>
            </a:r>
          </a:p>
          <a:p>
            <a:pPr algn="just"/>
            <a:endParaRPr lang="es-CR" sz="2400" dirty="0"/>
          </a:p>
          <a:p>
            <a:pPr algn="just"/>
            <a:r>
              <a:rPr lang="es-CR" sz="2400" dirty="0"/>
              <a:t>El valor de </a:t>
            </a:r>
            <a:r>
              <a:rPr lang="es-CR" sz="2400" i="1" dirty="0"/>
              <a:t>p</a:t>
            </a:r>
            <a:r>
              <a:rPr lang="es-CR" sz="2400" dirty="0"/>
              <a:t> también se puede ver como un indicador para no tener que comprar siempre un valor calculado y otro esperado o tabular…</a:t>
            </a:r>
          </a:p>
          <a:p>
            <a:pPr algn="just"/>
            <a:endParaRPr lang="es-CR" sz="2400" dirty="0"/>
          </a:p>
          <a:p>
            <a:pPr algn="just"/>
            <a:r>
              <a:rPr lang="es-CR" sz="2400" dirty="0"/>
              <a:t>Su calculo es diferente para pruebas bilaterales como unilaterales.</a:t>
            </a:r>
          </a:p>
        </p:txBody>
      </p:sp>
      <p:pic>
        <p:nvPicPr>
          <p:cNvPr id="1026" name="Picture 2" descr="https://bayesianbiologist.files.wordpress.com/2011/08/p_valu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03889" y="1340768"/>
            <a:ext cx="2511279" cy="223224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annals.org/data/Journals/AIM/19935/8FF3.jpe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84712" y="4365104"/>
            <a:ext cx="2349632" cy="1936611"/>
          </a:xfrm>
          <a:prstGeom prst="rect">
            <a:avLst/>
          </a:prstGeom>
          <a:noFill/>
          <a:extLst>
            <a:ext uri="{909E8E84-426E-40DD-AFC4-6F175D3DCCD1}">
              <a14:hiddenFill xmlns:a14="http://schemas.microsoft.com/office/drawing/2010/main">
                <a:solidFill>
                  <a:srgbClr val="FFFFFF"/>
                </a:solidFill>
              </a14:hiddenFill>
            </a:ext>
          </a:extLst>
        </p:spPr>
      </p:pic>
      <p:sp>
        <p:nvSpPr>
          <p:cNvPr id="8" name="Title 1">
            <a:extLst>
              <a:ext uri="{FF2B5EF4-FFF2-40B4-BE49-F238E27FC236}">
                <a16:creationId xmlns:a16="http://schemas.microsoft.com/office/drawing/2014/main" id="{DA2F7EAB-3EF2-47B9-9E60-ADD251B5115A}"/>
              </a:ext>
            </a:extLst>
          </p:cNvPr>
          <p:cNvSpPr txBox="1">
            <a:spLocks/>
          </p:cNvSpPr>
          <p:nvPr/>
        </p:nvSpPr>
        <p:spPr>
          <a:xfrm>
            <a:off x="0" y="44624"/>
            <a:ext cx="9144000" cy="792088"/>
          </a:xfrm>
          <a:prstGeom prst="rect">
            <a:avLst/>
          </a:prstGeom>
        </p:spPr>
        <p:txBody>
          <a:bodyPr bIns="91440" anchor="b" anchorCtr="0">
            <a:normAutofit/>
          </a:bodyPr>
          <a:lstStyle>
            <a:lvl1pPr algn="l" rtl="0" eaLnBrk="1" latinLnBrk="0" hangingPunct="1">
              <a:spcBef>
                <a:spcPct val="0"/>
              </a:spcBef>
              <a:buNone/>
              <a:defRPr kumimoji="0" sz="4000" kern="1200">
                <a:solidFill>
                  <a:schemeClr val="tx2"/>
                </a:solidFill>
                <a:latin typeface="+mj-lt"/>
                <a:ea typeface="+mj-ea"/>
                <a:cs typeface="+mj-cs"/>
              </a:defRPr>
            </a:lvl1pPr>
          </a:lstStyle>
          <a:p>
            <a:pPr algn="ctr"/>
            <a:r>
              <a:rPr lang="es-CR" dirty="0"/>
              <a:t>Prueba de Hipótesis: bilateral</a:t>
            </a:r>
            <a:endParaRPr lang="en-US" dirty="0"/>
          </a:p>
        </p:txBody>
      </p:sp>
    </p:spTree>
    <p:extLst>
      <p:ext uri="{BB962C8B-B14F-4D97-AF65-F5344CB8AC3E}">
        <p14:creationId xmlns:p14="http://schemas.microsoft.com/office/powerpoint/2010/main" val="3653373353"/>
      </p:ext>
    </p:extLst>
  </p:cSld>
  <p:clrMapOvr>
    <a:masterClrMapping/>
  </p:clrMapOvr>
  <p:transition spd="slow">
    <p:randomBar dir="vert"/>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2 Marcador de contenido"/>
              <p:cNvSpPr>
                <a:spLocks noGrp="1"/>
              </p:cNvSpPr>
              <p:nvPr>
                <p:ph sz="quarter" idx="1"/>
              </p:nvPr>
            </p:nvSpPr>
            <p:spPr>
              <a:xfrm>
                <a:off x="251520" y="1373112"/>
                <a:ext cx="6120680" cy="5152231"/>
              </a:xfrm>
            </p:spPr>
            <p:txBody>
              <a:bodyPr/>
              <a:lstStyle/>
              <a:p>
                <a:r>
                  <a:rPr lang="es-CR" dirty="0"/>
                  <a:t>El valor de </a:t>
                </a:r>
                <a:r>
                  <a:rPr lang="es-CR" i="1" dirty="0"/>
                  <a:t>p</a:t>
                </a:r>
                <a:r>
                  <a:rPr lang="es-CR" dirty="0"/>
                  <a:t> nos va a indicar si rechazamos o no la prueba de hipótesis. El valor de </a:t>
                </a:r>
                <a:r>
                  <a:rPr lang="es-CR" i="1" dirty="0"/>
                  <a:t>p</a:t>
                </a:r>
                <a:r>
                  <a:rPr lang="es-CR" dirty="0"/>
                  <a:t> puede verse como un indicador…</a:t>
                </a:r>
              </a:p>
              <a:p>
                <a:endParaRPr lang="es-CR" dirty="0"/>
              </a:p>
              <a:p>
                <a:pPr algn="just"/>
                <a:r>
                  <a:rPr lang="es-CR" dirty="0"/>
                  <a:t>Esto se hace comparando el nivel de significancia “</a:t>
                </a:r>
                <a:r>
                  <a:rPr lang="el-GR" dirty="0">
                    <a:latin typeface="Times New Roman"/>
                    <a:cs typeface="Times New Roman"/>
                  </a:rPr>
                  <a:t>α</a:t>
                </a:r>
                <a:r>
                  <a:rPr lang="es-CR" dirty="0"/>
                  <a:t>” con el valor de “</a:t>
                </a:r>
                <a:r>
                  <a:rPr lang="es-CR" i="1" dirty="0"/>
                  <a:t>p</a:t>
                </a:r>
                <a:r>
                  <a:rPr lang="es-CR" dirty="0"/>
                  <a:t>”.</a:t>
                </a:r>
              </a:p>
              <a:p>
                <a:pPr algn="just"/>
                <a:endParaRPr lang="es-CR" dirty="0"/>
              </a:p>
              <a:p>
                <a:pPr algn="just"/>
                <a:r>
                  <a:rPr lang="es-CR" dirty="0"/>
                  <a:t>La decisión será la siguiente:</a:t>
                </a:r>
              </a:p>
              <a:p>
                <a:pPr algn="just"/>
                <a:endParaRPr lang="es-CR" dirty="0"/>
              </a:p>
              <a:p>
                <a:pPr algn="just">
                  <a:buFont typeface="Wingdings" panose="05000000000000000000" pitchFamily="2" charset="2"/>
                  <a:buChar char="Ø"/>
                </a:pPr>
                <a:r>
                  <a:rPr lang="es-CR" dirty="0"/>
                  <a:t>Si    </a:t>
                </a:r>
                <a:r>
                  <a:rPr lang="es-CR" i="1" dirty="0"/>
                  <a:t>p &gt; </a:t>
                </a:r>
                <a:r>
                  <a:rPr lang="el-GR" dirty="0">
                    <a:latin typeface="Times New Roman"/>
                    <a:cs typeface="Times New Roman"/>
                  </a:rPr>
                  <a:t>α</a:t>
                </a:r>
                <a:r>
                  <a:rPr lang="es-CR" dirty="0">
                    <a:latin typeface="Times New Roman"/>
                    <a:cs typeface="Times New Roman"/>
                  </a:rPr>
                  <a:t>,  no se rechaza </a:t>
                </a:r>
                <a14:m>
                  <m:oMath xmlns:m="http://schemas.openxmlformats.org/officeDocument/2006/math">
                    <m:sSub>
                      <m:sSubPr>
                        <m:ctrlPr>
                          <a:rPr lang="es-CR" b="0" i="1" smtClean="0">
                            <a:latin typeface="Cambria Math" panose="02040503050406030204" pitchFamily="18" charset="0"/>
                            <a:cs typeface="Times New Roman"/>
                          </a:rPr>
                        </m:ctrlPr>
                      </m:sSubPr>
                      <m:e>
                        <m:r>
                          <a:rPr lang="es-CR" b="0" i="1" smtClean="0">
                            <a:latin typeface="Cambria Math"/>
                            <a:cs typeface="Times New Roman"/>
                          </a:rPr>
                          <m:t>𝐻</m:t>
                        </m:r>
                      </m:e>
                      <m:sub>
                        <m:r>
                          <a:rPr lang="es-CR" b="0" i="1" smtClean="0">
                            <a:latin typeface="Cambria Math"/>
                            <a:cs typeface="Times New Roman"/>
                          </a:rPr>
                          <m:t>0</m:t>
                        </m:r>
                      </m:sub>
                    </m:sSub>
                  </m:oMath>
                </a14:m>
                <a:endParaRPr lang="es-CR" dirty="0">
                  <a:latin typeface="Times New Roman"/>
                  <a:cs typeface="Times New Roman"/>
                </a:endParaRPr>
              </a:p>
              <a:p>
                <a:pPr algn="just">
                  <a:buFont typeface="Wingdings" panose="05000000000000000000" pitchFamily="2" charset="2"/>
                  <a:buChar char="Ø"/>
                </a:pPr>
                <a:r>
                  <a:rPr lang="es-CR" dirty="0">
                    <a:latin typeface="Times New Roman"/>
                    <a:cs typeface="Times New Roman"/>
                  </a:rPr>
                  <a:t>Si   </a:t>
                </a:r>
                <a:r>
                  <a:rPr lang="es-CR" i="1" dirty="0"/>
                  <a:t>p &lt; </a:t>
                </a:r>
                <a:r>
                  <a:rPr lang="el-GR" dirty="0">
                    <a:latin typeface="Times New Roman"/>
                    <a:cs typeface="Times New Roman"/>
                  </a:rPr>
                  <a:t>α</a:t>
                </a:r>
                <a:r>
                  <a:rPr lang="es-CR" dirty="0">
                    <a:latin typeface="Times New Roman"/>
                    <a:cs typeface="Times New Roman"/>
                  </a:rPr>
                  <a:t>,  se rechaza la </a:t>
                </a:r>
                <a14:m>
                  <m:oMath xmlns:m="http://schemas.openxmlformats.org/officeDocument/2006/math">
                    <m:sSub>
                      <m:sSubPr>
                        <m:ctrlPr>
                          <a:rPr lang="es-CR" i="1">
                            <a:latin typeface="Cambria Math" panose="02040503050406030204" pitchFamily="18" charset="0"/>
                            <a:cs typeface="Times New Roman"/>
                          </a:rPr>
                        </m:ctrlPr>
                      </m:sSubPr>
                      <m:e>
                        <m:r>
                          <a:rPr lang="es-CR" i="1">
                            <a:latin typeface="Cambria Math"/>
                            <a:cs typeface="Times New Roman"/>
                          </a:rPr>
                          <m:t>𝐻</m:t>
                        </m:r>
                      </m:e>
                      <m:sub>
                        <m:r>
                          <a:rPr lang="es-CR" i="1">
                            <a:latin typeface="Cambria Math"/>
                            <a:cs typeface="Times New Roman"/>
                          </a:rPr>
                          <m:t>0</m:t>
                        </m:r>
                      </m:sub>
                    </m:sSub>
                  </m:oMath>
                </a14:m>
                <a:endParaRPr lang="es-CR" dirty="0"/>
              </a:p>
            </p:txBody>
          </p:sp>
        </mc:Choice>
        <mc:Fallback xmlns="">
          <p:sp>
            <p:nvSpPr>
              <p:cNvPr id="3" name="2 Marcador de contenido"/>
              <p:cNvSpPr>
                <a:spLocks noGrp="1" noRot="1" noChangeAspect="1" noMove="1" noResize="1" noEditPoints="1" noAdjustHandles="1" noChangeArrowheads="1" noChangeShapeType="1" noTextEdit="1"/>
              </p:cNvSpPr>
              <p:nvPr>
                <p:ph sz="quarter" idx="1"/>
              </p:nvPr>
            </p:nvSpPr>
            <p:spPr>
              <a:xfrm>
                <a:off x="251520" y="1373112"/>
                <a:ext cx="6120680" cy="5152231"/>
              </a:xfrm>
              <a:blipFill>
                <a:blip r:embed="rId2"/>
                <a:stretch>
                  <a:fillRect l="-1096" t="-947" r="-1793" b="-118"/>
                </a:stretch>
              </a:blipFill>
            </p:spPr>
            <p:txBody>
              <a:bodyPr/>
              <a:lstStyle/>
              <a:p>
                <a:r>
                  <a:rPr lang="en-US">
                    <a:noFill/>
                  </a:rPr>
                  <a:t> </a:t>
                </a:r>
              </a:p>
            </p:txBody>
          </p:sp>
        </mc:Fallback>
      </mc:AlternateContent>
      <p:pic>
        <p:nvPicPr>
          <p:cNvPr id="5122" name="Picture 2" descr="C:\Users\oscar.centeno\Desktop\GUID-CBF63B74-D1B2-44FC-A316-7AC2B1C1D464-web.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88224" y="1713219"/>
            <a:ext cx="2327579" cy="1617290"/>
          </a:xfrm>
          <a:prstGeom prst="rect">
            <a:avLst/>
          </a:prstGeom>
          <a:noFill/>
          <a:extLst>
            <a:ext uri="{909E8E84-426E-40DD-AFC4-6F175D3DCCD1}">
              <a14:hiddenFill xmlns:a14="http://schemas.microsoft.com/office/drawing/2010/main">
                <a:solidFill>
                  <a:srgbClr val="FFFFFF"/>
                </a:solidFill>
              </a14:hiddenFill>
            </a:ext>
          </a:extLst>
        </p:spPr>
      </p:pic>
      <p:pic>
        <p:nvPicPr>
          <p:cNvPr id="5123" name="Picture 3" descr="C:\Users\oscar.centeno\Desktop\images.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88223" y="4221088"/>
            <a:ext cx="2327579" cy="1724025"/>
          </a:xfrm>
          <a:prstGeom prst="rect">
            <a:avLst/>
          </a:prstGeom>
          <a:noFill/>
          <a:extLst>
            <a:ext uri="{909E8E84-426E-40DD-AFC4-6F175D3DCCD1}">
              <a14:hiddenFill xmlns:a14="http://schemas.microsoft.com/office/drawing/2010/main">
                <a:solidFill>
                  <a:srgbClr val="FFFFFF"/>
                </a:solidFill>
              </a14:hiddenFill>
            </a:ext>
          </a:extLst>
        </p:spPr>
      </p:pic>
      <p:sp>
        <p:nvSpPr>
          <p:cNvPr id="8" name="Title 1">
            <a:extLst>
              <a:ext uri="{FF2B5EF4-FFF2-40B4-BE49-F238E27FC236}">
                <a16:creationId xmlns:a16="http://schemas.microsoft.com/office/drawing/2014/main" id="{B0A90AB7-0BB0-4EE3-BDF1-7FB5E3176892}"/>
              </a:ext>
            </a:extLst>
          </p:cNvPr>
          <p:cNvSpPr txBox="1">
            <a:spLocks/>
          </p:cNvSpPr>
          <p:nvPr/>
        </p:nvSpPr>
        <p:spPr>
          <a:xfrm>
            <a:off x="0" y="44624"/>
            <a:ext cx="9144000" cy="792088"/>
          </a:xfrm>
          <a:prstGeom prst="rect">
            <a:avLst/>
          </a:prstGeom>
        </p:spPr>
        <p:txBody>
          <a:bodyPr bIns="91440" anchor="b" anchorCtr="0">
            <a:normAutofit/>
          </a:bodyPr>
          <a:lstStyle>
            <a:lvl1pPr algn="l" rtl="0" eaLnBrk="1" latinLnBrk="0" hangingPunct="1">
              <a:spcBef>
                <a:spcPct val="0"/>
              </a:spcBef>
              <a:buNone/>
              <a:defRPr kumimoji="0" sz="4000" kern="1200">
                <a:solidFill>
                  <a:schemeClr val="tx2"/>
                </a:solidFill>
                <a:latin typeface="+mj-lt"/>
                <a:ea typeface="+mj-ea"/>
                <a:cs typeface="+mj-cs"/>
              </a:defRPr>
            </a:lvl1pPr>
          </a:lstStyle>
          <a:p>
            <a:pPr algn="ctr"/>
            <a:r>
              <a:rPr lang="es-CR" dirty="0"/>
              <a:t>Prueba de Hipótesis: bilateral</a:t>
            </a:r>
            <a:endParaRPr lang="en-US" dirty="0"/>
          </a:p>
        </p:txBody>
      </p:sp>
    </p:spTree>
    <p:extLst>
      <p:ext uri="{BB962C8B-B14F-4D97-AF65-F5344CB8AC3E}">
        <p14:creationId xmlns:p14="http://schemas.microsoft.com/office/powerpoint/2010/main" val="4087594280"/>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annals.org/data/Journals/AIM/19935/8FF3.jpe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44008" y="2780928"/>
            <a:ext cx="4018798" cy="3312368"/>
          </a:xfrm>
          <a:prstGeom prst="rect">
            <a:avLst/>
          </a:prstGeom>
          <a:noFill/>
          <a:extLst>
            <a:ext uri="{909E8E84-426E-40DD-AFC4-6F175D3DCCD1}">
              <a14:hiddenFill xmlns:a14="http://schemas.microsoft.com/office/drawing/2010/main">
                <a:solidFill>
                  <a:srgbClr val="FFFFFF"/>
                </a:solidFill>
              </a14:hiddenFill>
            </a:ext>
          </a:extLst>
        </p:spPr>
      </p:pic>
      <p:sp>
        <p:nvSpPr>
          <p:cNvPr id="5" name="4 Rectángulo redondeado"/>
          <p:cNvSpPr/>
          <p:nvPr/>
        </p:nvSpPr>
        <p:spPr>
          <a:xfrm>
            <a:off x="914735" y="1278372"/>
            <a:ext cx="2520280" cy="9361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Bilateral</a:t>
            </a:r>
          </a:p>
        </p:txBody>
      </p:sp>
      <p:sp>
        <p:nvSpPr>
          <p:cNvPr id="7" name="6 Rectángulo redondeado"/>
          <p:cNvSpPr/>
          <p:nvPr/>
        </p:nvSpPr>
        <p:spPr>
          <a:xfrm>
            <a:off x="5393267" y="1268760"/>
            <a:ext cx="2520280" cy="9361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Unilateral</a:t>
            </a:r>
          </a:p>
        </p:txBody>
      </p:sp>
      <p:pic>
        <p:nvPicPr>
          <p:cNvPr id="3076" name="Picture 4" descr="https://faculty.elgin.edu/dkernler/statistics/ch10/images/p-value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5575" y="2492896"/>
            <a:ext cx="4038600" cy="3481040"/>
          </a:xfrm>
          <a:prstGeom prst="rect">
            <a:avLst/>
          </a:prstGeom>
          <a:noFill/>
          <a:extLst>
            <a:ext uri="{909E8E84-426E-40DD-AFC4-6F175D3DCCD1}">
              <a14:hiddenFill xmlns:a14="http://schemas.microsoft.com/office/drawing/2010/main">
                <a:solidFill>
                  <a:srgbClr val="FFFFFF"/>
                </a:solidFill>
              </a14:hiddenFill>
            </a:ext>
          </a:extLst>
        </p:spPr>
      </p:pic>
      <p:sp>
        <p:nvSpPr>
          <p:cNvPr id="9" name="Title 1">
            <a:extLst>
              <a:ext uri="{FF2B5EF4-FFF2-40B4-BE49-F238E27FC236}">
                <a16:creationId xmlns:a16="http://schemas.microsoft.com/office/drawing/2014/main" id="{4979545F-AB5D-4C65-A1CE-01DA53C880AE}"/>
              </a:ext>
            </a:extLst>
          </p:cNvPr>
          <p:cNvSpPr txBox="1">
            <a:spLocks/>
          </p:cNvSpPr>
          <p:nvPr/>
        </p:nvSpPr>
        <p:spPr>
          <a:xfrm>
            <a:off x="0" y="44624"/>
            <a:ext cx="9144000" cy="792088"/>
          </a:xfrm>
          <a:prstGeom prst="rect">
            <a:avLst/>
          </a:prstGeom>
        </p:spPr>
        <p:txBody>
          <a:bodyPr bIns="91440" anchor="b" anchorCtr="0">
            <a:normAutofit/>
          </a:bodyPr>
          <a:lstStyle>
            <a:lvl1pPr algn="l" rtl="0" eaLnBrk="1" latinLnBrk="0" hangingPunct="1">
              <a:spcBef>
                <a:spcPct val="0"/>
              </a:spcBef>
              <a:buNone/>
              <a:defRPr kumimoji="0" sz="4000" kern="1200">
                <a:solidFill>
                  <a:schemeClr val="tx2"/>
                </a:solidFill>
                <a:latin typeface="+mj-lt"/>
                <a:ea typeface="+mj-ea"/>
                <a:cs typeface="+mj-cs"/>
              </a:defRPr>
            </a:lvl1pPr>
          </a:lstStyle>
          <a:p>
            <a:pPr algn="ctr"/>
            <a:r>
              <a:rPr lang="es-CR" dirty="0"/>
              <a:t>Prueba de Hipótesis: bilateral</a:t>
            </a:r>
            <a:endParaRPr lang="en-US" dirty="0"/>
          </a:p>
        </p:txBody>
      </p:sp>
    </p:spTree>
    <p:extLst>
      <p:ext uri="{BB962C8B-B14F-4D97-AF65-F5344CB8AC3E}">
        <p14:creationId xmlns:p14="http://schemas.microsoft.com/office/powerpoint/2010/main" val="1206327069"/>
      </p:ext>
    </p:extLst>
  </p:cSld>
  <p:clrMapOvr>
    <a:masterClrMapping/>
  </p:clrMapOvr>
  <p:transition spd="slow">
    <p:randomBar dir="vert"/>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4FF8EB84-B6C0-4D4B-A3C3-A46A552D75AD}"/>
              </a:ext>
            </a:extLst>
          </p:cNvPr>
          <p:cNvSpPr txBox="1">
            <a:spLocks/>
          </p:cNvSpPr>
          <p:nvPr/>
        </p:nvSpPr>
        <p:spPr>
          <a:xfrm>
            <a:off x="0" y="44624"/>
            <a:ext cx="9144000" cy="792088"/>
          </a:xfrm>
          <a:prstGeom prst="rect">
            <a:avLst/>
          </a:prstGeom>
        </p:spPr>
        <p:txBody>
          <a:bodyPr bIns="91440" anchor="b" anchorCtr="0">
            <a:normAutofit/>
          </a:bodyPr>
          <a:lstStyle>
            <a:lvl1pPr algn="l" rtl="0" eaLnBrk="1" latinLnBrk="0" hangingPunct="1">
              <a:spcBef>
                <a:spcPct val="0"/>
              </a:spcBef>
              <a:buNone/>
              <a:defRPr kumimoji="0" sz="4000" kern="1200">
                <a:solidFill>
                  <a:schemeClr val="tx2"/>
                </a:solidFill>
                <a:latin typeface="+mj-lt"/>
                <a:ea typeface="+mj-ea"/>
                <a:cs typeface="+mj-cs"/>
              </a:defRPr>
            </a:lvl1pPr>
          </a:lstStyle>
          <a:p>
            <a:pPr algn="ctr"/>
            <a:r>
              <a:rPr lang="es-CR" dirty="0"/>
              <a:t>Prueba de Hipótesis: bilateral</a:t>
            </a:r>
            <a:endParaRPr lang="en-US" dirty="0"/>
          </a:p>
        </p:txBody>
      </p:sp>
      <p:pic>
        <p:nvPicPr>
          <p:cNvPr id="3078" name="Picture 6" descr="Resultado de imagen para p value">
            <a:extLst>
              <a:ext uri="{FF2B5EF4-FFF2-40B4-BE49-F238E27FC236}">
                <a16:creationId xmlns:a16="http://schemas.microsoft.com/office/drawing/2014/main" id="{35CB9252-AE01-4A42-83E0-D850DEC968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15097" y="1556792"/>
            <a:ext cx="3777383" cy="4896544"/>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Resultado de imagen para p value">
            <a:extLst>
              <a:ext uri="{FF2B5EF4-FFF2-40B4-BE49-F238E27FC236}">
                <a16:creationId xmlns:a16="http://schemas.microsoft.com/office/drawing/2014/main" id="{79A93A07-08EC-4C36-BB20-5FFEE660B3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520" y="833996"/>
            <a:ext cx="4392488" cy="56193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8009912"/>
      </p:ext>
    </p:extLst>
  </p:cSld>
  <p:clrMapOvr>
    <a:masterClrMapping/>
  </p:clrMapOvr>
  <p:transition spd="slow">
    <p:wip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05771783-778F-4F5F-8511-EBAF7D312C25}"/>
              </a:ext>
            </a:extLst>
          </p:cNvPr>
          <p:cNvSpPr>
            <a:spLocks noGrp="1"/>
          </p:cNvSpPr>
          <p:nvPr>
            <p:ph sz="quarter" idx="1"/>
          </p:nvPr>
        </p:nvSpPr>
        <p:spPr>
          <a:xfrm>
            <a:off x="179512" y="980728"/>
            <a:ext cx="7772400" cy="792088"/>
          </a:xfrm>
        </p:spPr>
        <p:txBody>
          <a:bodyPr/>
          <a:lstStyle/>
          <a:p>
            <a:pPr marL="0" indent="0">
              <a:buNone/>
            </a:pPr>
            <a:r>
              <a:rPr lang="es-CR" dirty="0"/>
              <a:t>¿Cómo es que solemos reportar el valor de </a:t>
            </a:r>
            <a:r>
              <a:rPr lang="es-CR" i="1" dirty="0"/>
              <a:t>p</a:t>
            </a:r>
            <a:r>
              <a:rPr lang="es-CR" dirty="0"/>
              <a:t>?</a:t>
            </a:r>
            <a:endParaRPr lang="en-US" dirty="0"/>
          </a:p>
        </p:txBody>
      </p:sp>
      <p:sp>
        <p:nvSpPr>
          <p:cNvPr id="4" name="Title 1">
            <a:extLst>
              <a:ext uri="{FF2B5EF4-FFF2-40B4-BE49-F238E27FC236}">
                <a16:creationId xmlns:a16="http://schemas.microsoft.com/office/drawing/2014/main" id="{45265EC8-9EE5-4CD6-9179-5A0434A92ABF}"/>
              </a:ext>
            </a:extLst>
          </p:cNvPr>
          <p:cNvSpPr txBox="1">
            <a:spLocks/>
          </p:cNvSpPr>
          <p:nvPr/>
        </p:nvSpPr>
        <p:spPr>
          <a:xfrm>
            <a:off x="0" y="44624"/>
            <a:ext cx="9144000" cy="792088"/>
          </a:xfrm>
          <a:prstGeom prst="rect">
            <a:avLst/>
          </a:prstGeom>
        </p:spPr>
        <p:txBody>
          <a:bodyPr bIns="91440" anchor="b" anchorCtr="0">
            <a:normAutofit/>
          </a:bodyPr>
          <a:lstStyle>
            <a:lvl1pPr algn="l" rtl="0" eaLnBrk="1" latinLnBrk="0" hangingPunct="1">
              <a:spcBef>
                <a:spcPct val="0"/>
              </a:spcBef>
              <a:buNone/>
              <a:defRPr kumimoji="0" sz="4000" kern="1200">
                <a:solidFill>
                  <a:schemeClr val="tx2"/>
                </a:solidFill>
                <a:latin typeface="+mj-lt"/>
                <a:ea typeface="+mj-ea"/>
                <a:cs typeface="+mj-cs"/>
              </a:defRPr>
            </a:lvl1pPr>
          </a:lstStyle>
          <a:p>
            <a:pPr algn="ctr"/>
            <a:r>
              <a:rPr lang="es-CR" dirty="0"/>
              <a:t>Reportar el valor de </a:t>
            </a:r>
            <a:r>
              <a:rPr lang="es-CR" i="1" dirty="0"/>
              <a:t>p</a:t>
            </a:r>
            <a:endParaRPr lang="en-US" i="1" dirty="0"/>
          </a:p>
        </p:txBody>
      </p:sp>
      <p:pic>
        <p:nvPicPr>
          <p:cNvPr id="1026" name="Picture 2" descr="How to Make Any Question Essential With Three Easy Steps ...">
            <a:extLst>
              <a:ext uri="{FF2B5EF4-FFF2-40B4-BE49-F238E27FC236}">
                <a16:creationId xmlns:a16="http://schemas.microsoft.com/office/drawing/2014/main" id="{5E63AA3B-2C0B-420F-B77F-32DAE74407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916832"/>
            <a:ext cx="9144000" cy="49685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9312299"/>
      </p:ext>
    </p:extLst>
  </p:cSld>
  <p:clrMapOvr>
    <a:masterClrMapping/>
  </p:clrMapOvr>
  <p:transition spd="slow">
    <p:wip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Marcador de contenido 2">
                <a:extLst>
                  <a:ext uri="{FF2B5EF4-FFF2-40B4-BE49-F238E27FC236}">
                    <a16:creationId xmlns:a16="http://schemas.microsoft.com/office/drawing/2014/main" id="{AEC04C02-BFE2-4250-807C-429EFFCC3429}"/>
                  </a:ext>
                </a:extLst>
              </p:cNvPr>
              <p:cNvSpPr>
                <a:spLocks noGrp="1"/>
              </p:cNvSpPr>
              <p:nvPr>
                <p:ph sz="quarter" idx="1"/>
              </p:nvPr>
            </p:nvSpPr>
            <p:spPr>
              <a:xfrm>
                <a:off x="35496" y="836712"/>
                <a:ext cx="9073008" cy="5832648"/>
              </a:xfrm>
            </p:spPr>
            <p:txBody>
              <a:bodyPr>
                <a:normAutofit lnSpcReduction="10000"/>
              </a:bodyPr>
              <a:lstStyle/>
              <a:p>
                <a:pPr marL="0" indent="0">
                  <a:buNone/>
                </a:pPr>
                <a:r>
                  <a:rPr lang="es-CR" sz="2400" u="sng" dirty="0"/>
                  <a:t>No rechazamos</a:t>
                </a:r>
              </a:p>
              <a:p>
                <a:pPr marL="0" indent="0">
                  <a:buNone/>
                </a:pPr>
                <a:endParaRPr lang="es-CR" sz="2400" dirty="0"/>
              </a:p>
              <a:p>
                <a:pPr marL="0" indent="0">
                  <a:buNone/>
                </a:pPr>
                <a:r>
                  <a:rPr lang="en-US" sz="2400" dirty="0"/>
                  <a:t>No </a:t>
                </a:r>
                <a:r>
                  <a:rPr lang="en-US" sz="2400" dirty="0" err="1"/>
                  <a:t>podemos</a:t>
                </a:r>
                <a:r>
                  <a:rPr lang="en-US" sz="2400" dirty="0"/>
                  <a:t> </a:t>
                </a:r>
                <a:r>
                  <a:rPr lang="en-US" sz="2400" dirty="0" err="1"/>
                  <a:t>rechazar</a:t>
                </a:r>
                <a:r>
                  <a:rPr lang="en-US" sz="2400" dirty="0"/>
                  <a:t> la </a:t>
                </a:r>
                <a:r>
                  <a:rPr lang="en-US" sz="2400" dirty="0" err="1"/>
                  <a:t>prueba</a:t>
                </a:r>
                <a:r>
                  <a:rPr lang="en-US" sz="2400" dirty="0"/>
                  <a:t>. </a:t>
                </a:r>
                <a:r>
                  <a:rPr lang="en-US" sz="2400" dirty="0" err="1"/>
                  <a:t>En</a:t>
                </a:r>
                <a:r>
                  <a:rPr lang="en-US" sz="2400" dirty="0"/>
                  <a:t> </a:t>
                </a:r>
                <a:r>
                  <a:rPr lang="en-US" sz="2400" dirty="0" err="1"/>
                  <a:t>este</a:t>
                </a:r>
                <a:r>
                  <a:rPr lang="en-US" sz="2400" dirty="0"/>
                  <a:t> </a:t>
                </a:r>
                <a:r>
                  <a:rPr lang="en-US" sz="2400" dirty="0" err="1"/>
                  <a:t>caso</a:t>
                </a:r>
                <a:r>
                  <a:rPr lang="en-US" sz="2400" dirty="0"/>
                  <a:t> lo </a:t>
                </a:r>
                <a:r>
                  <a:rPr lang="en-US" sz="2400" dirty="0" err="1"/>
                  <a:t>escribimos</a:t>
                </a:r>
                <a:r>
                  <a:rPr lang="en-US" sz="2400" dirty="0"/>
                  <a:t> de forma exacta y con el </a:t>
                </a:r>
                <a:r>
                  <a:rPr lang="en-US" sz="2400" dirty="0" err="1"/>
                  <a:t>signo</a:t>
                </a:r>
                <a:r>
                  <a:rPr lang="en-US" sz="2400" dirty="0"/>
                  <a:t> de </a:t>
                </a:r>
                <a:r>
                  <a:rPr lang="en-US" sz="2400" dirty="0" err="1"/>
                  <a:t>igualdad</a:t>
                </a:r>
                <a:r>
                  <a:rPr lang="en-US" sz="2400" dirty="0"/>
                  <a:t>. </a:t>
                </a:r>
                <a:r>
                  <a:rPr lang="en-US" sz="2400" dirty="0" err="1"/>
                  <a:t>Ejemplo</a:t>
                </a:r>
                <a:r>
                  <a:rPr lang="en-US" sz="2400" dirty="0"/>
                  <a:t>:  </a:t>
                </a:r>
                <a14:m>
                  <m:oMath xmlns:m="http://schemas.openxmlformats.org/officeDocument/2006/math">
                    <m:r>
                      <a:rPr lang="es-CR" sz="2400" b="0" i="0" dirty="0" smtClean="0">
                        <a:latin typeface="Cambria Math" panose="02040503050406030204" pitchFamily="18" charset="0"/>
                      </a:rPr>
                      <m:t>"</m:t>
                    </m:r>
                    <m:r>
                      <a:rPr lang="en-US" sz="2400" i="1" dirty="0" smtClean="0">
                        <a:latin typeface="Cambria Math" panose="02040503050406030204" pitchFamily="18" charset="0"/>
                      </a:rPr>
                      <m:t>𝑝</m:t>
                    </m:r>
                    <m:r>
                      <a:rPr lang="en-US" sz="2400" i="1" dirty="0" smtClean="0">
                        <a:latin typeface="Cambria Math" panose="02040503050406030204" pitchFamily="18" charset="0"/>
                      </a:rPr>
                      <m:t>−</m:t>
                    </m:r>
                    <m:r>
                      <a:rPr lang="en-US" sz="2400" i="1" dirty="0" smtClean="0">
                        <a:latin typeface="Cambria Math" panose="02040503050406030204" pitchFamily="18" charset="0"/>
                      </a:rPr>
                      <m:t>𝑣𝑎𝑙𝑢𝑒</m:t>
                    </m:r>
                    <m:r>
                      <a:rPr lang="en-US" sz="2400" i="1" dirty="0" smtClean="0">
                        <a:latin typeface="Cambria Math" panose="02040503050406030204" pitchFamily="18" charset="0"/>
                      </a:rPr>
                      <m:t> = 0.256"</m:t>
                    </m:r>
                  </m:oMath>
                </a14:m>
                <a:r>
                  <a:rPr lang="en-US" sz="2400" dirty="0"/>
                  <a:t>. </a:t>
                </a:r>
              </a:p>
              <a:p>
                <a:pPr marL="0" indent="0">
                  <a:buNone/>
                </a:pPr>
                <a:endParaRPr lang="en-US" sz="2400" dirty="0"/>
              </a:p>
              <a:p>
                <a:pPr marL="0" indent="0">
                  <a:buNone/>
                </a:pPr>
                <a:r>
                  <a:rPr lang="en-US" sz="2400" u="sng" dirty="0" err="1"/>
                  <a:t>Rechazamos</a:t>
                </a:r>
                <a:r>
                  <a:rPr lang="en-US" sz="2400" u="sng" dirty="0"/>
                  <a:t>, </a:t>
                </a:r>
                <a:r>
                  <a:rPr lang="en-US" sz="2400" u="sng" dirty="0" err="1"/>
                  <a:t>pero</a:t>
                </a:r>
                <a:r>
                  <a:rPr lang="en-US" sz="2400" u="sng" dirty="0"/>
                  <a:t> el valor de </a:t>
                </a:r>
                <a14:m>
                  <m:oMath xmlns:m="http://schemas.openxmlformats.org/officeDocument/2006/math">
                    <m:r>
                      <a:rPr lang="es-CR" sz="2400" b="0" i="1" u="sng" smtClean="0">
                        <a:latin typeface="Cambria Math" panose="02040503050406030204" pitchFamily="18" charset="0"/>
                      </a:rPr>
                      <m:t>𝑍𝑐</m:t>
                    </m:r>
                  </m:oMath>
                </a14:m>
                <a:r>
                  <a:rPr lang="en-US" sz="2400" u="sng" dirty="0"/>
                  <a:t> lo </a:t>
                </a:r>
                <a:r>
                  <a:rPr lang="en-US" sz="2400" u="sng" dirty="0" err="1"/>
                  <a:t>podemos</a:t>
                </a:r>
                <a:r>
                  <a:rPr lang="en-US" sz="2400" u="sng" dirty="0"/>
                  <a:t> </a:t>
                </a:r>
                <a:r>
                  <a:rPr lang="en-US" sz="2400" u="sng" dirty="0" err="1"/>
                  <a:t>ubicar</a:t>
                </a:r>
                <a:r>
                  <a:rPr lang="en-US" sz="2400" u="sng" dirty="0"/>
                  <a:t> </a:t>
                </a:r>
                <a:r>
                  <a:rPr lang="en-US" sz="2400" u="sng" dirty="0" err="1"/>
                  <a:t>en</a:t>
                </a:r>
                <a:r>
                  <a:rPr lang="en-US" sz="2400" u="sng" dirty="0"/>
                  <a:t> la </a:t>
                </a:r>
                <a:r>
                  <a:rPr lang="en-US" sz="2400" u="sng" dirty="0" err="1"/>
                  <a:t>tabla</a:t>
                </a:r>
                <a:r>
                  <a:rPr lang="en-US" sz="2400" u="sng" dirty="0"/>
                  <a:t> N(0,1)</a:t>
                </a:r>
              </a:p>
              <a:p>
                <a:pPr marL="0" indent="0">
                  <a:buNone/>
                </a:pPr>
                <a:endParaRPr lang="en-US" sz="2400" u="sng" dirty="0"/>
              </a:p>
              <a:p>
                <a:pPr marL="0" indent="0">
                  <a:buNone/>
                </a:pPr>
                <a:r>
                  <a:rPr lang="en-US" sz="2400" dirty="0"/>
                  <a:t>Se </a:t>
                </a:r>
                <a:r>
                  <a:rPr lang="en-US" sz="2400" dirty="0" err="1"/>
                  <a:t>rechaza</a:t>
                </a:r>
                <a:r>
                  <a:rPr lang="en-US" sz="2400" dirty="0"/>
                  <a:t> la </a:t>
                </a:r>
                <a:r>
                  <a:rPr lang="en-US" sz="2400" dirty="0" err="1"/>
                  <a:t>prueba</a:t>
                </a:r>
                <a:r>
                  <a:rPr lang="en-US" sz="2400" dirty="0"/>
                  <a:t> para un </a:t>
                </a:r>
                <a:r>
                  <a:rPr lang="en-US" sz="2400" dirty="0" err="1"/>
                  <a:t>cierto</a:t>
                </a:r>
                <a:r>
                  <a:rPr lang="en-US" sz="2400" dirty="0"/>
                  <a:t> </a:t>
                </a:r>
                <a14:m>
                  <m:oMath xmlns:m="http://schemas.openxmlformats.org/officeDocument/2006/math">
                    <m:r>
                      <a:rPr lang="es-CR" sz="2400" i="1" dirty="0">
                        <a:latin typeface="Cambria Math" panose="02040503050406030204" pitchFamily="18" charset="0"/>
                        <a:ea typeface="Cambria Math" panose="02040503050406030204" pitchFamily="18" charset="0"/>
                      </a:rPr>
                      <m:t>𝛼</m:t>
                    </m:r>
                    <m:r>
                      <a:rPr lang="es-CR" sz="2400" b="0" i="1" dirty="0" smtClean="0">
                        <a:latin typeface="Cambria Math" panose="02040503050406030204" pitchFamily="18" charset="0"/>
                        <a:ea typeface="Cambria Math" panose="02040503050406030204" pitchFamily="18" charset="0"/>
                      </a:rPr>
                      <m:t> (</m:t>
                    </m:r>
                    <m:r>
                      <a:rPr lang="es-CR" sz="2400" b="0" i="1" dirty="0" smtClean="0">
                        <a:latin typeface="Cambria Math" panose="02040503050406030204" pitchFamily="18" charset="0"/>
                        <a:ea typeface="Cambria Math" panose="02040503050406030204" pitchFamily="18" charset="0"/>
                      </a:rPr>
                      <m:t>𝐸𝑗</m:t>
                    </m:r>
                    <m:r>
                      <a:rPr lang="es-CR" sz="2400" b="0" i="1" dirty="0" smtClean="0">
                        <a:latin typeface="Cambria Math" panose="02040503050406030204" pitchFamily="18" charset="0"/>
                        <a:ea typeface="Cambria Math" panose="02040503050406030204" pitchFamily="18" charset="0"/>
                      </a:rPr>
                      <m:t>:</m:t>
                    </m:r>
                    <m:r>
                      <a:rPr lang="es-CR" sz="2400" i="1" dirty="0">
                        <a:latin typeface="Cambria Math" panose="02040503050406030204" pitchFamily="18" charset="0"/>
                        <a:ea typeface="Cambria Math" panose="02040503050406030204" pitchFamily="18" charset="0"/>
                      </a:rPr>
                      <m:t>𝛼</m:t>
                    </m:r>
                    <m:r>
                      <a:rPr lang="es-CR" sz="2400" b="0" i="1" dirty="0" smtClean="0">
                        <a:latin typeface="Cambria Math" panose="02040503050406030204" pitchFamily="18" charset="0"/>
                        <a:ea typeface="Cambria Math" panose="02040503050406030204" pitchFamily="18" charset="0"/>
                      </a:rPr>
                      <m:t>=0.05)</m:t>
                    </m:r>
                  </m:oMath>
                </a14:m>
                <a:r>
                  <a:rPr lang="en-US" sz="2400" dirty="0"/>
                  <a:t>. </a:t>
                </a:r>
                <a:r>
                  <a:rPr lang="en-US" sz="2400" dirty="0" err="1"/>
                  <a:t>En</a:t>
                </a:r>
                <a:r>
                  <a:rPr lang="en-US" sz="2400" dirty="0"/>
                  <a:t> </a:t>
                </a:r>
                <a:r>
                  <a:rPr lang="en-US" sz="2400" dirty="0" err="1"/>
                  <a:t>este</a:t>
                </a:r>
                <a:r>
                  <a:rPr lang="en-US" sz="2400" dirty="0"/>
                  <a:t> </a:t>
                </a:r>
                <a:r>
                  <a:rPr lang="en-US" sz="2400" dirty="0" err="1"/>
                  <a:t>caso</a:t>
                </a:r>
                <a:r>
                  <a:rPr lang="en-US" sz="2400" dirty="0"/>
                  <a:t> </a:t>
                </a:r>
                <a:r>
                  <a:rPr lang="en-US" sz="2400" dirty="0" err="1"/>
                  <a:t>escribimos</a:t>
                </a:r>
                <a:r>
                  <a:rPr lang="en-US" sz="2400" dirty="0"/>
                  <a:t> </a:t>
                </a:r>
                <a:r>
                  <a:rPr lang="en-US" sz="2400" dirty="0" err="1"/>
                  <a:t>mediante</a:t>
                </a:r>
                <a:r>
                  <a:rPr lang="en-US" sz="2400" dirty="0"/>
                  <a:t> </a:t>
                </a:r>
                <a14:m>
                  <m:oMath xmlns:m="http://schemas.openxmlformats.org/officeDocument/2006/math">
                    <m:r>
                      <a:rPr lang="en-US" sz="2400" i="1" dirty="0">
                        <a:latin typeface="Cambria Math" panose="02040503050406030204" pitchFamily="18" charset="0"/>
                      </a:rPr>
                      <m:t>𝑝</m:t>
                    </m:r>
                    <m:r>
                      <a:rPr lang="en-US" sz="2400" i="1" dirty="0">
                        <a:latin typeface="Cambria Math" panose="02040503050406030204" pitchFamily="18" charset="0"/>
                      </a:rPr>
                      <m:t>−</m:t>
                    </m:r>
                    <m:r>
                      <a:rPr lang="en-US" sz="2400" i="1" dirty="0">
                        <a:latin typeface="Cambria Math" panose="02040503050406030204" pitchFamily="18" charset="0"/>
                      </a:rPr>
                      <m:t>𝑣𝑎𝑙𝑢𝑒</m:t>
                    </m:r>
                    <m:r>
                      <a:rPr lang="es-CR" sz="2400" i="1" dirty="0">
                        <a:latin typeface="Cambria Math" panose="02040503050406030204" pitchFamily="18" charset="0"/>
                      </a:rPr>
                      <m:t>&lt;</m:t>
                    </m:r>
                    <m:r>
                      <a:rPr lang="es-CR" sz="2400" i="1" dirty="0">
                        <a:latin typeface="Cambria Math" panose="02040503050406030204" pitchFamily="18" charset="0"/>
                        <a:ea typeface="Cambria Math" panose="02040503050406030204" pitchFamily="18" charset="0"/>
                      </a:rPr>
                      <m:t>𝛼</m:t>
                    </m:r>
                  </m:oMath>
                </a14:m>
                <a:r>
                  <a:rPr lang="en-US" sz="2400" dirty="0"/>
                  <a:t>. </a:t>
                </a:r>
                <a:r>
                  <a:rPr lang="en-US" sz="2400" dirty="0" err="1"/>
                  <a:t>Ejemplo</a:t>
                </a:r>
                <a:r>
                  <a:rPr lang="en-US" sz="2400" dirty="0"/>
                  <a:t>:  </a:t>
                </a:r>
                <a14:m>
                  <m:oMath xmlns:m="http://schemas.openxmlformats.org/officeDocument/2006/math">
                    <m:r>
                      <a:rPr lang="es-CR" sz="2400" b="0" i="0" dirty="0" smtClean="0">
                        <a:latin typeface="Cambria Math" panose="02040503050406030204" pitchFamily="18" charset="0"/>
                      </a:rPr>
                      <m:t>"</m:t>
                    </m:r>
                    <m:r>
                      <a:rPr lang="en-US" sz="2400" i="1" dirty="0">
                        <a:latin typeface="Cambria Math" panose="02040503050406030204" pitchFamily="18" charset="0"/>
                      </a:rPr>
                      <m:t>𝑝</m:t>
                    </m:r>
                    <m:r>
                      <a:rPr lang="en-US" sz="2400" i="1" dirty="0">
                        <a:latin typeface="Cambria Math" panose="02040503050406030204" pitchFamily="18" charset="0"/>
                      </a:rPr>
                      <m:t>−</m:t>
                    </m:r>
                    <m:r>
                      <a:rPr lang="en-US" sz="2400" i="1" dirty="0">
                        <a:latin typeface="Cambria Math" panose="02040503050406030204" pitchFamily="18" charset="0"/>
                      </a:rPr>
                      <m:t>𝑣𝑎𝑙𝑢𝑒</m:t>
                    </m:r>
                    <m:r>
                      <a:rPr lang="es-CR" sz="2400" b="0" i="1" dirty="0" smtClean="0">
                        <a:latin typeface="Cambria Math" panose="02040503050406030204" pitchFamily="18" charset="0"/>
                      </a:rPr>
                      <m:t>&lt;0.05.</m:t>
                    </m:r>
                  </m:oMath>
                </a14:m>
                <a:endParaRPr lang="en-US" sz="2400" u="sng" dirty="0"/>
              </a:p>
              <a:p>
                <a:pPr marL="0" indent="0">
                  <a:buNone/>
                </a:pPr>
                <a:endParaRPr lang="en-US" sz="2400" u="sng" dirty="0"/>
              </a:p>
              <a:p>
                <a:pPr marL="0" indent="0">
                  <a:buNone/>
                </a:pPr>
                <a:r>
                  <a:rPr lang="en-US" sz="2400" u="sng" dirty="0"/>
                  <a:t>Rechazamos, y el valor de </a:t>
                </a:r>
                <a14:m>
                  <m:oMath xmlns:m="http://schemas.openxmlformats.org/officeDocument/2006/math">
                    <m:r>
                      <a:rPr lang="es-CR" sz="2400" i="1" u="sng">
                        <a:latin typeface="Cambria Math" panose="02040503050406030204" pitchFamily="18" charset="0"/>
                      </a:rPr>
                      <m:t>𝑍𝑐</m:t>
                    </m:r>
                  </m:oMath>
                </a14:m>
                <a:r>
                  <a:rPr lang="en-US" sz="2400" u="sng" dirty="0"/>
                  <a:t> no lo </a:t>
                </a:r>
                <a:r>
                  <a:rPr lang="en-US" sz="2400" u="sng" dirty="0" err="1"/>
                  <a:t>podemos</a:t>
                </a:r>
                <a:r>
                  <a:rPr lang="en-US" sz="2400" u="sng" dirty="0"/>
                  <a:t> </a:t>
                </a:r>
                <a:r>
                  <a:rPr lang="en-US" sz="2400" u="sng" dirty="0" err="1"/>
                  <a:t>ubicar</a:t>
                </a:r>
                <a:r>
                  <a:rPr lang="en-US" sz="2400" u="sng" dirty="0"/>
                  <a:t> </a:t>
                </a:r>
                <a:r>
                  <a:rPr lang="en-US" sz="2400" u="sng" dirty="0" err="1"/>
                  <a:t>en</a:t>
                </a:r>
                <a:r>
                  <a:rPr lang="en-US" sz="2400" u="sng" dirty="0"/>
                  <a:t> la </a:t>
                </a:r>
                <a:r>
                  <a:rPr lang="en-US" sz="2400" u="sng" dirty="0" err="1"/>
                  <a:t>tabla</a:t>
                </a:r>
                <a:r>
                  <a:rPr lang="en-US" sz="2400" u="sng" dirty="0"/>
                  <a:t> N(0,1)</a:t>
                </a:r>
              </a:p>
              <a:p>
                <a:pPr marL="0" indent="0">
                  <a:buNone/>
                </a:pPr>
                <a:endParaRPr lang="en-US" sz="2400" dirty="0"/>
              </a:p>
              <a:p>
                <a:pPr marL="0" indent="0">
                  <a:buNone/>
                </a:pPr>
                <a:r>
                  <a:rPr lang="en-US" sz="2400" dirty="0"/>
                  <a:t>Se </a:t>
                </a:r>
                <a:r>
                  <a:rPr lang="es-CR" sz="2400" dirty="0"/>
                  <a:t>rechaza</a:t>
                </a:r>
                <a:r>
                  <a:rPr lang="en-US" sz="2400" dirty="0"/>
                  <a:t> la </a:t>
                </a:r>
                <a:r>
                  <a:rPr lang="en-US" sz="2400" dirty="0" err="1"/>
                  <a:t>prueba</a:t>
                </a:r>
                <a:r>
                  <a:rPr lang="en-US" sz="2400" dirty="0"/>
                  <a:t> para un </a:t>
                </a:r>
                <a:r>
                  <a:rPr lang="en-US" sz="2400" dirty="0" err="1"/>
                  <a:t>cierto</a:t>
                </a:r>
                <a:r>
                  <a:rPr lang="en-US" sz="2400" dirty="0"/>
                  <a:t> </a:t>
                </a:r>
                <a14:m>
                  <m:oMath xmlns:m="http://schemas.openxmlformats.org/officeDocument/2006/math">
                    <m:r>
                      <a:rPr lang="es-CR" sz="2400" i="1" dirty="0">
                        <a:latin typeface="Cambria Math" panose="02040503050406030204" pitchFamily="18" charset="0"/>
                        <a:ea typeface="Cambria Math" panose="02040503050406030204" pitchFamily="18" charset="0"/>
                      </a:rPr>
                      <m:t>𝛼</m:t>
                    </m:r>
                  </m:oMath>
                </a14:m>
                <a:r>
                  <a:rPr lang="en-US" sz="2400" dirty="0"/>
                  <a:t>, y no </a:t>
                </a:r>
                <a:r>
                  <a:rPr lang="en-US" sz="2400" dirty="0" err="1"/>
                  <a:t>podemos</a:t>
                </a:r>
                <a:r>
                  <a:rPr lang="en-US" sz="2400" dirty="0"/>
                  <a:t> determiner el valor por ser una </a:t>
                </a:r>
                <a:r>
                  <a:rPr lang="en-US" sz="2400" dirty="0" err="1"/>
                  <a:t>probablidad</a:t>
                </a:r>
                <a:r>
                  <a:rPr lang="en-US" sz="2400" dirty="0"/>
                  <a:t> </a:t>
                </a:r>
                <a:r>
                  <a:rPr lang="en-US" sz="2400" dirty="0" err="1"/>
                  <a:t>muy</a:t>
                </a:r>
                <a:r>
                  <a:rPr lang="en-US" sz="2400" dirty="0"/>
                  <a:t> </a:t>
                </a:r>
                <a:r>
                  <a:rPr lang="en-US" sz="2400" dirty="0" err="1"/>
                  <a:t>pequeña</a:t>
                </a:r>
                <a:r>
                  <a:rPr lang="en-US" sz="2400" dirty="0"/>
                  <a:t>. En </a:t>
                </a:r>
                <a:r>
                  <a:rPr lang="en-US" sz="2400" dirty="0" err="1"/>
                  <a:t>este</a:t>
                </a:r>
                <a:r>
                  <a:rPr lang="en-US" sz="2400" dirty="0"/>
                  <a:t> </a:t>
                </a:r>
                <a:r>
                  <a:rPr lang="en-US" sz="2400" dirty="0" err="1"/>
                  <a:t>caso</a:t>
                </a:r>
                <a:r>
                  <a:rPr lang="en-US" sz="2400" dirty="0"/>
                  <a:t> </a:t>
                </a:r>
                <a:r>
                  <a:rPr lang="en-US" sz="2400" dirty="0" err="1"/>
                  <a:t>escribimos</a:t>
                </a:r>
                <a:r>
                  <a:rPr lang="en-US" sz="2400" dirty="0"/>
                  <a:t> </a:t>
                </a:r>
                <a14:m>
                  <m:oMath xmlns:m="http://schemas.openxmlformats.org/officeDocument/2006/math">
                    <m:r>
                      <a:rPr lang="en-US" sz="2400" i="1" dirty="0">
                        <a:latin typeface="Cambria Math" panose="02040503050406030204" pitchFamily="18" charset="0"/>
                      </a:rPr>
                      <m:t>𝑝</m:t>
                    </m:r>
                    <m:r>
                      <a:rPr lang="en-US" sz="2400" i="1" dirty="0">
                        <a:latin typeface="Cambria Math" panose="02040503050406030204" pitchFamily="18" charset="0"/>
                      </a:rPr>
                      <m:t>−</m:t>
                    </m:r>
                    <m:r>
                      <a:rPr lang="en-US" sz="2400" i="1" dirty="0">
                        <a:latin typeface="Cambria Math" panose="02040503050406030204" pitchFamily="18" charset="0"/>
                      </a:rPr>
                      <m:t>𝑣𝑎𝑙𝑢𝑒</m:t>
                    </m:r>
                    <m:r>
                      <a:rPr lang="es-CR" sz="2400" i="1" dirty="0">
                        <a:latin typeface="Cambria Math" panose="02040503050406030204" pitchFamily="18" charset="0"/>
                      </a:rPr>
                      <m:t>&lt;</m:t>
                    </m:r>
                    <m:r>
                      <a:rPr lang="es-CR" sz="2400" b="0" i="1" dirty="0" smtClean="0">
                        <a:latin typeface="Cambria Math" panose="02040503050406030204" pitchFamily="18" charset="0"/>
                      </a:rPr>
                      <m:t>0.01</m:t>
                    </m:r>
                  </m:oMath>
                </a14:m>
                <a:r>
                  <a:rPr lang="en-US" sz="2400" dirty="0"/>
                  <a:t>.</a:t>
                </a:r>
              </a:p>
              <a:p>
                <a:pPr marL="0" indent="0">
                  <a:buNone/>
                </a:pPr>
                <a:endParaRPr lang="en-US" sz="2400" dirty="0"/>
              </a:p>
            </p:txBody>
          </p:sp>
        </mc:Choice>
        <mc:Fallback xmlns="">
          <p:sp>
            <p:nvSpPr>
              <p:cNvPr id="3" name="Marcador de contenido 2">
                <a:extLst>
                  <a:ext uri="{FF2B5EF4-FFF2-40B4-BE49-F238E27FC236}">
                    <a16:creationId xmlns:a16="http://schemas.microsoft.com/office/drawing/2014/main" id="{AEC04C02-BFE2-4250-807C-429EFFCC3429}"/>
                  </a:ext>
                </a:extLst>
              </p:cNvPr>
              <p:cNvSpPr>
                <a:spLocks noGrp="1" noRot="1" noChangeAspect="1" noMove="1" noResize="1" noEditPoints="1" noAdjustHandles="1" noChangeArrowheads="1" noChangeShapeType="1" noTextEdit="1"/>
              </p:cNvSpPr>
              <p:nvPr>
                <p:ph sz="quarter" idx="1"/>
              </p:nvPr>
            </p:nvSpPr>
            <p:spPr>
              <a:xfrm>
                <a:off x="35496" y="836712"/>
                <a:ext cx="9073008" cy="5832648"/>
              </a:xfrm>
              <a:blipFill>
                <a:blip r:embed="rId2"/>
                <a:stretch>
                  <a:fillRect l="-1075" t="-1358" r="-941"/>
                </a:stretch>
              </a:blipFill>
            </p:spPr>
            <p:txBody>
              <a:bodyPr/>
              <a:lstStyle/>
              <a:p>
                <a:r>
                  <a:rPr lang="en-US">
                    <a:noFill/>
                  </a:rPr>
                  <a:t> </a:t>
                </a:r>
              </a:p>
            </p:txBody>
          </p:sp>
        </mc:Fallback>
      </mc:AlternateContent>
      <p:sp>
        <p:nvSpPr>
          <p:cNvPr id="4" name="Title 1">
            <a:extLst>
              <a:ext uri="{FF2B5EF4-FFF2-40B4-BE49-F238E27FC236}">
                <a16:creationId xmlns:a16="http://schemas.microsoft.com/office/drawing/2014/main" id="{6956CEF5-8FD6-4E26-B9FD-9DBDA9993606}"/>
              </a:ext>
            </a:extLst>
          </p:cNvPr>
          <p:cNvSpPr txBox="1">
            <a:spLocks/>
          </p:cNvSpPr>
          <p:nvPr/>
        </p:nvSpPr>
        <p:spPr>
          <a:xfrm>
            <a:off x="0" y="44624"/>
            <a:ext cx="9144000" cy="792088"/>
          </a:xfrm>
          <a:prstGeom prst="rect">
            <a:avLst/>
          </a:prstGeom>
        </p:spPr>
        <p:txBody>
          <a:bodyPr bIns="91440" anchor="b" anchorCtr="0">
            <a:normAutofit/>
          </a:bodyPr>
          <a:lstStyle>
            <a:lvl1pPr algn="l" rtl="0" eaLnBrk="1" latinLnBrk="0" hangingPunct="1">
              <a:spcBef>
                <a:spcPct val="0"/>
              </a:spcBef>
              <a:buNone/>
              <a:defRPr kumimoji="0" sz="4000" kern="1200">
                <a:solidFill>
                  <a:schemeClr val="tx2"/>
                </a:solidFill>
                <a:latin typeface="+mj-lt"/>
                <a:ea typeface="+mj-ea"/>
                <a:cs typeface="+mj-cs"/>
              </a:defRPr>
            </a:lvl1pPr>
          </a:lstStyle>
          <a:p>
            <a:pPr algn="ctr"/>
            <a:r>
              <a:rPr lang="es-CR" dirty="0"/>
              <a:t>Reportar el valor de </a:t>
            </a:r>
            <a:r>
              <a:rPr lang="es-CR" i="1" dirty="0"/>
              <a:t>p</a:t>
            </a:r>
            <a:endParaRPr lang="en-US" i="1" dirty="0"/>
          </a:p>
        </p:txBody>
      </p:sp>
    </p:spTree>
    <p:extLst>
      <p:ext uri="{BB962C8B-B14F-4D97-AF65-F5344CB8AC3E}">
        <p14:creationId xmlns:p14="http://schemas.microsoft.com/office/powerpoint/2010/main" val="2966017023"/>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755576" y="130622"/>
            <a:ext cx="7772400" cy="778098"/>
          </a:xfrm>
        </p:spPr>
        <p:txBody>
          <a:bodyPr>
            <a:normAutofit/>
          </a:bodyPr>
          <a:lstStyle/>
          <a:p>
            <a:pPr algn="ctr"/>
            <a:r>
              <a:rPr lang="es-CR" dirty="0"/>
              <a:t>Introducción</a:t>
            </a:r>
          </a:p>
        </p:txBody>
      </p:sp>
      <p:sp>
        <p:nvSpPr>
          <p:cNvPr id="3" name="2 Marcador de contenido"/>
          <p:cNvSpPr>
            <a:spLocks noGrp="1"/>
          </p:cNvSpPr>
          <p:nvPr>
            <p:ph sz="quarter" idx="1"/>
          </p:nvPr>
        </p:nvSpPr>
        <p:spPr>
          <a:xfrm>
            <a:off x="323528" y="1052736"/>
            <a:ext cx="5112568" cy="5733256"/>
          </a:xfrm>
        </p:spPr>
        <p:txBody>
          <a:bodyPr>
            <a:normAutofit/>
          </a:bodyPr>
          <a:lstStyle/>
          <a:p>
            <a:pPr algn="just"/>
            <a:r>
              <a:rPr lang="es-CR" sz="2400" dirty="0"/>
              <a:t>En el capítulo anterior se estudió la </a:t>
            </a:r>
            <a:r>
              <a:rPr lang="es-CR" sz="2400" b="1" dirty="0"/>
              <a:t>estimación</a:t>
            </a:r>
            <a:r>
              <a:rPr lang="es-CR" sz="2400" dirty="0"/>
              <a:t>, el cual es un método de la Estadística Inferencial (EI).</a:t>
            </a:r>
          </a:p>
          <a:p>
            <a:pPr algn="just"/>
            <a:endParaRPr lang="es-CR" sz="2400" dirty="0"/>
          </a:p>
          <a:p>
            <a:pPr algn="just"/>
            <a:r>
              <a:rPr lang="es-CR" sz="2400" dirty="0"/>
              <a:t>El presente se enfoque en la técnica complementaria para el análisis de la EI: la Prueba de Hipótesis (PH).</a:t>
            </a:r>
          </a:p>
          <a:p>
            <a:pPr algn="just"/>
            <a:endParaRPr lang="es-CR" sz="2400" dirty="0"/>
          </a:p>
          <a:p>
            <a:pPr algn="just"/>
            <a:r>
              <a:rPr lang="es-CR" sz="2400" dirty="0"/>
              <a:t>El suponer cierto valor para el parámetro se traducirá por la aplicación de una PH .</a:t>
            </a:r>
          </a:p>
          <a:p>
            <a:pPr algn="just"/>
            <a:endParaRPr lang="es-CR" sz="2400" dirty="0"/>
          </a:p>
          <a:p>
            <a:pPr algn="just"/>
            <a:r>
              <a:rPr lang="es-CR" sz="2400" dirty="0"/>
              <a:t>Cualquier análisis computacional posee siempre por rutina alguna PH y los intervalos de confianza (IC).</a:t>
            </a:r>
          </a:p>
        </p:txBody>
      </p:sp>
      <p:pic>
        <p:nvPicPr>
          <p:cNvPr id="1026" name="Picture 2" descr="https://scholar.vt.edu/access/content/group/43c8db00-e78f-4dcd-826c-ac236fb59e24/STAT2004/PopulationSample.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68143" y="4221088"/>
            <a:ext cx="2929955" cy="223224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www.tenantmail.com/images/learn-more.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09327" y="1332448"/>
            <a:ext cx="2809875" cy="25336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5705515"/>
      </p:ext>
    </p:extLst>
  </p:cSld>
  <p:clrMapOvr>
    <a:masterClrMapping/>
  </p:clrMapOvr>
  <p:transition spd="slow">
    <p:wip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AA447C2-B111-44F9-B2C6-E6170811DBD1}"/>
                  </a:ext>
                </a:extLst>
              </p:cNvPr>
              <p:cNvSpPr>
                <a:spLocks noGrp="1"/>
              </p:cNvSpPr>
              <p:nvPr>
                <p:ph sz="quarter" idx="1"/>
              </p:nvPr>
            </p:nvSpPr>
            <p:spPr>
              <a:xfrm>
                <a:off x="179512" y="792088"/>
                <a:ext cx="7772400" cy="6065912"/>
              </a:xfrm>
            </p:spPr>
            <p:txBody>
              <a:bodyPr>
                <a:normAutofit fontScale="92500" lnSpcReduction="10000"/>
              </a:bodyPr>
              <a:lstStyle/>
              <a:p>
                <a:pPr marL="514350" lvl="0" indent="-514350">
                  <a:buFont typeface="+mj-lt"/>
                  <a:buAutoNum type="arabicPeriod"/>
                </a:pPr>
                <a:r>
                  <a:rPr lang="es-CR" dirty="0"/>
                  <a:t>Datos.</a:t>
                </a:r>
                <a:endParaRPr lang="en-US" dirty="0"/>
              </a:p>
              <a:p>
                <a:pPr marL="514350" lvl="0" indent="-514350">
                  <a:buFont typeface="+mj-lt"/>
                  <a:buAutoNum type="arabicPeriod"/>
                </a:pPr>
                <a:r>
                  <a:rPr lang="es-CR" dirty="0"/>
                  <a:t>Supuestos.</a:t>
                </a:r>
                <a:endParaRPr lang="en-US" dirty="0"/>
              </a:p>
              <a:p>
                <a:pPr marL="514350" lvl="0" indent="-514350">
                  <a:buFont typeface="+mj-lt"/>
                  <a:buAutoNum type="arabicPeriod"/>
                </a:pPr>
                <a:r>
                  <a:rPr lang="es-CR" dirty="0"/>
                  <a:t>Hipótesis.</a:t>
                </a:r>
                <a:endParaRPr lang="en-US" dirty="0"/>
              </a:p>
              <a:p>
                <a:pPr marL="514350" lvl="0" indent="-514350">
                  <a:buFont typeface="+mj-lt"/>
                  <a:buAutoNum type="arabicPeriod"/>
                </a:pPr>
                <a:r>
                  <a:rPr lang="es-CR" dirty="0"/>
                  <a:t>Estadística de prueba.</a:t>
                </a:r>
                <a:endParaRPr lang="en-US" dirty="0"/>
              </a:p>
              <a:p>
                <a:pPr marL="514350" lvl="0" indent="-514350">
                  <a:buFont typeface="+mj-lt"/>
                  <a:buAutoNum type="arabicPeriod"/>
                </a:pPr>
                <a:r>
                  <a:rPr lang="es-CR" dirty="0"/>
                  <a:t>Distribución de la Estadística de prueba.</a:t>
                </a:r>
                <a:endParaRPr lang="en-US" dirty="0"/>
              </a:p>
              <a:p>
                <a:pPr marL="514350" lvl="0" indent="-514350">
                  <a:buFont typeface="+mj-lt"/>
                  <a:buAutoNum type="arabicPeriod"/>
                </a:pPr>
                <a:r>
                  <a:rPr lang="es-CR" dirty="0"/>
                  <a:t>Regla de decisión.</a:t>
                </a:r>
                <a:endParaRPr lang="en-US" dirty="0"/>
              </a:p>
              <a:p>
                <a:pPr marL="777240" lvl="1" indent="-457200">
                  <a:buFont typeface="+mj-lt"/>
                  <a:buAutoNum type="alphaLcPeriod"/>
                </a:pPr>
                <a:r>
                  <a:rPr lang="es-CR" sz="2200" dirty="0"/>
                  <a:t>Valor calculado vs. valor teórico de la distribución.</a:t>
                </a:r>
                <a:endParaRPr lang="en-US" sz="2200" dirty="0"/>
              </a:p>
              <a:p>
                <a:pPr marL="777240" lvl="1" indent="-457200">
                  <a:buFont typeface="+mj-lt"/>
                  <a:buAutoNum type="alphaLcPeriod"/>
                </a:pPr>
                <a:r>
                  <a:rPr lang="es-CR" sz="2200" dirty="0"/>
                  <a:t>Valor de </a:t>
                </a:r>
                <a14:m>
                  <m:oMath xmlns:m="http://schemas.openxmlformats.org/officeDocument/2006/math">
                    <m:r>
                      <a:rPr lang="es-CR" sz="2200" i="1">
                        <a:latin typeface="Cambria Math" panose="02040503050406030204" pitchFamily="18" charset="0"/>
                      </a:rPr>
                      <m:t>𝑝</m:t>
                    </m:r>
                  </m:oMath>
                </a14:m>
                <a:r>
                  <a:rPr lang="es-CR" sz="2200" dirty="0"/>
                  <a:t> o la significancia (</a:t>
                </a:r>
                <a:r>
                  <a:rPr lang="es-CR" sz="2200" i="1" dirty="0"/>
                  <a:t>p-</a:t>
                </a:r>
                <a:r>
                  <a:rPr lang="es-CR" sz="2200" i="1" dirty="0" err="1"/>
                  <a:t>value</a:t>
                </a:r>
                <a:r>
                  <a:rPr lang="es-CR" sz="2200" dirty="0"/>
                  <a:t>). </a:t>
                </a:r>
                <a:endParaRPr lang="en-US" sz="2200" dirty="0"/>
              </a:p>
              <a:p>
                <a:pPr marL="514350" lvl="0" indent="-514350">
                  <a:buFont typeface="+mj-lt"/>
                  <a:buAutoNum type="arabicPeriod"/>
                </a:pPr>
                <a:r>
                  <a:rPr lang="es-CR" dirty="0"/>
                  <a:t>Cálculo de la estadística de prueba.</a:t>
                </a:r>
                <a:endParaRPr lang="en-US" dirty="0"/>
              </a:p>
              <a:p>
                <a:pPr marL="514350" lvl="0" indent="-514350">
                  <a:buFont typeface="+mj-lt"/>
                  <a:buAutoNum type="arabicPeriod"/>
                </a:pPr>
                <a:r>
                  <a:rPr lang="es-CR" dirty="0"/>
                  <a:t>Decisión estadística.</a:t>
                </a:r>
                <a:endParaRPr lang="en-US" dirty="0"/>
              </a:p>
              <a:p>
                <a:pPr marL="777240" lvl="1" indent="-457200">
                  <a:buFont typeface="+mj-lt"/>
                  <a:buAutoNum type="alphaLcPeriod"/>
                </a:pPr>
                <a:r>
                  <a:rPr lang="es-CR" sz="2200" dirty="0"/>
                  <a:t>Valor calculado vs. valor teórico de la distribución.</a:t>
                </a:r>
                <a:endParaRPr lang="en-US" sz="2200" dirty="0"/>
              </a:p>
              <a:p>
                <a:pPr marL="777240" lvl="1" indent="-457200">
                  <a:buFont typeface="+mj-lt"/>
                  <a:buAutoNum type="alphaLcPeriod"/>
                </a:pPr>
                <a:r>
                  <a:rPr lang="es-CR" sz="2200" dirty="0"/>
                  <a:t>Valor de </a:t>
                </a:r>
                <a14:m>
                  <m:oMath xmlns:m="http://schemas.openxmlformats.org/officeDocument/2006/math">
                    <m:r>
                      <a:rPr lang="es-CR" sz="2200" i="1">
                        <a:latin typeface="Cambria Math" panose="02040503050406030204" pitchFamily="18" charset="0"/>
                      </a:rPr>
                      <m:t>𝑝</m:t>
                    </m:r>
                  </m:oMath>
                </a14:m>
                <a:r>
                  <a:rPr lang="es-CR" sz="2200" dirty="0"/>
                  <a:t> o la significancia (</a:t>
                </a:r>
                <a:r>
                  <a:rPr lang="es-CR" sz="2200" i="1" dirty="0"/>
                  <a:t>p-</a:t>
                </a:r>
                <a:r>
                  <a:rPr lang="es-CR" sz="2200" i="1" dirty="0" err="1"/>
                  <a:t>value</a:t>
                </a:r>
                <a:r>
                  <a:rPr lang="es-CR" sz="2200" dirty="0"/>
                  <a:t>).</a:t>
                </a:r>
                <a:endParaRPr lang="en-US" sz="2200" dirty="0"/>
              </a:p>
              <a:p>
                <a:pPr marL="514350" lvl="0" indent="-514350">
                  <a:buFont typeface="+mj-lt"/>
                  <a:buAutoNum type="arabicPeriod"/>
                </a:pPr>
                <a:r>
                  <a:rPr lang="es-CR" dirty="0"/>
                  <a:t>Conclusión.</a:t>
                </a:r>
                <a:endParaRPr lang="en-US" dirty="0"/>
              </a:p>
              <a:p>
                <a:pPr marL="777240" lvl="1" indent="-457200">
                  <a:buFont typeface="+mj-lt"/>
                  <a:buAutoNum type="alphaLcPeriod"/>
                </a:pPr>
                <a:r>
                  <a:rPr lang="es-CR" sz="2200" dirty="0"/>
                  <a:t>Conclusión estadística.</a:t>
                </a:r>
                <a:endParaRPr lang="en-US" sz="2200" dirty="0"/>
              </a:p>
              <a:p>
                <a:pPr marL="777240" lvl="1" indent="-457200">
                  <a:buFont typeface="+mj-lt"/>
                  <a:buAutoNum type="alphaLcPeriod"/>
                </a:pPr>
                <a:r>
                  <a:rPr lang="es-CR" sz="2200" dirty="0"/>
                  <a:t>Conclusión del problema.</a:t>
                </a:r>
                <a:endParaRPr lang="en-US" sz="2200" dirty="0"/>
              </a:p>
              <a:p>
                <a:endParaRPr lang="en-US" dirty="0"/>
              </a:p>
            </p:txBody>
          </p:sp>
        </mc:Choice>
        <mc:Fallback xmlns="">
          <p:sp>
            <p:nvSpPr>
              <p:cNvPr id="3" name="Content Placeholder 2">
                <a:extLst>
                  <a:ext uri="{FF2B5EF4-FFF2-40B4-BE49-F238E27FC236}">
                    <a16:creationId xmlns:a16="http://schemas.microsoft.com/office/drawing/2014/main" id="{1AA447C2-B111-44F9-B2C6-E6170811DBD1}"/>
                  </a:ext>
                </a:extLst>
              </p:cNvPr>
              <p:cNvSpPr>
                <a:spLocks noGrp="1" noRot="1" noChangeAspect="1" noMove="1" noResize="1" noEditPoints="1" noAdjustHandles="1" noChangeArrowheads="1" noChangeShapeType="1" noTextEdit="1"/>
              </p:cNvSpPr>
              <p:nvPr>
                <p:ph sz="quarter" idx="1"/>
              </p:nvPr>
            </p:nvSpPr>
            <p:spPr>
              <a:xfrm>
                <a:off x="179512" y="792088"/>
                <a:ext cx="7772400" cy="6065912"/>
              </a:xfrm>
              <a:blipFill>
                <a:blip r:embed="rId2"/>
                <a:stretch>
                  <a:fillRect l="-706" t="-1307"/>
                </a:stretch>
              </a:blipFill>
            </p:spPr>
            <p:txBody>
              <a:bodyPr/>
              <a:lstStyle/>
              <a:p>
                <a:r>
                  <a:rPr lang="en-US">
                    <a:noFill/>
                  </a:rPr>
                  <a:t> </a:t>
                </a:r>
              </a:p>
            </p:txBody>
          </p:sp>
        </mc:Fallback>
      </mc:AlternateContent>
      <p:sp>
        <p:nvSpPr>
          <p:cNvPr id="5" name="Title 1">
            <a:extLst>
              <a:ext uri="{FF2B5EF4-FFF2-40B4-BE49-F238E27FC236}">
                <a16:creationId xmlns:a16="http://schemas.microsoft.com/office/drawing/2014/main" id="{374A9122-EF11-44EC-AF94-9B38CFB4E4D6}"/>
              </a:ext>
            </a:extLst>
          </p:cNvPr>
          <p:cNvSpPr txBox="1">
            <a:spLocks/>
          </p:cNvSpPr>
          <p:nvPr/>
        </p:nvSpPr>
        <p:spPr>
          <a:xfrm>
            <a:off x="0" y="44624"/>
            <a:ext cx="9144000" cy="792088"/>
          </a:xfrm>
          <a:prstGeom prst="rect">
            <a:avLst/>
          </a:prstGeom>
        </p:spPr>
        <p:txBody>
          <a:bodyPr bIns="91440" anchor="b" anchorCtr="0">
            <a:normAutofit/>
          </a:bodyPr>
          <a:lstStyle>
            <a:lvl1pPr algn="l" rtl="0" eaLnBrk="1" latinLnBrk="0" hangingPunct="1">
              <a:spcBef>
                <a:spcPct val="0"/>
              </a:spcBef>
              <a:buNone/>
              <a:defRPr kumimoji="0" sz="4000" kern="1200">
                <a:solidFill>
                  <a:schemeClr val="tx2"/>
                </a:solidFill>
                <a:latin typeface="+mj-lt"/>
                <a:ea typeface="+mj-ea"/>
                <a:cs typeface="+mj-cs"/>
              </a:defRPr>
            </a:lvl1pPr>
          </a:lstStyle>
          <a:p>
            <a:pPr algn="ctr"/>
            <a:r>
              <a:rPr lang="es-CR" dirty="0"/>
              <a:t>Prueba de Hipótesis: bilateral</a:t>
            </a:r>
            <a:endParaRPr lang="en-US" dirty="0"/>
          </a:p>
        </p:txBody>
      </p:sp>
      <p:cxnSp>
        <p:nvCxnSpPr>
          <p:cNvPr id="8" name="Straight Connector 7">
            <a:extLst>
              <a:ext uri="{FF2B5EF4-FFF2-40B4-BE49-F238E27FC236}">
                <a16:creationId xmlns:a16="http://schemas.microsoft.com/office/drawing/2014/main" id="{E932219F-8A78-40F9-90AE-C8F9691864A8}"/>
              </a:ext>
            </a:extLst>
          </p:cNvPr>
          <p:cNvCxnSpPr>
            <a:cxnSpLocks/>
          </p:cNvCxnSpPr>
          <p:nvPr/>
        </p:nvCxnSpPr>
        <p:spPr>
          <a:xfrm>
            <a:off x="179512" y="836712"/>
            <a:ext cx="6624736" cy="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0" name="Straight Connector 9">
            <a:extLst>
              <a:ext uri="{FF2B5EF4-FFF2-40B4-BE49-F238E27FC236}">
                <a16:creationId xmlns:a16="http://schemas.microsoft.com/office/drawing/2014/main" id="{A7E1804C-4B62-4E66-B09B-52414A80B490}"/>
              </a:ext>
            </a:extLst>
          </p:cNvPr>
          <p:cNvCxnSpPr>
            <a:cxnSpLocks/>
          </p:cNvCxnSpPr>
          <p:nvPr/>
        </p:nvCxnSpPr>
        <p:spPr>
          <a:xfrm>
            <a:off x="179512" y="3861048"/>
            <a:ext cx="6624736" cy="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 name="Straight Connector 10">
            <a:extLst>
              <a:ext uri="{FF2B5EF4-FFF2-40B4-BE49-F238E27FC236}">
                <a16:creationId xmlns:a16="http://schemas.microsoft.com/office/drawing/2014/main" id="{1B8916BF-5CFD-40B0-860B-5C01E3880356}"/>
              </a:ext>
            </a:extLst>
          </p:cNvPr>
          <p:cNvCxnSpPr>
            <a:cxnSpLocks/>
          </p:cNvCxnSpPr>
          <p:nvPr/>
        </p:nvCxnSpPr>
        <p:spPr>
          <a:xfrm>
            <a:off x="179512" y="5373216"/>
            <a:ext cx="6624736" cy="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4" name="Right Brace 13">
            <a:extLst>
              <a:ext uri="{FF2B5EF4-FFF2-40B4-BE49-F238E27FC236}">
                <a16:creationId xmlns:a16="http://schemas.microsoft.com/office/drawing/2014/main" id="{D27A1882-E804-4FC7-98C7-2E269B445F91}"/>
              </a:ext>
            </a:extLst>
          </p:cNvPr>
          <p:cNvSpPr/>
          <p:nvPr/>
        </p:nvSpPr>
        <p:spPr>
          <a:xfrm>
            <a:off x="6732240" y="908720"/>
            <a:ext cx="283568" cy="2880320"/>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5" name="Right Brace 14">
            <a:extLst>
              <a:ext uri="{FF2B5EF4-FFF2-40B4-BE49-F238E27FC236}">
                <a16:creationId xmlns:a16="http://schemas.microsoft.com/office/drawing/2014/main" id="{F4AF43F3-058A-4611-8ED7-AC35A09551BE}"/>
              </a:ext>
            </a:extLst>
          </p:cNvPr>
          <p:cNvSpPr/>
          <p:nvPr/>
        </p:nvSpPr>
        <p:spPr>
          <a:xfrm>
            <a:off x="6741168" y="3933056"/>
            <a:ext cx="279104" cy="1368152"/>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6" name="Rectangle: Rounded Corners 25">
            <a:extLst>
              <a:ext uri="{FF2B5EF4-FFF2-40B4-BE49-F238E27FC236}">
                <a16:creationId xmlns:a16="http://schemas.microsoft.com/office/drawing/2014/main" id="{4BD780F1-55AB-4F62-9113-838C5D343B0E}"/>
              </a:ext>
            </a:extLst>
          </p:cNvPr>
          <p:cNvSpPr/>
          <p:nvPr/>
        </p:nvSpPr>
        <p:spPr>
          <a:xfrm>
            <a:off x="7092280" y="1916832"/>
            <a:ext cx="1944216" cy="792088"/>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Delimitación de la PH</a:t>
            </a:r>
            <a:endParaRPr lang="en-US" dirty="0"/>
          </a:p>
        </p:txBody>
      </p:sp>
      <p:sp>
        <p:nvSpPr>
          <p:cNvPr id="27" name="Rectangle: Rounded Corners 26">
            <a:extLst>
              <a:ext uri="{FF2B5EF4-FFF2-40B4-BE49-F238E27FC236}">
                <a16:creationId xmlns:a16="http://schemas.microsoft.com/office/drawing/2014/main" id="{FA87DB50-18ED-4493-B53C-D530392E5126}"/>
              </a:ext>
            </a:extLst>
          </p:cNvPr>
          <p:cNvSpPr/>
          <p:nvPr/>
        </p:nvSpPr>
        <p:spPr>
          <a:xfrm>
            <a:off x="7092280" y="4221088"/>
            <a:ext cx="1944216" cy="792088"/>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Resolución de la PH</a:t>
            </a:r>
            <a:endParaRPr lang="en-US" dirty="0"/>
          </a:p>
        </p:txBody>
      </p:sp>
    </p:spTree>
    <p:extLst>
      <p:ext uri="{BB962C8B-B14F-4D97-AF65-F5344CB8AC3E}">
        <p14:creationId xmlns:p14="http://schemas.microsoft.com/office/powerpoint/2010/main" val="2350700278"/>
      </p:ext>
    </p:extLst>
  </p:cSld>
  <p:clrMapOvr>
    <a:masterClrMapping/>
  </p:clrMapOvr>
  <p:transition spd="slow">
    <p:wip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C969962-866C-4CC3-AC88-EF39AC890364}"/>
              </a:ext>
            </a:extLst>
          </p:cNvPr>
          <p:cNvSpPr>
            <a:spLocks noGrp="1"/>
          </p:cNvSpPr>
          <p:nvPr>
            <p:ph type="title"/>
          </p:nvPr>
        </p:nvSpPr>
        <p:spPr/>
        <p:txBody>
          <a:bodyPr/>
          <a:lstStyle/>
          <a:p>
            <a:endParaRPr lang="en-US"/>
          </a:p>
        </p:txBody>
      </p:sp>
      <p:sp>
        <p:nvSpPr>
          <p:cNvPr id="3" name="Marcador de contenido 2">
            <a:extLst>
              <a:ext uri="{FF2B5EF4-FFF2-40B4-BE49-F238E27FC236}">
                <a16:creationId xmlns:a16="http://schemas.microsoft.com/office/drawing/2014/main" id="{9995869B-A4F5-4686-84AA-E925A921A952}"/>
              </a:ext>
            </a:extLst>
          </p:cNvPr>
          <p:cNvSpPr>
            <a:spLocks noGrp="1"/>
          </p:cNvSpPr>
          <p:nvPr>
            <p:ph sz="quarter" idx="1"/>
          </p:nvPr>
        </p:nvSpPr>
        <p:spPr/>
        <p:txBody>
          <a:bodyPr/>
          <a:lstStyle/>
          <a:p>
            <a:endParaRPr lang="en-US"/>
          </a:p>
        </p:txBody>
      </p:sp>
      <p:pic>
        <p:nvPicPr>
          <p:cNvPr id="6146" name="Picture 2" descr="Resultado de imagen para start the game">
            <a:extLst>
              <a:ext uri="{FF2B5EF4-FFF2-40B4-BE49-F238E27FC236}">
                <a16:creationId xmlns:a16="http://schemas.microsoft.com/office/drawing/2014/main" id="{C8B1B2C1-A625-46F6-A199-554621BA6B1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3688104"/>
      </p:ext>
    </p:extLst>
  </p:cSld>
  <p:clrMapOvr>
    <a:masterClrMapping/>
  </p:clrMapOvr>
  <p:transition spd="slow">
    <p:wip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sz="quarter" idx="1"/>
          </p:nvPr>
        </p:nvSpPr>
        <p:spPr>
          <a:xfrm>
            <a:off x="251520" y="1268760"/>
            <a:ext cx="5616624" cy="5400600"/>
          </a:xfrm>
        </p:spPr>
        <p:txBody>
          <a:bodyPr>
            <a:normAutofit fontScale="92500" lnSpcReduction="10000"/>
          </a:bodyPr>
          <a:lstStyle/>
          <a:p>
            <a:pPr algn="just"/>
            <a:r>
              <a:rPr lang="es-CR" sz="2400" dirty="0"/>
              <a:t>Recolectada y analizada la información de la muestra, se procede a calcular la estadística de prueba que determinara el resultado de la hipótesis estadística.</a:t>
            </a:r>
          </a:p>
          <a:p>
            <a:pPr algn="just"/>
            <a:endParaRPr lang="es-CR" sz="2400" dirty="0"/>
          </a:p>
          <a:p>
            <a:pPr algn="just"/>
            <a:r>
              <a:rPr lang="es-CR" sz="2400" dirty="0"/>
              <a:t>Recordar que la estadística de prueba está en función de objeto de estudio, el tipo de prueba, y la información de la muestra.</a:t>
            </a:r>
          </a:p>
          <a:p>
            <a:pPr algn="just"/>
            <a:endParaRPr lang="es-CR" sz="2400" dirty="0"/>
          </a:p>
          <a:p>
            <a:pPr algn="just"/>
            <a:r>
              <a:rPr lang="es-CR" sz="2400" dirty="0"/>
              <a:t>En nuestro caso, la estadística de prueba es el resultado de saber el tamaño de muestra, el estimador del promedio, el error de muestreo y la conjetura sobre la población (¿algo más?).</a:t>
            </a:r>
          </a:p>
          <a:p>
            <a:pPr algn="just"/>
            <a:endParaRPr lang="es-CR" sz="2400" dirty="0"/>
          </a:p>
          <a:p>
            <a:pPr algn="just"/>
            <a:r>
              <a:rPr lang="es-CR" sz="2400" dirty="0"/>
              <a:t> A partir del cálculo de la estadística de prueba, se procede a tomar una decisión.</a:t>
            </a:r>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04248" y="5054949"/>
            <a:ext cx="1598578" cy="1008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458" name="Picture 2" descr="http://www.korpisworld.com/index%20HOME%20PAGE%20IMAGES/keep-calm-and-do-more-calculus-2.png"/>
          <p:cNvPicPr>
            <a:picLocks noChangeAspect="1" noChangeArrowheads="1"/>
          </p:cNvPicPr>
          <p:nvPr/>
        </p:nvPicPr>
        <p:blipFill rotWithShape="1">
          <a:blip r:embed="rId3">
            <a:extLst>
              <a:ext uri="{28A0092B-C50C-407E-A947-70E740481C1C}">
                <a14:useLocalDpi xmlns:a14="http://schemas.microsoft.com/office/drawing/2010/main" val="0"/>
              </a:ext>
            </a:extLst>
          </a:blip>
          <a:srcRect b="10263"/>
          <a:stretch/>
        </p:blipFill>
        <p:spPr bwMode="auto">
          <a:xfrm>
            <a:off x="6451409" y="1394170"/>
            <a:ext cx="2304256" cy="2736304"/>
          </a:xfrm>
          <a:prstGeom prst="rect">
            <a:avLst/>
          </a:prstGeom>
          <a:noFill/>
          <a:extLst>
            <a:ext uri="{909E8E84-426E-40DD-AFC4-6F175D3DCCD1}">
              <a14:hiddenFill xmlns:a14="http://schemas.microsoft.com/office/drawing/2010/main">
                <a:solidFill>
                  <a:srgbClr val="FFFFFF"/>
                </a:solidFill>
              </a14:hiddenFill>
            </a:ext>
          </a:extLst>
        </p:spPr>
      </p:pic>
      <p:sp>
        <p:nvSpPr>
          <p:cNvPr id="8" name="Title 1">
            <a:extLst>
              <a:ext uri="{FF2B5EF4-FFF2-40B4-BE49-F238E27FC236}">
                <a16:creationId xmlns:a16="http://schemas.microsoft.com/office/drawing/2014/main" id="{1490D5DB-C990-4682-9D18-2EBA0E12C472}"/>
              </a:ext>
            </a:extLst>
          </p:cNvPr>
          <p:cNvSpPr txBox="1">
            <a:spLocks/>
          </p:cNvSpPr>
          <p:nvPr/>
        </p:nvSpPr>
        <p:spPr>
          <a:xfrm>
            <a:off x="0" y="188640"/>
            <a:ext cx="9144000" cy="792088"/>
          </a:xfrm>
          <a:prstGeom prst="rect">
            <a:avLst/>
          </a:prstGeom>
        </p:spPr>
        <p:txBody>
          <a:bodyPr bIns="91440" anchor="b" anchorCtr="0">
            <a:normAutofit/>
          </a:bodyPr>
          <a:lstStyle>
            <a:lvl1pPr algn="l" rtl="0" eaLnBrk="1" latinLnBrk="0" hangingPunct="1">
              <a:spcBef>
                <a:spcPct val="0"/>
              </a:spcBef>
              <a:buNone/>
              <a:defRPr kumimoji="0" sz="4000" kern="1200">
                <a:solidFill>
                  <a:schemeClr val="tx2"/>
                </a:solidFill>
                <a:latin typeface="+mj-lt"/>
                <a:ea typeface="+mj-ea"/>
                <a:cs typeface="+mj-cs"/>
              </a:defRPr>
            </a:lvl1pPr>
          </a:lstStyle>
          <a:p>
            <a:pPr algn="ctr"/>
            <a:r>
              <a:rPr lang="es-CR" dirty="0"/>
              <a:t>Prueba de Hipótesis: bilateral</a:t>
            </a:r>
            <a:endParaRPr lang="en-US" dirty="0"/>
          </a:p>
        </p:txBody>
      </p:sp>
    </p:spTree>
    <p:extLst>
      <p:ext uri="{BB962C8B-B14F-4D97-AF65-F5344CB8AC3E}">
        <p14:creationId xmlns:p14="http://schemas.microsoft.com/office/powerpoint/2010/main" val="396477358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E49E409-2D73-4E54-8535-02AD80F0EE45}"/>
                  </a:ext>
                </a:extLst>
              </p:cNvPr>
              <p:cNvSpPr>
                <a:spLocks noGrp="1"/>
              </p:cNvSpPr>
              <p:nvPr>
                <p:ph sz="quarter" idx="1"/>
              </p:nvPr>
            </p:nvSpPr>
            <p:spPr>
              <a:xfrm>
                <a:off x="251520" y="1143000"/>
                <a:ext cx="8568952" cy="4572000"/>
              </a:xfrm>
            </p:spPr>
            <p:txBody>
              <a:bodyPr/>
              <a:lstStyle/>
              <a:p>
                <a:pPr marL="0" indent="0">
                  <a:buNone/>
                </a:pPr>
                <a:r>
                  <a:rPr lang="es-CR" sz="2800" dirty="0"/>
                  <a:t>A partir de este punto, utilizamos la información procedente de la muestra </a:t>
                </a:r>
                <a14:m>
                  <m:oMath xmlns:m="http://schemas.openxmlformats.org/officeDocument/2006/math">
                    <m:r>
                      <a:rPr lang="es-CR" sz="2800" i="1">
                        <a:latin typeface="Cambria Math"/>
                      </a:rPr>
                      <m:t>𝑛</m:t>
                    </m:r>
                  </m:oMath>
                </a14:m>
                <a:r>
                  <a:rPr lang="es-CR" sz="2800" dirty="0"/>
                  <a:t>.</a:t>
                </a:r>
              </a:p>
              <a:p>
                <a:pPr marL="0" indent="0">
                  <a:buNone/>
                </a:pPr>
                <a:endParaRPr lang="en-US" sz="2400" dirty="0"/>
              </a:p>
              <a:p>
                <a:pPr marL="0" lvl="0" indent="0">
                  <a:buNone/>
                </a:pPr>
                <a:r>
                  <a:rPr lang="es-CR" sz="2800" dirty="0"/>
                  <a:t>7. Cálculo de la estadística de prueba:</a:t>
                </a:r>
                <a:endParaRPr lang="en-US" sz="2400" dirty="0"/>
              </a:p>
              <a:p>
                <a:pPr marL="0" indent="0">
                  <a:buNone/>
                </a:pPr>
                <a:endParaRPr lang="en-US" sz="2400" dirty="0"/>
              </a:p>
              <a:p>
                <a:pPr marL="0" indent="0">
                  <a:buNone/>
                </a:pPr>
                <a14:m>
                  <m:oMathPara xmlns:m="http://schemas.openxmlformats.org/officeDocument/2006/math">
                    <m:oMathParaPr>
                      <m:jc m:val="centerGroup"/>
                    </m:oMathParaPr>
                    <m:oMath xmlns:m="http://schemas.openxmlformats.org/officeDocument/2006/math">
                      <m:sSub>
                        <m:sSubPr>
                          <m:ctrlPr>
                            <a:rPr lang="en-US" sz="2800" i="1">
                              <a:latin typeface="Cambria Math" panose="02040503050406030204" pitchFamily="18" charset="0"/>
                            </a:rPr>
                          </m:ctrlPr>
                        </m:sSubPr>
                        <m:e>
                          <m:r>
                            <a:rPr lang="es-CR" sz="2800" i="1">
                              <a:latin typeface="Cambria Math"/>
                            </a:rPr>
                            <m:t>𝑧</m:t>
                          </m:r>
                        </m:e>
                        <m:sub>
                          <m:r>
                            <a:rPr lang="es-CR" sz="2800" i="1">
                              <a:latin typeface="Cambria Math"/>
                            </a:rPr>
                            <m:t>𝑐</m:t>
                          </m:r>
                        </m:sub>
                      </m:sSub>
                      <m:r>
                        <a:rPr lang="es-CR" sz="2800" i="1">
                          <a:latin typeface="Cambria Math"/>
                        </a:rPr>
                        <m:t>=</m:t>
                      </m:r>
                      <m:f>
                        <m:fPr>
                          <m:ctrlPr>
                            <a:rPr lang="en-US" sz="2800" i="1">
                              <a:latin typeface="Cambria Math" panose="02040503050406030204" pitchFamily="18" charset="0"/>
                            </a:rPr>
                          </m:ctrlPr>
                        </m:fPr>
                        <m:num>
                          <m:acc>
                            <m:accPr>
                              <m:chr m:val="̅"/>
                              <m:ctrlPr>
                                <a:rPr lang="en-US" sz="2800" i="1">
                                  <a:latin typeface="Cambria Math" panose="02040503050406030204" pitchFamily="18" charset="0"/>
                                </a:rPr>
                              </m:ctrlPr>
                            </m:accPr>
                            <m:e>
                              <m:r>
                                <a:rPr lang="es-CR" sz="2800" i="1">
                                  <a:latin typeface="Cambria Math"/>
                                </a:rPr>
                                <m:t>𝑥</m:t>
                              </m:r>
                            </m:e>
                          </m:acc>
                          <m:r>
                            <a:rPr lang="es-CR" sz="2800" i="1">
                              <a:latin typeface="Cambria Math"/>
                            </a:rPr>
                            <m:t>−</m:t>
                          </m:r>
                          <m:r>
                            <a:rPr lang="es-CR" sz="2800" i="1">
                              <a:latin typeface="Cambria Math"/>
                            </a:rPr>
                            <m:t>𝜇</m:t>
                          </m:r>
                        </m:num>
                        <m:den>
                          <m:r>
                            <a:rPr lang="es-CR" sz="2800" i="1">
                              <a:latin typeface="Cambria Math"/>
                            </a:rPr>
                            <m:t>𝜎</m:t>
                          </m:r>
                          <m:r>
                            <a:rPr lang="es-CR" sz="2800" i="1">
                              <a:latin typeface="Cambria Math"/>
                            </a:rPr>
                            <m:t>/</m:t>
                          </m:r>
                          <m:rad>
                            <m:radPr>
                              <m:degHide m:val="on"/>
                              <m:ctrlPr>
                                <a:rPr lang="en-US" sz="2800" i="1">
                                  <a:latin typeface="Cambria Math" panose="02040503050406030204" pitchFamily="18" charset="0"/>
                                </a:rPr>
                              </m:ctrlPr>
                            </m:radPr>
                            <m:deg/>
                            <m:e>
                              <m:r>
                                <a:rPr lang="es-CR" sz="2800" i="1">
                                  <a:latin typeface="Cambria Math"/>
                                </a:rPr>
                                <m:t>𝑛</m:t>
                              </m:r>
                            </m:e>
                          </m:rad>
                        </m:den>
                      </m:f>
                      <m:r>
                        <a:rPr lang="es-CR" sz="2800" i="1">
                          <a:latin typeface="Cambria Math"/>
                        </a:rPr>
                        <m:t>=</m:t>
                      </m:r>
                      <m:f>
                        <m:fPr>
                          <m:ctrlPr>
                            <a:rPr lang="en-US" sz="2800" i="1">
                              <a:latin typeface="Cambria Math" panose="02040503050406030204" pitchFamily="18" charset="0"/>
                            </a:rPr>
                          </m:ctrlPr>
                        </m:fPr>
                        <m:num>
                          <m:r>
                            <a:rPr lang="es-CR" sz="2800" i="1">
                              <a:latin typeface="Cambria Math"/>
                            </a:rPr>
                            <m:t>19−15</m:t>
                          </m:r>
                        </m:num>
                        <m:den>
                          <m:r>
                            <a:rPr lang="es-CR" sz="2800" i="1">
                              <a:latin typeface="Cambria Math"/>
                            </a:rPr>
                            <m:t>25/</m:t>
                          </m:r>
                          <m:rad>
                            <m:radPr>
                              <m:degHide m:val="on"/>
                              <m:ctrlPr>
                                <a:rPr lang="en-US" sz="2800" i="1">
                                  <a:latin typeface="Cambria Math" panose="02040503050406030204" pitchFamily="18" charset="0"/>
                                </a:rPr>
                              </m:ctrlPr>
                            </m:radPr>
                            <m:deg/>
                            <m:e>
                              <m:r>
                                <a:rPr lang="es-CR" sz="2800" i="1">
                                  <a:latin typeface="Cambria Math"/>
                                </a:rPr>
                                <m:t>210</m:t>
                              </m:r>
                            </m:e>
                          </m:rad>
                        </m:den>
                      </m:f>
                      <m:r>
                        <a:rPr lang="es-CR" sz="2800" i="1">
                          <a:latin typeface="Cambria Math"/>
                        </a:rPr>
                        <m:t>=2.32</m:t>
                      </m:r>
                    </m:oMath>
                  </m:oMathPara>
                </a14:m>
                <a:endParaRPr lang="en-US" sz="24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4E49E409-2D73-4E54-8535-02AD80F0EE45}"/>
                  </a:ext>
                </a:extLst>
              </p:cNvPr>
              <p:cNvSpPr>
                <a:spLocks noGrp="1" noRot="1" noChangeAspect="1" noMove="1" noResize="1" noEditPoints="1" noAdjustHandles="1" noChangeArrowheads="1" noChangeShapeType="1" noTextEdit="1"/>
              </p:cNvSpPr>
              <p:nvPr>
                <p:ph sz="quarter" idx="1"/>
              </p:nvPr>
            </p:nvSpPr>
            <p:spPr>
              <a:xfrm>
                <a:off x="251520" y="1143000"/>
                <a:ext cx="8568952" cy="4572000"/>
              </a:xfrm>
              <a:blipFill>
                <a:blip r:embed="rId2"/>
                <a:stretch>
                  <a:fillRect l="-1422" t="-1467"/>
                </a:stretch>
              </a:blipFill>
            </p:spPr>
            <p:txBody>
              <a:bodyPr/>
              <a:lstStyle/>
              <a:p>
                <a:r>
                  <a:rPr lang="en-US">
                    <a:noFill/>
                  </a:rPr>
                  <a:t> </a:t>
                </a:r>
              </a:p>
            </p:txBody>
          </p:sp>
        </mc:Fallback>
      </mc:AlternateContent>
      <p:sp>
        <p:nvSpPr>
          <p:cNvPr id="4" name="Title 1">
            <a:extLst>
              <a:ext uri="{FF2B5EF4-FFF2-40B4-BE49-F238E27FC236}">
                <a16:creationId xmlns:a16="http://schemas.microsoft.com/office/drawing/2014/main" id="{3DA991A3-9D36-4D8A-B4B5-4394D86FC221}"/>
              </a:ext>
            </a:extLst>
          </p:cNvPr>
          <p:cNvSpPr txBox="1">
            <a:spLocks/>
          </p:cNvSpPr>
          <p:nvPr/>
        </p:nvSpPr>
        <p:spPr>
          <a:xfrm>
            <a:off x="0" y="44624"/>
            <a:ext cx="9144000" cy="792088"/>
          </a:xfrm>
          <a:prstGeom prst="rect">
            <a:avLst/>
          </a:prstGeom>
        </p:spPr>
        <p:txBody>
          <a:bodyPr bIns="91440" anchor="b" anchorCtr="0">
            <a:normAutofit/>
          </a:bodyPr>
          <a:lstStyle>
            <a:lvl1pPr algn="l" rtl="0" eaLnBrk="1" latinLnBrk="0" hangingPunct="1">
              <a:spcBef>
                <a:spcPct val="0"/>
              </a:spcBef>
              <a:buNone/>
              <a:defRPr kumimoji="0" sz="4000" kern="1200">
                <a:solidFill>
                  <a:schemeClr val="tx2"/>
                </a:solidFill>
                <a:latin typeface="+mj-lt"/>
                <a:ea typeface="+mj-ea"/>
                <a:cs typeface="+mj-cs"/>
              </a:defRPr>
            </a:lvl1pPr>
          </a:lstStyle>
          <a:p>
            <a:pPr algn="ctr"/>
            <a:r>
              <a:rPr lang="es-CR" dirty="0"/>
              <a:t>Prueba de Hipótesis: bilateral</a:t>
            </a:r>
            <a:endParaRPr lang="en-US" dirty="0"/>
          </a:p>
        </p:txBody>
      </p:sp>
    </p:spTree>
    <p:extLst>
      <p:ext uri="{BB962C8B-B14F-4D97-AF65-F5344CB8AC3E}">
        <p14:creationId xmlns:p14="http://schemas.microsoft.com/office/powerpoint/2010/main" val="575405440"/>
      </p:ext>
    </p:extLst>
  </p:cSld>
  <p:clrMapOvr>
    <a:masterClrMapping/>
  </p:clrMapOvr>
  <p:transition spd="slow">
    <p:wip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E49E409-2D73-4E54-8535-02AD80F0EE45}"/>
                  </a:ext>
                </a:extLst>
              </p:cNvPr>
              <p:cNvSpPr>
                <a:spLocks noGrp="1"/>
              </p:cNvSpPr>
              <p:nvPr>
                <p:ph sz="quarter" idx="1"/>
              </p:nvPr>
            </p:nvSpPr>
            <p:spPr>
              <a:xfrm>
                <a:off x="251520" y="1143000"/>
                <a:ext cx="8568952" cy="5382344"/>
              </a:xfrm>
            </p:spPr>
            <p:txBody>
              <a:bodyPr/>
              <a:lstStyle/>
              <a:p>
                <a:r>
                  <a:rPr lang="es-CR" sz="2800" dirty="0"/>
                  <a:t>A partir de este punto, utilizamos la información procedente de la muestra </a:t>
                </a:r>
                <a14:m>
                  <m:oMath xmlns:m="http://schemas.openxmlformats.org/officeDocument/2006/math">
                    <m:r>
                      <a:rPr lang="es-CR" sz="2800" i="1">
                        <a:latin typeface="Cambria Math"/>
                      </a:rPr>
                      <m:t>𝑛</m:t>
                    </m:r>
                  </m:oMath>
                </a14:m>
                <a:r>
                  <a:rPr lang="es-CR" sz="2800" dirty="0"/>
                  <a:t>…</a:t>
                </a:r>
              </a:p>
              <a:p>
                <a:pPr marL="0" indent="0">
                  <a:buNone/>
                </a:pPr>
                <a:endParaRPr lang="en-US" sz="2400" dirty="0"/>
              </a:p>
              <a:p>
                <a:pPr marL="0" lvl="0" indent="0">
                  <a:buNone/>
                </a:pPr>
                <a:r>
                  <a:rPr lang="es-CR" sz="2800" dirty="0"/>
                  <a:t>7. Cálculo de la estadística de prueba:</a:t>
                </a:r>
                <a:endParaRPr lang="en-US" sz="2400" dirty="0"/>
              </a:p>
              <a:p>
                <a:pPr marL="0" indent="0">
                  <a:buNone/>
                </a:pPr>
                <a:endParaRPr lang="en-US" sz="2400" dirty="0"/>
              </a:p>
              <a:p>
                <a:pPr marL="0" indent="0">
                  <a:buNone/>
                </a:pPr>
                <a14:m>
                  <m:oMathPara xmlns:m="http://schemas.openxmlformats.org/officeDocument/2006/math">
                    <m:oMathParaPr>
                      <m:jc m:val="centerGroup"/>
                    </m:oMathParaPr>
                    <m:oMath xmlns:m="http://schemas.openxmlformats.org/officeDocument/2006/math">
                      <m:sSub>
                        <m:sSubPr>
                          <m:ctrlPr>
                            <a:rPr lang="en-US" sz="2800" i="1">
                              <a:latin typeface="Cambria Math" panose="02040503050406030204" pitchFamily="18" charset="0"/>
                            </a:rPr>
                          </m:ctrlPr>
                        </m:sSubPr>
                        <m:e>
                          <m:r>
                            <a:rPr lang="es-CR" sz="2800" i="1">
                              <a:latin typeface="Cambria Math"/>
                            </a:rPr>
                            <m:t>𝑧</m:t>
                          </m:r>
                        </m:e>
                        <m:sub>
                          <m:r>
                            <a:rPr lang="es-CR" sz="2800" i="1">
                              <a:latin typeface="Cambria Math"/>
                            </a:rPr>
                            <m:t>𝑐</m:t>
                          </m:r>
                        </m:sub>
                      </m:sSub>
                      <m:r>
                        <a:rPr lang="es-CR" sz="2800" i="1">
                          <a:latin typeface="Cambria Math"/>
                        </a:rPr>
                        <m:t>=</m:t>
                      </m:r>
                      <m:f>
                        <m:fPr>
                          <m:ctrlPr>
                            <a:rPr lang="en-US" sz="2800" i="1">
                              <a:latin typeface="Cambria Math" panose="02040503050406030204" pitchFamily="18" charset="0"/>
                            </a:rPr>
                          </m:ctrlPr>
                        </m:fPr>
                        <m:num>
                          <m:acc>
                            <m:accPr>
                              <m:chr m:val="̅"/>
                              <m:ctrlPr>
                                <a:rPr lang="en-US" sz="2800" i="1">
                                  <a:latin typeface="Cambria Math" panose="02040503050406030204" pitchFamily="18" charset="0"/>
                                </a:rPr>
                              </m:ctrlPr>
                            </m:accPr>
                            <m:e>
                              <m:r>
                                <a:rPr lang="es-CR" sz="2800" i="1">
                                  <a:latin typeface="Cambria Math"/>
                                </a:rPr>
                                <m:t>𝑥</m:t>
                              </m:r>
                            </m:e>
                          </m:acc>
                          <m:r>
                            <a:rPr lang="es-CR" sz="2800" i="1">
                              <a:latin typeface="Cambria Math"/>
                            </a:rPr>
                            <m:t>−</m:t>
                          </m:r>
                          <m:r>
                            <a:rPr lang="es-CR" sz="2800" i="1">
                              <a:latin typeface="Cambria Math"/>
                            </a:rPr>
                            <m:t>𝜇</m:t>
                          </m:r>
                        </m:num>
                        <m:den>
                          <m:r>
                            <a:rPr lang="es-CR" sz="2800" i="1">
                              <a:latin typeface="Cambria Math"/>
                            </a:rPr>
                            <m:t>𝜎</m:t>
                          </m:r>
                          <m:r>
                            <a:rPr lang="es-CR" sz="2800" i="1">
                              <a:latin typeface="Cambria Math"/>
                            </a:rPr>
                            <m:t>/</m:t>
                          </m:r>
                          <m:rad>
                            <m:radPr>
                              <m:degHide m:val="on"/>
                              <m:ctrlPr>
                                <a:rPr lang="en-US" sz="2800" i="1">
                                  <a:latin typeface="Cambria Math" panose="02040503050406030204" pitchFamily="18" charset="0"/>
                                </a:rPr>
                              </m:ctrlPr>
                            </m:radPr>
                            <m:deg/>
                            <m:e>
                              <m:r>
                                <a:rPr lang="es-CR" sz="2800" i="1">
                                  <a:latin typeface="Cambria Math"/>
                                </a:rPr>
                                <m:t>𝑛</m:t>
                              </m:r>
                            </m:e>
                          </m:rad>
                        </m:den>
                      </m:f>
                      <m:r>
                        <a:rPr lang="es-CR" sz="2800" i="1">
                          <a:latin typeface="Cambria Math"/>
                        </a:rPr>
                        <m:t>=</m:t>
                      </m:r>
                      <m:f>
                        <m:fPr>
                          <m:ctrlPr>
                            <a:rPr lang="en-US" sz="2800" i="1">
                              <a:latin typeface="Cambria Math" panose="02040503050406030204" pitchFamily="18" charset="0"/>
                            </a:rPr>
                          </m:ctrlPr>
                        </m:fPr>
                        <m:num>
                          <m:r>
                            <a:rPr lang="es-CR" sz="2800" i="1">
                              <a:latin typeface="Cambria Math"/>
                            </a:rPr>
                            <m:t>19−15</m:t>
                          </m:r>
                        </m:num>
                        <m:den>
                          <m:r>
                            <a:rPr lang="es-CR" sz="2800" i="1">
                              <a:latin typeface="Cambria Math"/>
                            </a:rPr>
                            <m:t>25/</m:t>
                          </m:r>
                          <m:rad>
                            <m:radPr>
                              <m:degHide m:val="on"/>
                              <m:ctrlPr>
                                <a:rPr lang="en-US" sz="2800" i="1">
                                  <a:latin typeface="Cambria Math" panose="02040503050406030204" pitchFamily="18" charset="0"/>
                                </a:rPr>
                              </m:ctrlPr>
                            </m:radPr>
                            <m:deg/>
                            <m:e>
                              <m:r>
                                <a:rPr lang="es-CR" sz="2800" i="1">
                                  <a:latin typeface="Cambria Math"/>
                                </a:rPr>
                                <m:t>210</m:t>
                              </m:r>
                            </m:e>
                          </m:rad>
                        </m:den>
                      </m:f>
                      <m:r>
                        <a:rPr lang="es-CR" sz="2800" i="1">
                          <a:latin typeface="Cambria Math"/>
                        </a:rPr>
                        <m:t>=2.32</m:t>
                      </m:r>
                    </m:oMath>
                  </m:oMathPara>
                </a14:m>
                <a:endParaRPr lang="en-US" sz="2400" dirty="0"/>
              </a:p>
              <a:p>
                <a:pPr marL="0" indent="0">
                  <a:buNone/>
                </a:pPr>
                <a:endParaRPr lang="en-US" sz="2400" dirty="0"/>
              </a:p>
              <a:p>
                <a:pPr marL="0" lvl="0" indent="0">
                  <a:buNone/>
                </a:pPr>
                <a:r>
                  <a:rPr lang="es-CR" sz="2800" dirty="0"/>
                  <a:t>8. Decisión estadística</a:t>
                </a:r>
                <a:endParaRPr lang="en-US" sz="2400" dirty="0"/>
              </a:p>
              <a:p>
                <a:pPr lvl="1"/>
                <a:r>
                  <a:rPr lang="es-CR" dirty="0"/>
                  <a:t>Valor calculado vs. valor teórico de la distribución</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4E49E409-2D73-4E54-8535-02AD80F0EE45}"/>
                  </a:ext>
                </a:extLst>
              </p:cNvPr>
              <p:cNvSpPr>
                <a:spLocks noGrp="1" noRot="1" noChangeAspect="1" noMove="1" noResize="1" noEditPoints="1" noAdjustHandles="1" noChangeArrowheads="1" noChangeShapeType="1" noTextEdit="1"/>
              </p:cNvSpPr>
              <p:nvPr>
                <p:ph sz="quarter" idx="1"/>
              </p:nvPr>
            </p:nvSpPr>
            <p:spPr>
              <a:xfrm>
                <a:off x="251520" y="1143000"/>
                <a:ext cx="8568952" cy="5382344"/>
              </a:xfrm>
              <a:blipFill>
                <a:blip r:embed="rId2"/>
                <a:stretch>
                  <a:fillRect l="-1422" t="-1247"/>
                </a:stretch>
              </a:blipFill>
            </p:spPr>
            <p:txBody>
              <a:bodyPr/>
              <a:lstStyle/>
              <a:p>
                <a:r>
                  <a:rPr lang="en-US">
                    <a:noFill/>
                  </a:rPr>
                  <a:t> </a:t>
                </a:r>
              </a:p>
            </p:txBody>
          </p:sp>
        </mc:Fallback>
      </mc:AlternateContent>
      <p:sp>
        <p:nvSpPr>
          <p:cNvPr id="4" name="Title 1">
            <a:extLst>
              <a:ext uri="{FF2B5EF4-FFF2-40B4-BE49-F238E27FC236}">
                <a16:creationId xmlns:a16="http://schemas.microsoft.com/office/drawing/2014/main" id="{3DA991A3-9D36-4D8A-B4B5-4394D86FC221}"/>
              </a:ext>
            </a:extLst>
          </p:cNvPr>
          <p:cNvSpPr txBox="1">
            <a:spLocks/>
          </p:cNvSpPr>
          <p:nvPr/>
        </p:nvSpPr>
        <p:spPr>
          <a:xfrm>
            <a:off x="0" y="44624"/>
            <a:ext cx="9144000" cy="792088"/>
          </a:xfrm>
          <a:prstGeom prst="rect">
            <a:avLst/>
          </a:prstGeom>
        </p:spPr>
        <p:txBody>
          <a:bodyPr bIns="91440" anchor="b" anchorCtr="0">
            <a:normAutofit/>
          </a:bodyPr>
          <a:lstStyle>
            <a:lvl1pPr algn="l" rtl="0" eaLnBrk="1" latinLnBrk="0" hangingPunct="1">
              <a:spcBef>
                <a:spcPct val="0"/>
              </a:spcBef>
              <a:buNone/>
              <a:defRPr kumimoji="0" sz="4000" kern="1200">
                <a:solidFill>
                  <a:schemeClr val="tx2"/>
                </a:solidFill>
                <a:latin typeface="+mj-lt"/>
                <a:ea typeface="+mj-ea"/>
                <a:cs typeface="+mj-cs"/>
              </a:defRPr>
            </a:lvl1pPr>
          </a:lstStyle>
          <a:p>
            <a:pPr algn="ctr"/>
            <a:r>
              <a:rPr lang="es-CR" dirty="0"/>
              <a:t>Prueba de Hipótesis: bilateral</a:t>
            </a:r>
            <a:endParaRPr lang="en-US" dirty="0"/>
          </a:p>
        </p:txBody>
      </p:sp>
    </p:spTree>
    <p:extLst>
      <p:ext uri="{BB962C8B-B14F-4D97-AF65-F5344CB8AC3E}">
        <p14:creationId xmlns:p14="http://schemas.microsoft.com/office/powerpoint/2010/main" val="157765874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animEffect transition="in" filter="fade">
                                      <p:cBhvr>
                                        <p:cTn id="7"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sz="quarter" idx="1"/>
          </p:nvPr>
        </p:nvSpPr>
        <p:spPr>
          <a:xfrm>
            <a:off x="354663" y="1067110"/>
            <a:ext cx="7772400" cy="4572000"/>
          </a:xfrm>
        </p:spPr>
        <p:txBody>
          <a:bodyPr/>
          <a:lstStyle/>
          <a:p>
            <a:r>
              <a:rPr lang="es-CR" dirty="0"/>
              <a:t>Para un nivel de significancia de </a:t>
            </a:r>
            <a:r>
              <a:rPr lang="el-GR" dirty="0">
                <a:latin typeface="Times New Roman"/>
                <a:cs typeface="Times New Roman"/>
              </a:rPr>
              <a:t>α</a:t>
            </a:r>
            <a:r>
              <a:rPr lang="es-CR" dirty="0"/>
              <a:t>=0.05</a:t>
            </a:r>
          </a:p>
        </p:txBody>
      </p:sp>
      <p:pic>
        <p:nvPicPr>
          <p:cNvPr id="5" name="Picture 2" descr="normal-bil-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7624" y="2077260"/>
            <a:ext cx="7132637" cy="4263504"/>
          </a:xfrm>
          <a:prstGeom prst="rect">
            <a:avLst/>
          </a:prstGeom>
          <a:noFill/>
          <a:ln w="9525">
            <a:solidFill>
              <a:schemeClr val="bg2"/>
            </a:solidFill>
            <a:miter lim="800000"/>
            <a:headEnd/>
            <a:tailEnd/>
          </a:ln>
          <a:extLst>
            <a:ext uri="{909E8E84-426E-40DD-AFC4-6F175D3DCCD1}">
              <a14:hiddenFill xmlns:a14="http://schemas.microsoft.com/office/drawing/2010/main">
                <a:solidFill>
                  <a:srgbClr val="FFFFFF"/>
                </a:solidFill>
              </a14:hiddenFill>
            </a:ext>
          </a:extLst>
        </p:spPr>
      </p:pic>
      <p:cxnSp>
        <p:nvCxnSpPr>
          <p:cNvPr id="6" name="5 Conector recto"/>
          <p:cNvCxnSpPr/>
          <p:nvPr/>
        </p:nvCxnSpPr>
        <p:spPr>
          <a:xfrm>
            <a:off x="2339752" y="5871832"/>
            <a:ext cx="4752528"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7" name="6 Conector recto"/>
          <p:cNvCxnSpPr/>
          <p:nvPr/>
        </p:nvCxnSpPr>
        <p:spPr>
          <a:xfrm>
            <a:off x="7092280" y="5871832"/>
            <a:ext cx="1155973"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7 Conector recto"/>
          <p:cNvCxnSpPr/>
          <p:nvPr/>
        </p:nvCxnSpPr>
        <p:spPr>
          <a:xfrm>
            <a:off x="1183779" y="5871832"/>
            <a:ext cx="1155973"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9" name="8 Rectángulo redondeado"/>
          <p:cNvSpPr/>
          <p:nvPr/>
        </p:nvSpPr>
        <p:spPr>
          <a:xfrm>
            <a:off x="827584" y="6087856"/>
            <a:ext cx="1440160"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Rechazo</a:t>
            </a:r>
          </a:p>
        </p:txBody>
      </p:sp>
      <p:sp>
        <p:nvSpPr>
          <p:cNvPr id="10" name="9 Rectángulo redondeado"/>
          <p:cNvSpPr/>
          <p:nvPr/>
        </p:nvSpPr>
        <p:spPr>
          <a:xfrm>
            <a:off x="7092280" y="6096093"/>
            <a:ext cx="1440160"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Rechazo</a:t>
            </a:r>
          </a:p>
        </p:txBody>
      </p:sp>
      <p:sp>
        <p:nvSpPr>
          <p:cNvPr id="11" name="10 Rectángulo redondeado"/>
          <p:cNvSpPr/>
          <p:nvPr/>
        </p:nvSpPr>
        <p:spPr>
          <a:xfrm>
            <a:off x="3370572" y="6100018"/>
            <a:ext cx="2622723" cy="641350"/>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No rechazo</a:t>
            </a:r>
          </a:p>
        </p:txBody>
      </p:sp>
      <p:sp>
        <p:nvSpPr>
          <p:cNvPr id="12" name="Text Box 11"/>
          <p:cNvSpPr txBox="1">
            <a:spLocks noChangeArrowheads="1"/>
          </p:cNvSpPr>
          <p:nvPr/>
        </p:nvSpPr>
        <p:spPr bwMode="auto">
          <a:xfrm>
            <a:off x="7185676" y="2221377"/>
            <a:ext cx="941387"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s-ES" dirty="0">
                <a:solidFill>
                  <a:srgbClr val="607DB2"/>
                </a:solidFill>
                <a:latin typeface="Symbol" pitchFamily="18" charset="2"/>
              </a:rPr>
              <a:t>a</a:t>
            </a:r>
            <a:r>
              <a:rPr lang="es-ES" dirty="0">
                <a:solidFill>
                  <a:srgbClr val="607DB2"/>
                </a:solidFill>
                <a:latin typeface="Tahoma" pitchFamily="34" charset="0"/>
              </a:rPr>
              <a:t>=0.05</a:t>
            </a:r>
          </a:p>
        </p:txBody>
      </p:sp>
      <p:cxnSp>
        <p:nvCxnSpPr>
          <p:cNvPr id="13" name="12 Conector recto"/>
          <p:cNvCxnSpPr/>
          <p:nvPr/>
        </p:nvCxnSpPr>
        <p:spPr>
          <a:xfrm flipV="1">
            <a:off x="2411760" y="5229200"/>
            <a:ext cx="0" cy="216024"/>
          </a:xfrm>
          <a:prstGeom prst="line">
            <a:avLst/>
          </a:prstGeom>
        </p:spPr>
        <p:style>
          <a:lnRef idx="3">
            <a:schemeClr val="accent1"/>
          </a:lnRef>
          <a:fillRef idx="0">
            <a:schemeClr val="accent1"/>
          </a:fillRef>
          <a:effectRef idx="2">
            <a:schemeClr val="accent1"/>
          </a:effectRef>
          <a:fontRef idx="minor">
            <a:schemeClr val="tx1"/>
          </a:fontRef>
        </p:style>
      </p:cxnSp>
      <p:cxnSp>
        <p:nvCxnSpPr>
          <p:cNvPr id="14" name="13 Conector recto"/>
          <p:cNvCxnSpPr/>
          <p:nvPr/>
        </p:nvCxnSpPr>
        <p:spPr>
          <a:xfrm flipV="1">
            <a:off x="7164288" y="5229200"/>
            <a:ext cx="0" cy="216024"/>
          </a:xfrm>
          <a:prstGeom prst="line">
            <a:avLst/>
          </a:prstGeom>
        </p:spPr>
        <p:style>
          <a:lnRef idx="3">
            <a:schemeClr val="accent1"/>
          </a:lnRef>
          <a:fillRef idx="0">
            <a:schemeClr val="accent1"/>
          </a:fillRef>
          <a:effectRef idx="2">
            <a:schemeClr val="accent1"/>
          </a:effectRef>
          <a:fontRef idx="minor">
            <a:schemeClr val="tx1"/>
          </a:fontRef>
        </p:style>
      </p:cxnSp>
      <p:sp>
        <p:nvSpPr>
          <p:cNvPr id="15" name="Text Box 11"/>
          <p:cNvSpPr txBox="1">
            <a:spLocks noChangeArrowheads="1"/>
          </p:cNvSpPr>
          <p:nvPr/>
        </p:nvSpPr>
        <p:spPr bwMode="auto">
          <a:xfrm>
            <a:off x="1363079" y="4025656"/>
            <a:ext cx="125547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s-ES" dirty="0">
                <a:solidFill>
                  <a:srgbClr val="607DB2"/>
                </a:solidFill>
                <a:latin typeface="Symbol" pitchFamily="18" charset="2"/>
              </a:rPr>
              <a:t>a/2</a:t>
            </a:r>
            <a:r>
              <a:rPr lang="es-ES" dirty="0">
                <a:solidFill>
                  <a:srgbClr val="607DB2"/>
                </a:solidFill>
                <a:latin typeface="Tahoma" pitchFamily="34" charset="0"/>
              </a:rPr>
              <a:t>=0.025</a:t>
            </a:r>
          </a:p>
        </p:txBody>
      </p:sp>
      <p:sp>
        <p:nvSpPr>
          <p:cNvPr id="16" name="Text Box 11"/>
          <p:cNvSpPr txBox="1">
            <a:spLocks noChangeArrowheads="1"/>
          </p:cNvSpPr>
          <p:nvPr/>
        </p:nvSpPr>
        <p:spPr bwMode="auto">
          <a:xfrm>
            <a:off x="7132952" y="4025656"/>
            <a:ext cx="125547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s-ES" dirty="0">
                <a:solidFill>
                  <a:srgbClr val="607DB2"/>
                </a:solidFill>
                <a:latin typeface="Symbol" pitchFamily="18" charset="2"/>
              </a:rPr>
              <a:t>a/2</a:t>
            </a:r>
            <a:r>
              <a:rPr lang="es-ES" dirty="0">
                <a:solidFill>
                  <a:srgbClr val="607DB2"/>
                </a:solidFill>
                <a:latin typeface="Tahoma" pitchFamily="34" charset="0"/>
              </a:rPr>
              <a:t>=0.025</a:t>
            </a:r>
          </a:p>
        </p:txBody>
      </p:sp>
      <p:cxnSp>
        <p:nvCxnSpPr>
          <p:cNvPr id="17" name="16 Conector recto de flecha"/>
          <p:cNvCxnSpPr/>
          <p:nvPr/>
        </p:nvCxnSpPr>
        <p:spPr>
          <a:xfrm>
            <a:off x="1990815" y="4437112"/>
            <a:ext cx="0" cy="648072"/>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8" name="17 Conector recto de flecha"/>
          <p:cNvCxnSpPr/>
          <p:nvPr/>
        </p:nvCxnSpPr>
        <p:spPr>
          <a:xfrm>
            <a:off x="7587472" y="4581128"/>
            <a:ext cx="0" cy="648072"/>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9" name="Text Box 11"/>
          <p:cNvSpPr txBox="1">
            <a:spLocks noChangeArrowheads="1"/>
          </p:cNvSpPr>
          <p:nvPr/>
        </p:nvSpPr>
        <p:spPr bwMode="auto">
          <a:xfrm>
            <a:off x="2053334" y="5507940"/>
            <a:ext cx="71846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s-ES" dirty="0">
                <a:solidFill>
                  <a:srgbClr val="607DB2"/>
                </a:solidFill>
                <a:latin typeface="Tahoma" pitchFamily="34" charset="0"/>
              </a:rPr>
              <a:t>-1.96</a:t>
            </a:r>
          </a:p>
        </p:txBody>
      </p:sp>
      <p:sp>
        <p:nvSpPr>
          <p:cNvPr id="20" name="Text Box 11"/>
          <p:cNvSpPr txBox="1">
            <a:spLocks noChangeArrowheads="1"/>
          </p:cNvSpPr>
          <p:nvPr/>
        </p:nvSpPr>
        <p:spPr bwMode="auto">
          <a:xfrm>
            <a:off x="6804248" y="5507940"/>
            <a:ext cx="63511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s-ES" dirty="0">
                <a:solidFill>
                  <a:srgbClr val="607DB2"/>
                </a:solidFill>
                <a:latin typeface="Tahoma" pitchFamily="34" charset="0"/>
              </a:rPr>
              <a:t>1.96</a:t>
            </a:r>
          </a:p>
        </p:txBody>
      </p:sp>
      <p:sp>
        <p:nvSpPr>
          <p:cNvPr id="23" name="Title 1">
            <a:extLst>
              <a:ext uri="{FF2B5EF4-FFF2-40B4-BE49-F238E27FC236}">
                <a16:creationId xmlns:a16="http://schemas.microsoft.com/office/drawing/2014/main" id="{A21588EC-DA8F-41F7-961B-2BB9EAC7E24D}"/>
              </a:ext>
            </a:extLst>
          </p:cNvPr>
          <p:cNvSpPr txBox="1">
            <a:spLocks/>
          </p:cNvSpPr>
          <p:nvPr/>
        </p:nvSpPr>
        <p:spPr>
          <a:xfrm>
            <a:off x="0" y="44624"/>
            <a:ext cx="9144000" cy="792088"/>
          </a:xfrm>
          <a:prstGeom prst="rect">
            <a:avLst/>
          </a:prstGeom>
        </p:spPr>
        <p:txBody>
          <a:bodyPr bIns="91440" anchor="b" anchorCtr="0">
            <a:normAutofit/>
          </a:bodyPr>
          <a:lstStyle>
            <a:lvl1pPr algn="l" rtl="0" eaLnBrk="1" latinLnBrk="0" hangingPunct="1">
              <a:spcBef>
                <a:spcPct val="0"/>
              </a:spcBef>
              <a:buNone/>
              <a:defRPr kumimoji="0" sz="4000" kern="1200">
                <a:solidFill>
                  <a:schemeClr val="tx2"/>
                </a:solidFill>
                <a:latin typeface="+mj-lt"/>
                <a:ea typeface="+mj-ea"/>
                <a:cs typeface="+mj-cs"/>
              </a:defRPr>
            </a:lvl1pPr>
          </a:lstStyle>
          <a:p>
            <a:pPr algn="ctr"/>
            <a:r>
              <a:rPr lang="es-CR" dirty="0"/>
              <a:t>Prueba de Hipótesis: bilateral</a:t>
            </a:r>
            <a:endParaRPr lang="en-US" dirty="0"/>
          </a:p>
        </p:txBody>
      </p:sp>
    </p:spTree>
    <p:extLst>
      <p:ext uri="{BB962C8B-B14F-4D97-AF65-F5344CB8AC3E}">
        <p14:creationId xmlns:p14="http://schemas.microsoft.com/office/powerpoint/2010/main" val="2702765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sz="quarter" idx="1"/>
          </p:nvPr>
        </p:nvSpPr>
        <p:spPr>
          <a:xfrm>
            <a:off x="255984" y="1350226"/>
            <a:ext cx="7772400" cy="4572000"/>
          </a:xfrm>
        </p:spPr>
        <p:txBody>
          <a:bodyPr/>
          <a:lstStyle/>
          <a:p>
            <a:r>
              <a:rPr lang="es-CR" dirty="0"/>
              <a:t>Si al calcular la estadística de prueba, el estadística cae en la zona de rechazo, la hipótesis nula se rechaza.</a:t>
            </a:r>
          </a:p>
        </p:txBody>
      </p:sp>
      <p:pic>
        <p:nvPicPr>
          <p:cNvPr id="16" name="Picture 2" descr="normal-bil-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584" y="2347454"/>
            <a:ext cx="7132637" cy="4263504"/>
          </a:xfrm>
          <a:prstGeom prst="rect">
            <a:avLst/>
          </a:prstGeom>
          <a:noFill/>
          <a:ln w="9525">
            <a:solidFill>
              <a:schemeClr val="bg2"/>
            </a:solidFill>
            <a:miter lim="800000"/>
            <a:headEnd/>
            <a:tailEnd/>
          </a:ln>
          <a:extLst>
            <a:ext uri="{909E8E84-426E-40DD-AFC4-6F175D3DCCD1}">
              <a14:hiddenFill xmlns:a14="http://schemas.microsoft.com/office/drawing/2010/main">
                <a:solidFill>
                  <a:srgbClr val="FFFFFF"/>
                </a:solidFill>
              </a14:hiddenFill>
            </a:ext>
          </a:extLst>
        </p:spPr>
      </p:pic>
      <p:cxnSp>
        <p:nvCxnSpPr>
          <p:cNvPr id="18" name="17 Conector recto"/>
          <p:cNvCxnSpPr/>
          <p:nvPr/>
        </p:nvCxnSpPr>
        <p:spPr>
          <a:xfrm>
            <a:off x="2051720" y="5943840"/>
            <a:ext cx="4752528"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9" name="18 Conector recto"/>
          <p:cNvCxnSpPr/>
          <p:nvPr/>
        </p:nvCxnSpPr>
        <p:spPr>
          <a:xfrm>
            <a:off x="6804248" y="5943840"/>
            <a:ext cx="1155973"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20 Conector recto"/>
          <p:cNvCxnSpPr/>
          <p:nvPr/>
        </p:nvCxnSpPr>
        <p:spPr>
          <a:xfrm>
            <a:off x="895747" y="5943840"/>
            <a:ext cx="1155973"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22 Conector recto de flecha"/>
          <p:cNvCxnSpPr/>
          <p:nvPr/>
        </p:nvCxnSpPr>
        <p:spPr>
          <a:xfrm>
            <a:off x="1619672" y="4647696"/>
            <a:ext cx="0" cy="648072"/>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24" name="23 Elipse"/>
          <p:cNvSpPr/>
          <p:nvPr/>
        </p:nvSpPr>
        <p:spPr>
          <a:xfrm>
            <a:off x="1547664" y="5583800"/>
            <a:ext cx="144016" cy="216024"/>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R"/>
          </a:p>
        </p:txBody>
      </p:sp>
      <p:cxnSp>
        <p:nvCxnSpPr>
          <p:cNvPr id="25" name="24 Conector recto de flecha"/>
          <p:cNvCxnSpPr/>
          <p:nvPr/>
        </p:nvCxnSpPr>
        <p:spPr>
          <a:xfrm>
            <a:off x="7308304" y="4647696"/>
            <a:ext cx="0" cy="648072"/>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26" name="25 Elipse"/>
          <p:cNvSpPr/>
          <p:nvPr/>
        </p:nvSpPr>
        <p:spPr>
          <a:xfrm>
            <a:off x="7236296" y="5583800"/>
            <a:ext cx="144016" cy="216024"/>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R"/>
          </a:p>
        </p:txBody>
      </p:sp>
      <p:sp>
        <p:nvSpPr>
          <p:cNvPr id="27" name="26 Rectángulo redondeado"/>
          <p:cNvSpPr/>
          <p:nvPr/>
        </p:nvSpPr>
        <p:spPr>
          <a:xfrm>
            <a:off x="539552" y="6159864"/>
            <a:ext cx="1440160"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Rechazo</a:t>
            </a:r>
          </a:p>
        </p:txBody>
      </p:sp>
      <p:sp>
        <p:nvSpPr>
          <p:cNvPr id="28" name="27 Rectángulo redondeado"/>
          <p:cNvSpPr/>
          <p:nvPr/>
        </p:nvSpPr>
        <p:spPr>
          <a:xfrm>
            <a:off x="6804248" y="6168101"/>
            <a:ext cx="1440160"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Rechazo</a:t>
            </a:r>
          </a:p>
        </p:txBody>
      </p:sp>
      <p:sp>
        <p:nvSpPr>
          <p:cNvPr id="17" name="Title 1">
            <a:extLst>
              <a:ext uri="{FF2B5EF4-FFF2-40B4-BE49-F238E27FC236}">
                <a16:creationId xmlns:a16="http://schemas.microsoft.com/office/drawing/2014/main" id="{9966CBC6-4DB5-4A0E-ACA9-A1C198C7157E}"/>
              </a:ext>
            </a:extLst>
          </p:cNvPr>
          <p:cNvSpPr txBox="1">
            <a:spLocks/>
          </p:cNvSpPr>
          <p:nvPr/>
        </p:nvSpPr>
        <p:spPr>
          <a:xfrm>
            <a:off x="0" y="44624"/>
            <a:ext cx="9144000" cy="792088"/>
          </a:xfrm>
          <a:prstGeom prst="rect">
            <a:avLst/>
          </a:prstGeom>
        </p:spPr>
        <p:txBody>
          <a:bodyPr bIns="91440" anchor="b" anchorCtr="0">
            <a:normAutofit/>
          </a:bodyPr>
          <a:lstStyle>
            <a:lvl1pPr algn="l" rtl="0" eaLnBrk="1" latinLnBrk="0" hangingPunct="1">
              <a:spcBef>
                <a:spcPct val="0"/>
              </a:spcBef>
              <a:buNone/>
              <a:defRPr kumimoji="0" sz="4000" kern="1200">
                <a:solidFill>
                  <a:schemeClr val="tx2"/>
                </a:solidFill>
                <a:latin typeface="+mj-lt"/>
                <a:ea typeface="+mj-ea"/>
                <a:cs typeface="+mj-cs"/>
              </a:defRPr>
            </a:lvl1pPr>
          </a:lstStyle>
          <a:p>
            <a:pPr algn="ctr"/>
            <a:r>
              <a:rPr lang="es-CR" dirty="0"/>
              <a:t>Prueba de Hipótesis: bilateral</a:t>
            </a:r>
            <a:endParaRPr lang="en-US" dirty="0"/>
          </a:p>
        </p:txBody>
      </p:sp>
    </p:spTree>
    <p:extLst>
      <p:ext uri="{BB962C8B-B14F-4D97-AF65-F5344CB8AC3E}">
        <p14:creationId xmlns:p14="http://schemas.microsoft.com/office/powerpoint/2010/main" val="2310642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dissolve">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sz="quarter" idx="1"/>
          </p:nvPr>
        </p:nvSpPr>
        <p:spPr>
          <a:xfrm>
            <a:off x="467544" y="1305272"/>
            <a:ext cx="7772400" cy="4572000"/>
          </a:xfrm>
        </p:spPr>
        <p:txBody>
          <a:bodyPr/>
          <a:lstStyle/>
          <a:p>
            <a:r>
              <a:rPr lang="es-CR" dirty="0"/>
              <a:t>Si al calcular la estadística de prueba, el estadística cae en la zona de no rechazo, la hipótesis nula no se puede rechazar.</a:t>
            </a:r>
          </a:p>
          <a:p>
            <a:pPr marL="0" indent="0">
              <a:buNone/>
            </a:pPr>
            <a:endParaRPr lang="es-CR" dirty="0"/>
          </a:p>
        </p:txBody>
      </p:sp>
      <p:pic>
        <p:nvPicPr>
          <p:cNvPr id="6" name="Picture 2" descr="normal-bil-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1731" y="2276872"/>
            <a:ext cx="7132637" cy="4263504"/>
          </a:xfrm>
          <a:prstGeom prst="rect">
            <a:avLst/>
          </a:prstGeom>
          <a:noFill/>
          <a:ln w="9525">
            <a:solidFill>
              <a:schemeClr val="bg2"/>
            </a:solidFill>
            <a:miter lim="800000"/>
            <a:headEnd/>
            <a:tailEnd/>
          </a:ln>
          <a:extLst>
            <a:ext uri="{909E8E84-426E-40DD-AFC4-6F175D3DCCD1}">
              <a14:hiddenFill xmlns:a14="http://schemas.microsoft.com/office/drawing/2010/main">
                <a:solidFill>
                  <a:srgbClr val="FFFFFF"/>
                </a:solidFill>
              </a14:hiddenFill>
            </a:ext>
          </a:extLst>
        </p:spPr>
      </p:pic>
      <p:cxnSp>
        <p:nvCxnSpPr>
          <p:cNvPr id="7" name="6 Conector recto"/>
          <p:cNvCxnSpPr/>
          <p:nvPr/>
        </p:nvCxnSpPr>
        <p:spPr>
          <a:xfrm>
            <a:off x="1975867" y="5871832"/>
            <a:ext cx="4752528"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8" name="7 Conector recto"/>
          <p:cNvCxnSpPr/>
          <p:nvPr/>
        </p:nvCxnSpPr>
        <p:spPr>
          <a:xfrm>
            <a:off x="6728395" y="5871832"/>
            <a:ext cx="1155973"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8 Conector recto"/>
          <p:cNvCxnSpPr/>
          <p:nvPr/>
        </p:nvCxnSpPr>
        <p:spPr>
          <a:xfrm>
            <a:off x="819894" y="5871832"/>
            <a:ext cx="1155973"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9 Conector recto de flecha"/>
          <p:cNvCxnSpPr/>
          <p:nvPr/>
        </p:nvCxnSpPr>
        <p:spPr>
          <a:xfrm>
            <a:off x="3560043" y="4719704"/>
            <a:ext cx="0" cy="648072"/>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1" name="10 Elipse"/>
          <p:cNvSpPr/>
          <p:nvPr/>
        </p:nvSpPr>
        <p:spPr>
          <a:xfrm>
            <a:off x="3488035" y="5511792"/>
            <a:ext cx="144016" cy="216024"/>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R"/>
          </a:p>
        </p:txBody>
      </p:sp>
      <p:sp>
        <p:nvSpPr>
          <p:cNvPr id="16" name="15 Rectángulo redondeado"/>
          <p:cNvSpPr/>
          <p:nvPr/>
        </p:nvSpPr>
        <p:spPr>
          <a:xfrm>
            <a:off x="3006687" y="6100018"/>
            <a:ext cx="2622723" cy="641350"/>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No rechazo</a:t>
            </a:r>
          </a:p>
        </p:txBody>
      </p:sp>
      <p:sp>
        <p:nvSpPr>
          <p:cNvPr id="13" name="Title 1">
            <a:extLst>
              <a:ext uri="{FF2B5EF4-FFF2-40B4-BE49-F238E27FC236}">
                <a16:creationId xmlns:a16="http://schemas.microsoft.com/office/drawing/2014/main" id="{40EE3CB0-B6B7-4000-A9FE-8EF806A6C464}"/>
              </a:ext>
            </a:extLst>
          </p:cNvPr>
          <p:cNvSpPr txBox="1">
            <a:spLocks/>
          </p:cNvSpPr>
          <p:nvPr/>
        </p:nvSpPr>
        <p:spPr>
          <a:xfrm>
            <a:off x="0" y="44624"/>
            <a:ext cx="9144000" cy="792088"/>
          </a:xfrm>
          <a:prstGeom prst="rect">
            <a:avLst/>
          </a:prstGeom>
        </p:spPr>
        <p:txBody>
          <a:bodyPr bIns="91440" anchor="b" anchorCtr="0">
            <a:normAutofit/>
          </a:bodyPr>
          <a:lstStyle>
            <a:lvl1pPr algn="l" rtl="0" eaLnBrk="1" latinLnBrk="0" hangingPunct="1">
              <a:spcBef>
                <a:spcPct val="0"/>
              </a:spcBef>
              <a:buNone/>
              <a:defRPr kumimoji="0" sz="4000" kern="1200">
                <a:solidFill>
                  <a:schemeClr val="tx2"/>
                </a:solidFill>
                <a:latin typeface="+mj-lt"/>
                <a:ea typeface="+mj-ea"/>
                <a:cs typeface="+mj-cs"/>
              </a:defRPr>
            </a:lvl1pPr>
          </a:lstStyle>
          <a:p>
            <a:pPr algn="ctr"/>
            <a:r>
              <a:rPr lang="es-CR" dirty="0"/>
              <a:t>Prueba de Hipótesis: bilateral</a:t>
            </a:r>
            <a:endParaRPr lang="en-US" dirty="0"/>
          </a:p>
        </p:txBody>
      </p:sp>
    </p:spTree>
    <p:extLst>
      <p:ext uri="{BB962C8B-B14F-4D97-AF65-F5344CB8AC3E}">
        <p14:creationId xmlns:p14="http://schemas.microsoft.com/office/powerpoint/2010/main" val="3788989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8B9068B-5EBB-47E6-A96A-7416C8A292AA}"/>
                  </a:ext>
                </a:extLst>
              </p:cNvPr>
              <p:cNvSpPr>
                <a:spLocks noGrp="1"/>
              </p:cNvSpPr>
              <p:nvPr>
                <p:ph sz="quarter" idx="1"/>
              </p:nvPr>
            </p:nvSpPr>
            <p:spPr>
              <a:xfrm>
                <a:off x="179512" y="1052736"/>
                <a:ext cx="8712968" cy="5472608"/>
              </a:xfrm>
            </p:spPr>
            <p:txBody>
              <a:bodyPr/>
              <a:lstStyle/>
              <a:p>
                <a:endParaRPr lang="es-CR"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pPr algn="just"/>
                <a:r>
                  <a:rPr lang="es-CR" dirty="0"/>
                  <a:t>Como </a:t>
                </a:r>
                <a14:m>
                  <m:oMath xmlns:m="http://schemas.openxmlformats.org/officeDocument/2006/math">
                    <m:sSub>
                      <m:sSubPr>
                        <m:ctrlPr>
                          <a:rPr lang="en-US" i="1">
                            <a:latin typeface="Cambria Math" panose="02040503050406030204" pitchFamily="18" charset="0"/>
                          </a:rPr>
                        </m:ctrlPr>
                      </m:sSubPr>
                      <m:e>
                        <m:r>
                          <a:rPr lang="es-CR" i="1">
                            <a:latin typeface="Cambria Math"/>
                          </a:rPr>
                          <m:t>𝑧</m:t>
                        </m:r>
                      </m:e>
                      <m:sub>
                        <m:r>
                          <a:rPr lang="es-CR" i="1">
                            <a:latin typeface="Cambria Math"/>
                          </a:rPr>
                          <m:t>𝑐</m:t>
                        </m:r>
                      </m:sub>
                    </m:sSub>
                    <m:r>
                      <a:rPr lang="es-CR" b="0" i="1" smtClean="0">
                        <a:latin typeface="Cambria Math" panose="02040503050406030204" pitchFamily="18" charset="0"/>
                      </a:rPr>
                      <m:t> (2.32)</m:t>
                    </m:r>
                  </m:oMath>
                </a14:m>
                <a:r>
                  <a:rPr lang="es-CR" dirty="0"/>
                  <a:t> se ubica entre </a:t>
                </a:r>
                <a14:m>
                  <m:oMath xmlns:m="http://schemas.openxmlformats.org/officeDocument/2006/math">
                    <m:r>
                      <a:rPr lang="es-CR" i="1">
                        <a:latin typeface="Cambria Math"/>
                      </a:rPr>
                      <m:t>[1.96;+∞[</m:t>
                    </m:r>
                  </m:oMath>
                </a14:m>
                <a:r>
                  <a:rPr lang="es-CR" dirty="0"/>
                  <a:t>, entonces, rechazamos la </a:t>
                </a:r>
                <a14:m>
                  <m:oMath xmlns:m="http://schemas.openxmlformats.org/officeDocument/2006/math">
                    <m:sSub>
                      <m:sSubPr>
                        <m:ctrlPr>
                          <a:rPr lang="en-US" i="1">
                            <a:latin typeface="Cambria Math" panose="02040503050406030204" pitchFamily="18" charset="0"/>
                          </a:rPr>
                        </m:ctrlPr>
                      </m:sSubPr>
                      <m:e>
                        <m:r>
                          <a:rPr lang="es-CR" i="1">
                            <a:latin typeface="Cambria Math"/>
                          </a:rPr>
                          <m:t>𝐻</m:t>
                        </m:r>
                      </m:e>
                      <m:sub>
                        <m:r>
                          <a:rPr lang="es-CR" i="1">
                            <a:latin typeface="Cambria Math"/>
                          </a:rPr>
                          <m:t>0</m:t>
                        </m:r>
                      </m:sub>
                    </m:sSub>
                  </m:oMath>
                </a14:m>
                <a:r>
                  <a:rPr lang="es-CR" dirty="0"/>
                  <a:t> y aceptamos </a:t>
                </a:r>
                <a14:m>
                  <m:oMath xmlns:m="http://schemas.openxmlformats.org/officeDocument/2006/math">
                    <m:sSub>
                      <m:sSubPr>
                        <m:ctrlPr>
                          <a:rPr lang="en-US" i="1">
                            <a:latin typeface="Cambria Math" panose="02040503050406030204" pitchFamily="18" charset="0"/>
                          </a:rPr>
                        </m:ctrlPr>
                      </m:sSubPr>
                      <m:e>
                        <m:r>
                          <a:rPr lang="es-CR" i="1">
                            <a:latin typeface="Cambria Math"/>
                          </a:rPr>
                          <m:t>𝐻</m:t>
                        </m:r>
                      </m:e>
                      <m:sub>
                        <m:r>
                          <a:rPr lang="es-CR" i="1">
                            <a:latin typeface="Cambria Math"/>
                          </a:rPr>
                          <m:t>𝐴</m:t>
                        </m:r>
                      </m:sub>
                    </m:sSub>
                  </m:oMath>
                </a14:m>
                <a:r>
                  <a:rPr lang="es-CR" dirty="0"/>
                  <a:t> (¡YUPI!).</a:t>
                </a:r>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48B9068B-5EBB-47E6-A96A-7416C8A292AA}"/>
                  </a:ext>
                </a:extLst>
              </p:cNvPr>
              <p:cNvSpPr>
                <a:spLocks noGrp="1" noRot="1" noChangeAspect="1" noMove="1" noResize="1" noEditPoints="1" noAdjustHandles="1" noChangeArrowheads="1" noChangeShapeType="1" noTextEdit="1"/>
              </p:cNvSpPr>
              <p:nvPr>
                <p:ph sz="quarter" idx="1"/>
              </p:nvPr>
            </p:nvSpPr>
            <p:spPr>
              <a:xfrm>
                <a:off x="179512" y="1052736"/>
                <a:ext cx="8712968" cy="5472608"/>
              </a:xfrm>
              <a:blipFill>
                <a:blip r:embed="rId2"/>
                <a:stretch>
                  <a:fillRect l="-699" r="-1189"/>
                </a:stretch>
              </a:blipFill>
            </p:spPr>
            <p:txBody>
              <a:bodyPr/>
              <a:lstStyle/>
              <a:p>
                <a:r>
                  <a:rPr lang="en-US">
                    <a:noFill/>
                  </a:rPr>
                  <a:t> </a:t>
                </a:r>
              </a:p>
            </p:txBody>
          </p:sp>
        </mc:Fallback>
      </mc:AlternateContent>
      <p:sp>
        <p:nvSpPr>
          <p:cNvPr id="4" name="Title 1">
            <a:extLst>
              <a:ext uri="{FF2B5EF4-FFF2-40B4-BE49-F238E27FC236}">
                <a16:creationId xmlns:a16="http://schemas.microsoft.com/office/drawing/2014/main" id="{47696C2D-2FBE-4C17-ABE3-01326714FA37}"/>
              </a:ext>
            </a:extLst>
          </p:cNvPr>
          <p:cNvSpPr txBox="1">
            <a:spLocks/>
          </p:cNvSpPr>
          <p:nvPr/>
        </p:nvSpPr>
        <p:spPr>
          <a:xfrm>
            <a:off x="0" y="44624"/>
            <a:ext cx="9144000" cy="792088"/>
          </a:xfrm>
          <a:prstGeom prst="rect">
            <a:avLst/>
          </a:prstGeom>
        </p:spPr>
        <p:txBody>
          <a:bodyPr bIns="91440" anchor="b" anchorCtr="0">
            <a:normAutofit/>
          </a:bodyPr>
          <a:lstStyle>
            <a:lvl1pPr algn="l" rtl="0" eaLnBrk="1" latinLnBrk="0" hangingPunct="1">
              <a:spcBef>
                <a:spcPct val="0"/>
              </a:spcBef>
              <a:buNone/>
              <a:defRPr kumimoji="0" sz="4000" kern="1200">
                <a:solidFill>
                  <a:schemeClr val="tx2"/>
                </a:solidFill>
                <a:latin typeface="+mj-lt"/>
                <a:ea typeface="+mj-ea"/>
                <a:cs typeface="+mj-cs"/>
              </a:defRPr>
            </a:lvl1pPr>
          </a:lstStyle>
          <a:p>
            <a:pPr algn="ctr"/>
            <a:r>
              <a:rPr lang="es-CR" dirty="0"/>
              <a:t>Prueba de Hipótesis: bilateral</a:t>
            </a:r>
            <a:endParaRPr lang="en-US" dirty="0"/>
          </a:p>
        </p:txBody>
      </p:sp>
      <p:pic>
        <p:nvPicPr>
          <p:cNvPr id="6" name="Imagen 2">
            <a:extLst>
              <a:ext uri="{FF2B5EF4-FFF2-40B4-BE49-F238E27FC236}">
                <a16:creationId xmlns:a16="http://schemas.microsoft.com/office/drawing/2014/main" id="{AD2A4D28-8FB0-47D9-818B-FD3EEA013B4F}"/>
              </a:ext>
            </a:extLst>
          </p:cNvPr>
          <p:cNvPicPr/>
          <p:nvPr/>
        </p:nvPicPr>
        <p:blipFill rotWithShape="1">
          <a:blip r:embed="rId3">
            <a:extLst>
              <a:ext uri="{28A0092B-C50C-407E-A947-70E740481C1C}">
                <a14:useLocalDpi xmlns:a14="http://schemas.microsoft.com/office/drawing/2010/main" val="0"/>
              </a:ext>
            </a:extLst>
          </a:blip>
          <a:srcRect t="3400"/>
          <a:stretch/>
        </p:blipFill>
        <p:spPr bwMode="auto">
          <a:xfrm>
            <a:off x="899592" y="1124744"/>
            <a:ext cx="6696744" cy="3600400"/>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590994210"/>
      </p:ext>
    </p:extLst>
  </p:cSld>
  <p:clrMapOvr>
    <a:masterClrMapping/>
  </p:clrMapOvr>
  <p:transition spd="slow">
    <p:wip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E49E409-2D73-4E54-8535-02AD80F0EE45}"/>
                  </a:ext>
                </a:extLst>
              </p:cNvPr>
              <p:cNvSpPr>
                <a:spLocks noGrp="1"/>
              </p:cNvSpPr>
              <p:nvPr>
                <p:ph sz="quarter" idx="1"/>
              </p:nvPr>
            </p:nvSpPr>
            <p:spPr>
              <a:xfrm>
                <a:off x="251520" y="1143000"/>
                <a:ext cx="8568952" cy="5382344"/>
              </a:xfrm>
            </p:spPr>
            <p:txBody>
              <a:bodyPr/>
              <a:lstStyle/>
              <a:p>
                <a:r>
                  <a:rPr lang="es-CR" sz="2800" dirty="0"/>
                  <a:t>A partir de este punto, utilizamos la información procedente de la muestra </a:t>
                </a:r>
                <a14:m>
                  <m:oMath xmlns:m="http://schemas.openxmlformats.org/officeDocument/2006/math">
                    <m:r>
                      <a:rPr lang="es-CR" sz="2800" i="1">
                        <a:latin typeface="Cambria Math"/>
                      </a:rPr>
                      <m:t>𝑛</m:t>
                    </m:r>
                  </m:oMath>
                </a14:m>
                <a:r>
                  <a:rPr lang="es-CR" sz="2800" dirty="0"/>
                  <a:t>…</a:t>
                </a:r>
              </a:p>
              <a:p>
                <a:pPr marL="0" indent="0">
                  <a:buNone/>
                </a:pPr>
                <a:endParaRPr lang="en-US" sz="2400" dirty="0"/>
              </a:p>
              <a:p>
                <a:pPr marL="0" lvl="0" indent="0">
                  <a:buNone/>
                </a:pPr>
                <a:r>
                  <a:rPr lang="es-CR" sz="2800" dirty="0"/>
                  <a:t>7. Cálculo de la estadística de prueba:</a:t>
                </a:r>
                <a:endParaRPr lang="en-US" sz="2400" dirty="0"/>
              </a:p>
              <a:p>
                <a:pPr marL="0" indent="0">
                  <a:buNone/>
                </a:pPr>
                <a:endParaRPr lang="en-US" sz="2400" dirty="0"/>
              </a:p>
              <a:p>
                <a:pPr marL="0" indent="0">
                  <a:buNone/>
                </a:pPr>
                <a14:m>
                  <m:oMathPara xmlns:m="http://schemas.openxmlformats.org/officeDocument/2006/math">
                    <m:oMathParaPr>
                      <m:jc m:val="centerGroup"/>
                    </m:oMathParaPr>
                    <m:oMath xmlns:m="http://schemas.openxmlformats.org/officeDocument/2006/math">
                      <m:sSub>
                        <m:sSubPr>
                          <m:ctrlPr>
                            <a:rPr lang="en-US" sz="2800" i="1">
                              <a:latin typeface="Cambria Math" panose="02040503050406030204" pitchFamily="18" charset="0"/>
                            </a:rPr>
                          </m:ctrlPr>
                        </m:sSubPr>
                        <m:e>
                          <m:r>
                            <a:rPr lang="es-CR" sz="2800" i="1">
                              <a:latin typeface="Cambria Math"/>
                            </a:rPr>
                            <m:t>𝑧</m:t>
                          </m:r>
                        </m:e>
                        <m:sub>
                          <m:r>
                            <a:rPr lang="es-CR" sz="2800" i="1">
                              <a:latin typeface="Cambria Math"/>
                            </a:rPr>
                            <m:t>𝑐</m:t>
                          </m:r>
                        </m:sub>
                      </m:sSub>
                      <m:r>
                        <a:rPr lang="es-CR" sz="2800" i="1">
                          <a:latin typeface="Cambria Math"/>
                        </a:rPr>
                        <m:t>=</m:t>
                      </m:r>
                      <m:f>
                        <m:fPr>
                          <m:ctrlPr>
                            <a:rPr lang="en-US" sz="2800" i="1">
                              <a:latin typeface="Cambria Math" panose="02040503050406030204" pitchFamily="18" charset="0"/>
                            </a:rPr>
                          </m:ctrlPr>
                        </m:fPr>
                        <m:num>
                          <m:acc>
                            <m:accPr>
                              <m:chr m:val="̅"/>
                              <m:ctrlPr>
                                <a:rPr lang="en-US" sz="2800" i="1">
                                  <a:latin typeface="Cambria Math" panose="02040503050406030204" pitchFamily="18" charset="0"/>
                                </a:rPr>
                              </m:ctrlPr>
                            </m:accPr>
                            <m:e>
                              <m:r>
                                <a:rPr lang="es-CR" sz="2800" i="1">
                                  <a:latin typeface="Cambria Math"/>
                                </a:rPr>
                                <m:t>𝑥</m:t>
                              </m:r>
                            </m:e>
                          </m:acc>
                          <m:r>
                            <a:rPr lang="es-CR" sz="2800" i="1">
                              <a:latin typeface="Cambria Math"/>
                            </a:rPr>
                            <m:t>−</m:t>
                          </m:r>
                          <m:r>
                            <a:rPr lang="es-CR" sz="2800" i="1">
                              <a:latin typeface="Cambria Math"/>
                            </a:rPr>
                            <m:t>𝜇</m:t>
                          </m:r>
                        </m:num>
                        <m:den>
                          <m:r>
                            <a:rPr lang="es-CR" sz="2800" i="1">
                              <a:latin typeface="Cambria Math"/>
                            </a:rPr>
                            <m:t>𝜎</m:t>
                          </m:r>
                          <m:r>
                            <a:rPr lang="es-CR" sz="2800" i="1">
                              <a:latin typeface="Cambria Math"/>
                            </a:rPr>
                            <m:t>/</m:t>
                          </m:r>
                          <m:rad>
                            <m:radPr>
                              <m:degHide m:val="on"/>
                              <m:ctrlPr>
                                <a:rPr lang="en-US" sz="2800" i="1">
                                  <a:latin typeface="Cambria Math" panose="02040503050406030204" pitchFamily="18" charset="0"/>
                                </a:rPr>
                              </m:ctrlPr>
                            </m:radPr>
                            <m:deg/>
                            <m:e>
                              <m:r>
                                <a:rPr lang="es-CR" sz="2800" i="1">
                                  <a:latin typeface="Cambria Math"/>
                                </a:rPr>
                                <m:t>𝑛</m:t>
                              </m:r>
                            </m:e>
                          </m:rad>
                        </m:den>
                      </m:f>
                      <m:r>
                        <a:rPr lang="es-CR" sz="2800" i="1">
                          <a:latin typeface="Cambria Math"/>
                        </a:rPr>
                        <m:t>=</m:t>
                      </m:r>
                      <m:f>
                        <m:fPr>
                          <m:ctrlPr>
                            <a:rPr lang="en-US" sz="2800" i="1">
                              <a:latin typeface="Cambria Math" panose="02040503050406030204" pitchFamily="18" charset="0"/>
                            </a:rPr>
                          </m:ctrlPr>
                        </m:fPr>
                        <m:num>
                          <m:r>
                            <a:rPr lang="es-CR" sz="2800" i="1">
                              <a:latin typeface="Cambria Math"/>
                            </a:rPr>
                            <m:t>19−15</m:t>
                          </m:r>
                        </m:num>
                        <m:den>
                          <m:r>
                            <a:rPr lang="es-CR" sz="2800" i="1">
                              <a:latin typeface="Cambria Math"/>
                            </a:rPr>
                            <m:t>25/</m:t>
                          </m:r>
                          <m:rad>
                            <m:radPr>
                              <m:degHide m:val="on"/>
                              <m:ctrlPr>
                                <a:rPr lang="en-US" sz="2800" i="1">
                                  <a:latin typeface="Cambria Math" panose="02040503050406030204" pitchFamily="18" charset="0"/>
                                </a:rPr>
                              </m:ctrlPr>
                            </m:radPr>
                            <m:deg/>
                            <m:e>
                              <m:r>
                                <a:rPr lang="es-CR" sz="2800" i="1">
                                  <a:latin typeface="Cambria Math"/>
                                </a:rPr>
                                <m:t>210</m:t>
                              </m:r>
                            </m:e>
                          </m:rad>
                        </m:den>
                      </m:f>
                      <m:r>
                        <a:rPr lang="es-CR" sz="2800" i="1">
                          <a:latin typeface="Cambria Math"/>
                        </a:rPr>
                        <m:t>=2.32</m:t>
                      </m:r>
                    </m:oMath>
                  </m:oMathPara>
                </a14:m>
                <a:endParaRPr lang="en-US" sz="2400" dirty="0"/>
              </a:p>
              <a:p>
                <a:pPr marL="0" indent="0">
                  <a:buNone/>
                </a:pPr>
                <a:endParaRPr lang="en-US" sz="2400" dirty="0"/>
              </a:p>
              <a:p>
                <a:pPr marL="0" lvl="0" indent="0">
                  <a:buNone/>
                </a:pPr>
                <a:r>
                  <a:rPr lang="es-CR" sz="2800" dirty="0"/>
                  <a:t>8. Decisión estadística</a:t>
                </a:r>
                <a:endParaRPr lang="en-US" sz="2400" dirty="0"/>
              </a:p>
              <a:p>
                <a:pPr lvl="1"/>
                <a:r>
                  <a:rPr lang="es-CR" dirty="0"/>
                  <a:t>Valor calculado vs. valor teórico de la distribución</a:t>
                </a:r>
              </a:p>
              <a:p>
                <a:pPr lvl="1"/>
                <a:r>
                  <a:rPr lang="es-CR" sz="2000" dirty="0"/>
                  <a:t>Significancia</a:t>
                </a:r>
                <a:r>
                  <a:rPr lang="en-US" sz="2000" dirty="0"/>
                  <a:t>.</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4E49E409-2D73-4E54-8535-02AD80F0EE45}"/>
                  </a:ext>
                </a:extLst>
              </p:cNvPr>
              <p:cNvSpPr>
                <a:spLocks noGrp="1" noRot="1" noChangeAspect="1" noMove="1" noResize="1" noEditPoints="1" noAdjustHandles="1" noChangeArrowheads="1" noChangeShapeType="1" noTextEdit="1"/>
              </p:cNvSpPr>
              <p:nvPr>
                <p:ph sz="quarter" idx="1"/>
              </p:nvPr>
            </p:nvSpPr>
            <p:spPr>
              <a:xfrm>
                <a:off x="251520" y="1143000"/>
                <a:ext cx="8568952" cy="5382344"/>
              </a:xfrm>
              <a:blipFill>
                <a:blip r:embed="rId2"/>
                <a:stretch>
                  <a:fillRect l="-1422" t="-1247"/>
                </a:stretch>
              </a:blipFill>
            </p:spPr>
            <p:txBody>
              <a:bodyPr/>
              <a:lstStyle/>
              <a:p>
                <a:r>
                  <a:rPr lang="en-US">
                    <a:noFill/>
                  </a:rPr>
                  <a:t> </a:t>
                </a:r>
              </a:p>
            </p:txBody>
          </p:sp>
        </mc:Fallback>
      </mc:AlternateContent>
      <p:sp>
        <p:nvSpPr>
          <p:cNvPr id="4" name="Title 1">
            <a:extLst>
              <a:ext uri="{FF2B5EF4-FFF2-40B4-BE49-F238E27FC236}">
                <a16:creationId xmlns:a16="http://schemas.microsoft.com/office/drawing/2014/main" id="{3DA991A3-9D36-4D8A-B4B5-4394D86FC221}"/>
              </a:ext>
            </a:extLst>
          </p:cNvPr>
          <p:cNvSpPr txBox="1">
            <a:spLocks/>
          </p:cNvSpPr>
          <p:nvPr/>
        </p:nvSpPr>
        <p:spPr>
          <a:xfrm>
            <a:off x="0" y="44624"/>
            <a:ext cx="9144000" cy="792088"/>
          </a:xfrm>
          <a:prstGeom prst="rect">
            <a:avLst/>
          </a:prstGeom>
        </p:spPr>
        <p:txBody>
          <a:bodyPr bIns="91440" anchor="b" anchorCtr="0">
            <a:normAutofit/>
          </a:bodyPr>
          <a:lstStyle>
            <a:lvl1pPr algn="l" rtl="0" eaLnBrk="1" latinLnBrk="0" hangingPunct="1">
              <a:spcBef>
                <a:spcPct val="0"/>
              </a:spcBef>
              <a:buNone/>
              <a:defRPr kumimoji="0" sz="4000" kern="1200">
                <a:solidFill>
                  <a:schemeClr val="tx2"/>
                </a:solidFill>
                <a:latin typeface="+mj-lt"/>
                <a:ea typeface="+mj-ea"/>
                <a:cs typeface="+mj-cs"/>
              </a:defRPr>
            </a:lvl1pPr>
          </a:lstStyle>
          <a:p>
            <a:pPr algn="ctr"/>
            <a:r>
              <a:rPr lang="es-CR" dirty="0"/>
              <a:t>Prueba de Hipótesis: bilateral</a:t>
            </a:r>
            <a:endParaRPr lang="en-US" dirty="0"/>
          </a:p>
        </p:txBody>
      </p:sp>
    </p:spTree>
    <p:extLst>
      <p:ext uri="{BB962C8B-B14F-4D97-AF65-F5344CB8AC3E}">
        <p14:creationId xmlns:p14="http://schemas.microsoft.com/office/powerpoint/2010/main" val="208119442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8" end="8"/>
                                            </p:txEl>
                                          </p:spTgt>
                                        </p:tgtEl>
                                        <p:attrNameLst>
                                          <p:attrName>style.visibility</p:attrName>
                                        </p:attrNameLst>
                                      </p:cBhvr>
                                      <p:to>
                                        <p:strVal val="visible"/>
                                      </p:to>
                                    </p:set>
                                    <p:animEffect transition="in" filter="fade">
                                      <p:cBhvr>
                                        <p:cTn id="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914400" y="274638"/>
            <a:ext cx="7772400" cy="850106"/>
          </a:xfrm>
        </p:spPr>
        <p:txBody>
          <a:bodyPr/>
          <a:lstStyle/>
          <a:p>
            <a:pPr algn="ctr"/>
            <a:r>
              <a:rPr lang="es-CR" dirty="0"/>
              <a:t>Introducción</a:t>
            </a:r>
          </a:p>
        </p:txBody>
      </p:sp>
      <p:sp>
        <p:nvSpPr>
          <p:cNvPr id="3" name="2 Marcador de contenido"/>
          <p:cNvSpPr>
            <a:spLocks noGrp="1"/>
          </p:cNvSpPr>
          <p:nvPr>
            <p:ph sz="quarter" idx="1"/>
          </p:nvPr>
        </p:nvSpPr>
        <p:spPr>
          <a:xfrm>
            <a:off x="251520" y="1340768"/>
            <a:ext cx="5328592" cy="5256584"/>
          </a:xfrm>
        </p:spPr>
        <p:txBody>
          <a:bodyPr>
            <a:normAutofit fontScale="92500"/>
          </a:bodyPr>
          <a:lstStyle/>
          <a:p>
            <a:pPr algn="just"/>
            <a:r>
              <a:rPr lang="es-CR" sz="2400" dirty="0"/>
              <a:t>La importancia de entender la prueba de hipótesis se evidencia en el desarrollo de cualquier investigación o resolución para la toma de decisiones.</a:t>
            </a:r>
          </a:p>
          <a:p>
            <a:pPr algn="just"/>
            <a:endParaRPr lang="es-CR" sz="2400" dirty="0"/>
          </a:p>
          <a:p>
            <a:pPr algn="just"/>
            <a:r>
              <a:rPr lang="es-CR" sz="2400" dirty="0"/>
              <a:t>No existe un proceso, para cualquier área o campo del saber, que no utilice la PH.</a:t>
            </a:r>
          </a:p>
          <a:p>
            <a:pPr algn="just"/>
            <a:endParaRPr lang="es-CR" sz="2400" dirty="0"/>
          </a:p>
          <a:p>
            <a:pPr algn="just"/>
            <a:r>
              <a:rPr lang="es-CR" sz="2400" dirty="0"/>
              <a:t>Tener alguna suposición de algún hecho, conduce a poseer una hipótesis.</a:t>
            </a:r>
          </a:p>
          <a:p>
            <a:pPr marL="0" indent="0" algn="just">
              <a:buNone/>
            </a:pPr>
            <a:endParaRPr lang="es-CR" sz="2400" dirty="0"/>
          </a:p>
          <a:p>
            <a:pPr algn="just"/>
            <a:r>
              <a:rPr lang="es-CR" sz="2400" dirty="0"/>
              <a:t>La estimación y la prueba de hipótesis y son dos técnicas de IE que permiten llegar al mismo resultado, pero bajo un enfoque muy distinto…</a:t>
            </a:r>
          </a:p>
        </p:txBody>
      </p:sp>
      <p:pic>
        <p:nvPicPr>
          <p:cNvPr id="2050" name="Picture 2" descr="https://investigacionescolar.files.wordpress.com/2013/03/idea-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16216" y="4293096"/>
            <a:ext cx="1800200" cy="187220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www.tutosytips.com/wp-content/uploads/2012/08/pensar-idea.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16216" y="1628800"/>
            <a:ext cx="1471600" cy="1800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389326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74461FE-F57C-46B2-86FF-F99B3960D0EC}"/>
                  </a:ext>
                </a:extLst>
              </p:cNvPr>
              <p:cNvSpPr>
                <a:spLocks noGrp="1"/>
              </p:cNvSpPr>
              <p:nvPr>
                <p:ph sz="quarter" idx="1"/>
              </p:nvPr>
            </p:nvSpPr>
            <p:spPr>
              <a:xfrm>
                <a:off x="251520" y="1052736"/>
                <a:ext cx="8435280" cy="5544616"/>
              </a:xfrm>
            </p:spPr>
            <p:txBody>
              <a:bodyPr>
                <a:normAutofit lnSpcReduction="10000"/>
              </a:bodyPr>
              <a:lstStyle/>
              <a:p>
                <a:pPr marL="320040" lvl="1" indent="0" algn="just">
                  <a:buNone/>
                </a:pPr>
                <a:r>
                  <a:rPr lang="es-CR" dirty="0"/>
                  <a:t>En el cálculo del valor de </a:t>
                </a:r>
                <a14:m>
                  <m:oMath xmlns:m="http://schemas.openxmlformats.org/officeDocument/2006/math">
                    <m:r>
                      <a:rPr lang="es-CR" i="1" smtClean="0">
                        <a:latin typeface="Cambria Math"/>
                      </a:rPr>
                      <m:t>𝑝</m:t>
                    </m:r>
                  </m:oMath>
                </a14:m>
                <a:r>
                  <a:rPr lang="es-CR" dirty="0"/>
                  <a:t>, al tratarse de una </a:t>
                </a:r>
                <a:r>
                  <a:rPr lang="es-CR" b="1" i="1" dirty="0"/>
                  <a:t>hipótesis bilateral</a:t>
                </a:r>
                <a:r>
                  <a:rPr lang="es-CR" dirty="0"/>
                  <a:t>, debemos “perseguir” o calcular dos probabilidades, en busca de la región de rechazo. </a:t>
                </a:r>
              </a:p>
              <a:p>
                <a:pPr marL="320040" lvl="1" indent="0" algn="just">
                  <a:buNone/>
                </a:pPr>
                <a:r>
                  <a:rPr lang="es-CR" dirty="0"/>
                  <a:t>Para el estadístico de prueba calculado, debemos calcular las probabilidades en valor negativo y positivo, persiguiendo la región de rechazo.  </a:t>
                </a:r>
              </a:p>
              <a:p>
                <a:pPr marL="320040" lvl="1" indent="0">
                  <a:buNone/>
                </a:pPr>
                <a:r>
                  <a:rPr lang="es-CR" dirty="0"/>
                  <a:t>El valor de </a:t>
                </a:r>
                <a14:m>
                  <m:oMath xmlns:m="http://schemas.openxmlformats.org/officeDocument/2006/math">
                    <m:r>
                      <a:rPr lang="es-CR" i="1">
                        <a:latin typeface="Cambria Math"/>
                      </a:rPr>
                      <m:t>𝑝</m:t>
                    </m:r>
                  </m:oMath>
                </a14:m>
                <a:r>
                  <a:rPr lang="es-CR" dirty="0"/>
                  <a:t> o la significancia (</a:t>
                </a:r>
                <a:r>
                  <a:rPr lang="es-CR" i="1" dirty="0"/>
                  <a:t>p-</a:t>
                </a:r>
                <a:r>
                  <a:rPr lang="es-CR" i="1" dirty="0" err="1"/>
                  <a:t>value</a:t>
                </a:r>
                <a:r>
                  <a:rPr lang="es-CR" dirty="0"/>
                  <a:t>)  estaría dado por:</a:t>
                </a:r>
              </a:p>
              <a:p>
                <a:pPr lvl="1"/>
                <a:endParaRPr lang="en-US" sz="2000" dirty="0"/>
              </a:p>
              <a:p>
                <a:pPr marL="0" indent="0" algn="just">
                  <a:buNone/>
                </a:pPr>
                <a14:m>
                  <m:oMath xmlns:m="http://schemas.openxmlformats.org/officeDocument/2006/math">
                    <m:r>
                      <a:rPr lang="es-CR" sz="2800" i="1">
                        <a:latin typeface="Cambria Math"/>
                      </a:rPr>
                      <m:t>𝑝</m:t>
                    </m:r>
                    <m:r>
                      <a:rPr lang="es-CR" sz="2800" i="1">
                        <a:latin typeface="Cambria Math"/>
                      </a:rPr>
                      <m:t>−</m:t>
                    </m:r>
                    <m:r>
                      <a:rPr lang="es-CR" sz="2800" i="1">
                        <a:latin typeface="Cambria Math"/>
                      </a:rPr>
                      <m:t>𝑣𝑎𝑙𝑢𝑒</m:t>
                    </m:r>
                    <m:r>
                      <a:rPr lang="es-CR" sz="2800" i="1">
                        <a:latin typeface="Cambria Math"/>
                      </a:rPr>
                      <m:t>=</m:t>
                    </m:r>
                    <m:r>
                      <a:rPr lang="es-CR" sz="2800" i="1">
                        <a:latin typeface="Cambria Math"/>
                      </a:rPr>
                      <m:t>𝑃</m:t>
                    </m:r>
                    <m:d>
                      <m:dPr>
                        <m:ctrlPr>
                          <a:rPr lang="en-US" sz="2800" i="1">
                            <a:latin typeface="Cambria Math" panose="02040503050406030204" pitchFamily="18" charset="0"/>
                          </a:rPr>
                        </m:ctrlPr>
                      </m:dPr>
                      <m:e>
                        <m:r>
                          <a:rPr lang="es-CR" sz="2800" i="1">
                            <a:latin typeface="Cambria Math"/>
                          </a:rPr>
                          <m:t>𝑧</m:t>
                        </m:r>
                        <m:r>
                          <a:rPr lang="es-CR" sz="2800" i="1">
                            <a:latin typeface="Cambria Math"/>
                          </a:rPr>
                          <m:t>&lt;−2.32</m:t>
                        </m:r>
                      </m:e>
                    </m:d>
                    <m:r>
                      <a:rPr lang="es-CR" sz="2800" i="1">
                        <a:latin typeface="Cambria Math"/>
                      </a:rPr>
                      <m:t>+</m:t>
                    </m:r>
                    <m:r>
                      <a:rPr lang="es-CR" sz="2800" i="1">
                        <a:latin typeface="Cambria Math"/>
                      </a:rPr>
                      <m:t>𝑃</m:t>
                    </m:r>
                    <m:r>
                      <a:rPr lang="es-CR" sz="2800" i="1">
                        <a:latin typeface="Cambria Math"/>
                      </a:rPr>
                      <m:t>(</m:t>
                    </m:r>
                    <m:r>
                      <a:rPr lang="es-CR" sz="2800" i="1">
                        <a:latin typeface="Cambria Math"/>
                      </a:rPr>
                      <m:t>𝑧</m:t>
                    </m:r>
                    <m:r>
                      <a:rPr lang="es-CR" sz="2800" i="1">
                        <a:latin typeface="Cambria Math"/>
                      </a:rPr>
                      <m:t>&gt;2.32)</m:t>
                    </m:r>
                  </m:oMath>
                </a14:m>
                <a:r>
                  <a:rPr lang="en-US" sz="2400" dirty="0"/>
                  <a:t> </a:t>
                </a:r>
              </a:p>
              <a:p>
                <a:pPr marL="0" indent="0" algn="just">
                  <a:buNone/>
                </a:pPr>
                <a14:m>
                  <m:oMath xmlns:m="http://schemas.openxmlformats.org/officeDocument/2006/math">
                    <m:r>
                      <a:rPr lang="es-CR" sz="2800" i="1">
                        <a:latin typeface="Cambria Math"/>
                      </a:rPr>
                      <m:t>𝑝</m:t>
                    </m:r>
                    <m:r>
                      <a:rPr lang="es-CR" sz="2800" i="1">
                        <a:latin typeface="Cambria Math"/>
                      </a:rPr>
                      <m:t>−</m:t>
                    </m:r>
                    <m:r>
                      <a:rPr lang="es-CR" sz="2800" i="1">
                        <a:latin typeface="Cambria Math"/>
                      </a:rPr>
                      <m:t>𝑣𝑎𝑙𝑢𝑒</m:t>
                    </m:r>
                    <m:r>
                      <a:rPr lang="es-CR" sz="2800" i="1">
                        <a:latin typeface="Cambria Math"/>
                      </a:rPr>
                      <m:t>=</m:t>
                    </m:r>
                    <m:r>
                      <a:rPr lang="es-CR" sz="2800">
                        <a:latin typeface="Cambria Math"/>
                      </a:rPr>
                      <m:t>0.01017+0.01017</m:t>
                    </m:r>
                  </m:oMath>
                </a14:m>
                <a:r>
                  <a:rPr lang="en-US" sz="2400" dirty="0"/>
                  <a:t>   </a:t>
                </a:r>
              </a:p>
              <a:p>
                <a:pPr marL="0" indent="0" algn="just">
                  <a:buNone/>
                </a:pPr>
                <a14:m>
                  <m:oMath xmlns:m="http://schemas.openxmlformats.org/officeDocument/2006/math">
                    <m:r>
                      <a:rPr lang="es-CR" sz="2800" i="1">
                        <a:latin typeface="Cambria Math"/>
                      </a:rPr>
                      <m:t>𝑝</m:t>
                    </m:r>
                    <m:r>
                      <a:rPr lang="es-CR" sz="2800" i="1">
                        <a:latin typeface="Cambria Math"/>
                      </a:rPr>
                      <m:t>−</m:t>
                    </m:r>
                    <m:r>
                      <a:rPr lang="es-CR" sz="2800" i="1">
                        <a:latin typeface="Cambria Math"/>
                      </a:rPr>
                      <m:t>𝑣𝑎𝑙𝑢𝑒</m:t>
                    </m:r>
                    <m:r>
                      <a:rPr lang="es-CR" sz="2800" i="1">
                        <a:latin typeface="Cambria Math"/>
                      </a:rPr>
                      <m:t>=0.02034</m:t>
                    </m:r>
                  </m:oMath>
                </a14:m>
                <a:r>
                  <a:rPr lang="en-US" sz="2400" dirty="0"/>
                  <a:t> </a:t>
                </a:r>
              </a:p>
              <a:p>
                <a:pPr marL="0" indent="0">
                  <a:buNone/>
                </a:pPr>
                <a:endParaRPr lang="es-CR" sz="2800" dirty="0"/>
              </a:p>
              <a:p>
                <a:pPr marL="0" indent="0">
                  <a:buNone/>
                </a:pPr>
                <a:r>
                  <a:rPr lang="es-CR" sz="2800" dirty="0"/>
                  <a:t>Como </a:t>
                </a:r>
                <a14:m>
                  <m:oMath xmlns:m="http://schemas.openxmlformats.org/officeDocument/2006/math">
                    <m:r>
                      <a:rPr lang="es-CR" sz="2800" b="0" i="0" smtClean="0">
                        <a:latin typeface="Cambria Math" panose="02040503050406030204" pitchFamily="18" charset="0"/>
                      </a:rPr>
                      <m:t>"</m:t>
                    </m:r>
                    <m:r>
                      <a:rPr lang="es-CR" sz="2800" i="1">
                        <a:latin typeface="Cambria Math"/>
                      </a:rPr>
                      <m:t>𝑝</m:t>
                    </m:r>
                    <m:r>
                      <a:rPr lang="es-CR" sz="2800" i="1">
                        <a:latin typeface="Cambria Math"/>
                      </a:rPr>
                      <m:t>−</m:t>
                    </m:r>
                    <m:r>
                      <a:rPr lang="es-CR" sz="2800" i="1">
                        <a:latin typeface="Cambria Math"/>
                      </a:rPr>
                      <m:t>𝑣𝑎𝑙𝑢𝑒</m:t>
                    </m:r>
                    <m:r>
                      <a:rPr lang="es-CR" sz="2800" b="0" i="1" smtClean="0">
                        <a:latin typeface="Cambria Math" panose="02040503050406030204" pitchFamily="18" charset="0"/>
                      </a:rPr>
                      <m:t>= 0,02034</m:t>
                    </m:r>
                    <m:r>
                      <a:rPr lang="es-CR" sz="2800" i="1">
                        <a:latin typeface="Cambria Math"/>
                      </a:rPr>
                      <m:t>&lt;0.05</m:t>
                    </m:r>
                  </m:oMath>
                </a14:m>
                <a:r>
                  <a:rPr lang="es-CR" sz="2800" dirty="0"/>
                  <a:t>, rechazamos</a:t>
                </a:r>
                <a:r>
                  <a:rPr lang="es-CR" sz="2800" i="1" dirty="0"/>
                  <a:t> </a:t>
                </a:r>
                <a14:m>
                  <m:oMath xmlns:m="http://schemas.openxmlformats.org/officeDocument/2006/math">
                    <m:sSub>
                      <m:sSubPr>
                        <m:ctrlPr>
                          <a:rPr lang="en-US" sz="2800" i="1">
                            <a:latin typeface="Cambria Math" panose="02040503050406030204" pitchFamily="18" charset="0"/>
                          </a:rPr>
                        </m:ctrlPr>
                      </m:sSubPr>
                      <m:e>
                        <m:r>
                          <a:rPr lang="es-CR" sz="2800" i="1">
                            <a:latin typeface="Cambria Math"/>
                          </a:rPr>
                          <m:t>𝐻</m:t>
                        </m:r>
                      </m:e>
                      <m:sub>
                        <m:r>
                          <a:rPr lang="es-CR" sz="2800" i="1">
                            <a:latin typeface="Cambria Math"/>
                          </a:rPr>
                          <m:t>0</m:t>
                        </m:r>
                      </m:sub>
                    </m:sSub>
                  </m:oMath>
                </a14:m>
                <a:r>
                  <a:rPr lang="es-CR" sz="2800" dirty="0"/>
                  <a:t>, y aceptamos </a:t>
                </a:r>
                <a14:m>
                  <m:oMath xmlns:m="http://schemas.openxmlformats.org/officeDocument/2006/math">
                    <m:sSub>
                      <m:sSubPr>
                        <m:ctrlPr>
                          <a:rPr lang="en-US" sz="2800" i="1">
                            <a:latin typeface="Cambria Math" panose="02040503050406030204" pitchFamily="18" charset="0"/>
                          </a:rPr>
                        </m:ctrlPr>
                      </m:sSubPr>
                      <m:e>
                        <m:r>
                          <a:rPr lang="es-CR" sz="2800" i="1">
                            <a:latin typeface="Cambria Math"/>
                          </a:rPr>
                          <m:t>𝐻</m:t>
                        </m:r>
                      </m:e>
                      <m:sub>
                        <m:r>
                          <a:rPr lang="es-CR" sz="2800" i="1">
                            <a:latin typeface="Cambria Math"/>
                          </a:rPr>
                          <m:t>𝐴</m:t>
                        </m:r>
                      </m:sub>
                    </m:sSub>
                  </m:oMath>
                </a14:m>
                <a:r>
                  <a:rPr lang="es-CR" sz="2800" dirty="0"/>
                  <a:t> (¡YUPI!).</a:t>
                </a:r>
                <a:endParaRPr lang="en-US" sz="24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774461FE-F57C-46B2-86FF-F99B3960D0EC}"/>
                  </a:ext>
                </a:extLst>
              </p:cNvPr>
              <p:cNvSpPr>
                <a:spLocks noGrp="1" noRot="1" noChangeAspect="1" noMove="1" noResize="1" noEditPoints="1" noAdjustHandles="1" noChangeArrowheads="1" noChangeShapeType="1" noTextEdit="1"/>
              </p:cNvSpPr>
              <p:nvPr>
                <p:ph sz="quarter" idx="1"/>
              </p:nvPr>
            </p:nvSpPr>
            <p:spPr>
              <a:xfrm>
                <a:off x="251520" y="1052736"/>
                <a:ext cx="8435280" cy="5544616"/>
              </a:xfrm>
              <a:blipFill>
                <a:blip r:embed="rId2"/>
                <a:stretch>
                  <a:fillRect l="-1445" t="-1210" r="-1156" b="-2310"/>
                </a:stretch>
              </a:blipFill>
            </p:spPr>
            <p:txBody>
              <a:bodyPr/>
              <a:lstStyle/>
              <a:p>
                <a:r>
                  <a:rPr lang="en-US">
                    <a:noFill/>
                  </a:rPr>
                  <a:t> </a:t>
                </a:r>
              </a:p>
            </p:txBody>
          </p:sp>
        </mc:Fallback>
      </mc:AlternateContent>
      <p:sp>
        <p:nvSpPr>
          <p:cNvPr id="4" name="Title 1">
            <a:extLst>
              <a:ext uri="{FF2B5EF4-FFF2-40B4-BE49-F238E27FC236}">
                <a16:creationId xmlns:a16="http://schemas.microsoft.com/office/drawing/2014/main" id="{426D1F42-6FB2-4DDA-85B4-CBBCDD0EB160}"/>
              </a:ext>
            </a:extLst>
          </p:cNvPr>
          <p:cNvSpPr txBox="1">
            <a:spLocks/>
          </p:cNvSpPr>
          <p:nvPr/>
        </p:nvSpPr>
        <p:spPr>
          <a:xfrm>
            <a:off x="0" y="44624"/>
            <a:ext cx="9144000" cy="792088"/>
          </a:xfrm>
          <a:prstGeom prst="rect">
            <a:avLst/>
          </a:prstGeom>
        </p:spPr>
        <p:txBody>
          <a:bodyPr bIns="91440" anchor="b" anchorCtr="0">
            <a:normAutofit/>
          </a:bodyPr>
          <a:lstStyle>
            <a:lvl1pPr algn="l" rtl="0" eaLnBrk="1" latinLnBrk="0" hangingPunct="1">
              <a:spcBef>
                <a:spcPct val="0"/>
              </a:spcBef>
              <a:buNone/>
              <a:defRPr kumimoji="0" sz="4000" kern="1200">
                <a:solidFill>
                  <a:schemeClr val="tx2"/>
                </a:solidFill>
                <a:latin typeface="+mj-lt"/>
                <a:ea typeface="+mj-ea"/>
                <a:cs typeface="+mj-cs"/>
              </a:defRPr>
            </a:lvl1pPr>
          </a:lstStyle>
          <a:p>
            <a:pPr algn="ctr"/>
            <a:r>
              <a:rPr lang="es-CR" dirty="0"/>
              <a:t>Prueba de Hipótesis: bilateral</a:t>
            </a:r>
            <a:endParaRPr lang="en-US" dirty="0"/>
          </a:p>
        </p:txBody>
      </p:sp>
    </p:spTree>
    <p:extLst>
      <p:ext uri="{BB962C8B-B14F-4D97-AF65-F5344CB8AC3E}">
        <p14:creationId xmlns:p14="http://schemas.microsoft.com/office/powerpoint/2010/main" val="2057992257"/>
      </p:ext>
    </p:extLst>
  </p:cSld>
  <p:clrMapOvr>
    <a:masterClrMapping/>
  </p:clrMapOvr>
  <p:transition spd="slow">
    <p:wip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AA447C2-B111-44F9-B2C6-E6170811DBD1}"/>
                  </a:ext>
                </a:extLst>
              </p:cNvPr>
              <p:cNvSpPr>
                <a:spLocks noGrp="1"/>
              </p:cNvSpPr>
              <p:nvPr>
                <p:ph sz="quarter" idx="1"/>
              </p:nvPr>
            </p:nvSpPr>
            <p:spPr>
              <a:xfrm>
                <a:off x="179512" y="792088"/>
                <a:ext cx="7772400" cy="6065912"/>
              </a:xfrm>
            </p:spPr>
            <p:txBody>
              <a:bodyPr>
                <a:normAutofit fontScale="92500" lnSpcReduction="10000"/>
              </a:bodyPr>
              <a:lstStyle/>
              <a:p>
                <a:pPr marL="514350" lvl="0" indent="-514350">
                  <a:buFont typeface="+mj-lt"/>
                  <a:buAutoNum type="arabicPeriod"/>
                </a:pPr>
                <a:r>
                  <a:rPr lang="es-CR" dirty="0"/>
                  <a:t>Datos.</a:t>
                </a:r>
                <a:endParaRPr lang="en-US" dirty="0"/>
              </a:p>
              <a:p>
                <a:pPr marL="514350" lvl="0" indent="-514350">
                  <a:buFont typeface="+mj-lt"/>
                  <a:buAutoNum type="arabicPeriod"/>
                </a:pPr>
                <a:r>
                  <a:rPr lang="es-CR" dirty="0"/>
                  <a:t>Supuestos.</a:t>
                </a:r>
                <a:endParaRPr lang="en-US" dirty="0"/>
              </a:p>
              <a:p>
                <a:pPr marL="514350" lvl="0" indent="-514350">
                  <a:buFont typeface="+mj-lt"/>
                  <a:buAutoNum type="arabicPeriod"/>
                </a:pPr>
                <a:r>
                  <a:rPr lang="es-CR" dirty="0"/>
                  <a:t>Hipótesis.</a:t>
                </a:r>
                <a:endParaRPr lang="en-US" dirty="0"/>
              </a:p>
              <a:p>
                <a:pPr marL="514350" lvl="0" indent="-514350">
                  <a:buFont typeface="+mj-lt"/>
                  <a:buAutoNum type="arabicPeriod"/>
                </a:pPr>
                <a:r>
                  <a:rPr lang="es-CR" dirty="0"/>
                  <a:t>Estadística de prueba.</a:t>
                </a:r>
                <a:endParaRPr lang="en-US" dirty="0"/>
              </a:p>
              <a:p>
                <a:pPr marL="514350" lvl="0" indent="-514350">
                  <a:buFont typeface="+mj-lt"/>
                  <a:buAutoNum type="arabicPeriod"/>
                </a:pPr>
                <a:r>
                  <a:rPr lang="es-CR" dirty="0"/>
                  <a:t>Distribución de la Estadística de prueba.</a:t>
                </a:r>
                <a:endParaRPr lang="en-US" dirty="0"/>
              </a:p>
              <a:p>
                <a:pPr marL="514350" lvl="0" indent="-514350">
                  <a:buFont typeface="+mj-lt"/>
                  <a:buAutoNum type="arabicPeriod"/>
                </a:pPr>
                <a:r>
                  <a:rPr lang="es-CR" dirty="0"/>
                  <a:t>Regla de decisión.</a:t>
                </a:r>
                <a:endParaRPr lang="en-US" dirty="0"/>
              </a:p>
              <a:p>
                <a:pPr marL="777240" lvl="1" indent="-457200">
                  <a:buFont typeface="+mj-lt"/>
                  <a:buAutoNum type="alphaLcPeriod"/>
                </a:pPr>
                <a:r>
                  <a:rPr lang="es-CR" sz="2200" dirty="0"/>
                  <a:t>Valor calculado vs. valor teórico de la distribución.</a:t>
                </a:r>
                <a:endParaRPr lang="en-US" sz="2200" dirty="0"/>
              </a:p>
              <a:p>
                <a:pPr marL="777240" lvl="1" indent="-457200">
                  <a:buFont typeface="+mj-lt"/>
                  <a:buAutoNum type="alphaLcPeriod"/>
                </a:pPr>
                <a:r>
                  <a:rPr lang="es-CR" sz="2200" dirty="0"/>
                  <a:t>Valor de </a:t>
                </a:r>
                <a14:m>
                  <m:oMath xmlns:m="http://schemas.openxmlformats.org/officeDocument/2006/math">
                    <m:r>
                      <a:rPr lang="es-CR" sz="2200" i="1">
                        <a:latin typeface="Cambria Math" panose="02040503050406030204" pitchFamily="18" charset="0"/>
                      </a:rPr>
                      <m:t>𝑝</m:t>
                    </m:r>
                  </m:oMath>
                </a14:m>
                <a:r>
                  <a:rPr lang="es-CR" sz="2200" dirty="0"/>
                  <a:t> o la significancia (</a:t>
                </a:r>
                <a:r>
                  <a:rPr lang="es-CR" sz="2200" i="1" dirty="0"/>
                  <a:t>p-</a:t>
                </a:r>
                <a:r>
                  <a:rPr lang="es-CR" sz="2200" i="1" dirty="0" err="1"/>
                  <a:t>value</a:t>
                </a:r>
                <a:r>
                  <a:rPr lang="es-CR" sz="2200" dirty="0"/>
                  <a:t>). </a:t>
                </a:r>
                <a:endParaRPr lang="en-US" sz="2200" dirty="0"/>
              </a:p>
              <a:p>
                <a:pPr marL="514350" lvl="0" indent="-514350">
                  <a:buFont typeface="+mj-lt"/>
                  <a:buAutoNum type="arabicPeriod"/>
                </a:pPr>
                <a:r>
                  <a:rPr lang="es-CR" dirty="0"/>
                  <a:t>Cálculo de la estadística de prueba.</a:t>
                </a:r>
                <a:endParaRPr lang="en-US" dirty="0"/>
              </a:p>
              <a:p>
                <a:pPr marL="514350" lvl="0" indent="-514350">
                  <a:buFont typeface="+mj-lt"/>
                  <a:buAutoNum type="arabicPeriod"/>
                </a:pPr>
                <a:r>
                  <a:rPr lang="es-CR" dirty="0"/>
                  <a:t>Decisión estadística.</a:t>
                </a:r>
                <a:endParaRPr lang="en-US" dirty="0"/>
              </a:p>
              <a:p>
                <a:pPr marL="777240" lvl="1" indent="-457200">
                  <a:buFont typeface="+mj-lt"/>
                  <a:buAutoNum type="alphaLcPeriod"/>
                </a:pPr>
                <a:r>
                  <a:rPr lang="es-CR" sz="2200" dirty="0"/>
                  <a:t>Valor calculado vs. valor teórico de la distribución.</a:t>
                </a:r>
                <a:endParaRPr lang="en-US" sz="2200" dirty="0"/>
              </a:p>
              <a:p>
                <a:pPr marL="777240" lvl="1" indent="-457200">
                  <a:buFont typeface="+mj-lt"/>
                  <a:buAutoNum type="alphaLcPeriod"/>
                </a:pPr>
                <a:r>
                  <a:rPr lang="es-CR" sz="2200" dirty="0"/>
                  <a:t>Valor de </a:t>
                </a:r>
                <a14:m>
                  <m:oMath xmlns:m="http://schemas.openxmlformats.org/officeDocument/2006/math">
                    <m:r>
                      <a:rPr lang="es-CR" sz="2200" i="1">
                        <a:latin typeface="Cambria Math" panose="02040503050406030204" pitchFamily="18" charset="0"/>
                      </a:rPr>
                      <m:t>𝑝</m:t>
                    </m:r>
                  </m:oMath>
                </a14:m>
                <a:r>
                  <a:rPr lang="es-CR" sz="2200" dirty="0"/>
                  <a:t> o la significancia (</a:t>
                </a:r>
                <a:r>
                  <a:rPr lang="es-CR" sz="2200" i="1" dirty="0"/>
                  <a:t>p-</a:t>
                </a:r>
                <a:r>
                  <a:rPr lang="es-CR" sz="2200" i="1" dirty="0" err="1"/>
                  <a:t>value</a:t>
                </a:r>
                <a:r>
                  <a:rPr lang="es-CR" sz="2200" dirty="0"/>
                  <a:t>).</a:t>
                </a:r>
                <a:endParaRPr lang="en-US" sz="2200" dirty="0"/>
              </a:p>
              <a:p>
                <a:pPr marL="514350" lvl="0" indent="-514350">
                  <a:buFont typeface="+mj-lt"/>
                  <a:buAutoNum type="arabicPeriod"/>
                </a:pPr>
                <a:r>
                  <a:rPr lang="es-CR" dirty="0"/>
                  <a:t>Conclusión.</a:t>
                </a:r>
                <a:endParaRPr lang="en-US" dirty="0"/>
              </a:p>
              <a:p>
                <a:pPr marL="777240" lvl="1" indent="-457200">
                  <a:buFont typeface="+mj-lt"/>
                  <a:buAutoNum type="alphaLcPeriod"/>
                </a:pPr>
                <a:r>
                  <a:rPr lang="es-CR" sz="2200" dirty="0"/>
                  <a:t>Conclusión estadística.</a:t>
                </a:r>
                <a:endParaRPr lang="en-US" sz="2200" dirty="0"/>
              </a:p>
              <a:p>
                <a:pPr marL="777240" lvl="1" indent="-457200">
                  <a:buFont typeface="+mj-lt"/>
                  <a:buAutoNum type="alphaLcPeriod"/>
                </a:pPr>
                <a:r>
                  <a:rPr lang="es-CR" sz="2200" dirty="0"/>
                  <a:t>Conclusión del problema.</a:t>
                </a:r>
                <a:endParaRPr lang="en-US" sz="2200" dirty="0"/>
              </a:p>
              <a:p>
                <a:endParaRPr lang="en-US" dirty="0"/>
              </a:p>
            </p:txBody>
          </p:sp>
        </mc:Choice>
        <mc:Fallback xmlns="">
          <p:sp>
            <p:nvSpPr>
              <p:cNvPr id="3" name="Content Placeholder 2">
                <a:extLst>
                  <a:ext uri="{FF2B5EF4-FFF2-40B4-BE49-F238E27FC236}">
                    <a16:creationId xmlns:a16="http://schemas.microsoft.com/office/drawing/2014/main" id="{1AA447C2-B111-44F9-B2C6-E6170811DBD1}"/>
                  </a:ext>
                </a:extLst>
              </p:cNvPr>
              <p:cNvSpPr>
                <a:spLocks noGrp="1" noRot="1" noChangeAspect="1" noMove="1" noResize="1" noEditPoints="1" noAdjustHandles="1" noChangeArrowheads="1" noChangeShapeType="1" noTextEdit="1"/>
              </p:cNvSpPr>
              <p:nvPr>
                <p:ph sz="quarter" idx="1"/>
              </p:nvPr>
            </p:nvSpPr>
            <p:spPr>
              <a:xfrm>
                <a:off x="179512" y="792088"/>
                <a:ext cx="7772400" cy="6065912"/>
              </a:xfrm>
              <a:blipFill>
                <a:blip r:embed="rId2"/>
                <a:stretch>
                  <a:fillRect l="-706" t="-1307"/>
                </a:stretch>
              </a:blipFill>
            </p:spPr>
            <p:txBody>
              <a:bodyPr/>
              <a:lstStyle/>
              <a:p>
                <a:r>
                  <a:rPr lang="en-US">
                    <a:noFill/>
                  </a:rPr>
                  <a:t> </a:t>
                </a:r>
              </a:p>
            </p:txBody>
          </p:sp>
        </mc:Fallback>
      </mc:AlternateContent>
      <p:cxnSp>
        <p:nvCxnSpPr>
          <p:cNvPr id="8" name="Straight Connector 7">
            <a:extLst>
              <a:ext uri="{FF2B5EF4-FFF2-40B4-BE49-F238E27FC236}">
                <a16:creationId xmlns:a16="http://schemas.microsoft.com/office/drawing/2014/main" id="{E932219F-8A78-40F9-90AE-C8F9691864A8}"/>
              </a:ext>
            </a:extLst>
          </p:cNvPr>
          <p:cNvCxnSpPr>
            <a:cxnSpLocks/>
          </p:cNvCxnSpPr>
          <p:nvPr/>
        </p:nvCxnSpPr>
        <p:spPr>
          <a:xfrm>
            <a:off x="179512" y="836712"/>
            <a:ext cx="6624736" cy="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0" name="Straight Connector 9">
            <a:extLst>
              <a:ext uri="{FF2B5EF4-FFF2-40B4-BE49-F238E27FC236}">
                <a16:creationId xmlns:a16="http://schemas.microsoft.com/office/drawing/2014/main" id="{A7E1804C-4B62-4E66-B09B-52414A80B490}"/>
              </a:ext>
            </a:extLst>
          </p:cNvPr>
          <p:cNvCxnSpPr>
            <a:cxnSpLocks/>
          </p:cNvCxnSpPr>
          <p:nvPr/>
        </p:nvCxnSpPr>
        <p:spPr>
          <a:xfrm>
            <a:off x="179512" y="3861048"/>
            <a:ext cx="6624736" cy="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 name="Straight Connector 10">
            <a:extLst>
              <a:ext uri="{FF2B5EF4-FFF2-40B4-BE49-F238E27FC236}">
                <a16:creationId xmlns:a16="http://schemas.microsoft.com/office/drawing/2014/main" id="{1B8916BF-5CFD-40B0-860B-5C01E3880356}"/>
              </a:ext>
            </a:extLst>
          </p:cNvPr>
          <p:cNvCxnSpPr>
            <a:cxnSpLocks/>
          </p:cNvCxnSpPr>
          <p:nvPr/>
        </p:nvCxnSpPr>
        <p:spPr>
          <a:xfrm>
            <a:off x="179512" y="5373216"/>
            <a:ext cx="6624736" cy="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2" name="Straight Connector 11">
            <a:extLst>
              <a:ext uri="{FF2B5EF4-FFF2-40B4-BE49-F238E27FC236}">
                <a16:creationId xmlns:a16="http://schemas.microsoft.com/office/drawing/2014/main" id="{B9B59E3E-1AC0-4BAF-955F-89819E303173}"/>
              </a:ext>
            </a:extLst>
          </p:cNvPr>
          <p:cNvCxnSpPr>
            <a:cxnSpLocks/>
          </p:cNvCxnSpPr>
          <p:nvPr/>
        </p:nvCxnSpPr>
        <p:spPr>
          <a:xfrm flipV="1">
            <a:off x="179512" y="6309320"/>
            <a:ext cx="6624736" cy="72008"/>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4" name="Right Brace 13">
            <a:extLst>
              <a:ext uri="{FF2B5EF4-FFF2-40B4-BE49-F238E27FC236}">
                <a16:creationId xmlns:a16="http://schemas.microsoft.com/office/drawing/2014/main" id="{D27A1882-E804-4FC7-98C7-2E269B445F91}"/>
              </a:ext>
            </a:extLst>
          </p:cNvPr>
          <p:cNvSpPr/>
          <p:nvPr/>
        </p:nvSpPr>
        <p:spPr>
          <a:xfrm>
            <a:off x="6732240" y="908720"/>
            <a:ext cx="283568" cy="2880320"/>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5" name="Right Brace 14">
            <a:extLst>
              <a:ext uri="{FF2B5EF4-FFF2-40B4-BE49-F238E27FC236}">
                <a16:creationId xmlns:a16="http://schemas.microsoft.com/office/drawing/2014/main" id="{F4AF43F3-058A-4611-8ED7-AC35A09551BE}"/>
              </a:ext>
            </a:extLst>
          </p:cNvPr>
          <p:cNvSpPr/>
          <p:nvPr/>
        </p:nvSpPr>
        <p:spPr>
          <a:xfrm>
            <a:off x="6741168" y="3933056"/>
            <a:ext cx="279104" cy="1368152"/>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6" name="Right Brace 15">
            <a:extLst>
              <a:ext uri="{FF2B5EF4-FFF2-40B4-BE49-F238E27FC236}">
                <a16:creationId xmlns:a16="http://schemas.microsoft.com/office/drawing/2014/main" id="{1C7CE372-C924-4BD2-BB1E-9A3D1BDF143B}"/>
              </a:ext>
            </a:extLst>
          </p:cNvPr>
          <p:cNvSpPr/>
          <p:nvPr/>
        </p:nvSpPr>
        <p:spPr>
          <a:xfrm>
            <a:off x="6732240" y="5445224"/>
            <a:ext cx="274640" cy="792088"/>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7" name="Title 1">
            <a:extLst>
              <a:ext uri="{FF2B5EF4-FFF2-40B4-BE49-F238E27FC236}">
                <a16:creationId xmlns:a16="http://schemas.microsoft.com/office/drawing/2014/main" id="{D1007BE3-BBD7-42C7-87A4-B09AB85D1F26}"/>
              </a:ext>
            </a:extLst>
          </p:cNvPr>
          <p:cNvSpPr txBox="1">
            <a:spLocks/>
          </p:cNvSpPr>
          <p:nvPr/>
        </p:nvSpPr>
        <p:spPr>
          <a:xfrm>
            <a:off x="0" y="44624"/>
            <a:ext cx="9144000" cy="792088"/>
          </a:xfrm>
          <a:prstGeom prst="rect">
            <a:avLst/>
          </a:prstGeom>
        </p:spPr>
        <p:txBody>
          <a:bodyPr bIns="91440" anchor="b" anchorCtr="0">
            <a:normAutofit/>
          </a:bodyPr>
          <a:lstStyle>
            <a:lvl1pPr algn="l" rtl="0" eaLnBrk="1" latinLnBrk="0" hangingPunct="1">
              <a:spcBef>
                <a:spcPct val="0"/>
              </a:spcBef>
              <a:buNone/>
              <a:defRPr kumimoji="0" sz="4000" kern="1200">
                <a:solidFill>
                  <a:schemeClr val="tx2"/>
                </a:solidFill>
                <a:latin typeface="+mj-lt"/>
                <a:ea typeface="+mj-ea"/>
                <a:cs typeface="+mj-cs"/>
              </a:defRPr>
            </a:lvl1pPr>
          </a:lstStyle>
          <a:p>
            <a:pPr algn="ctr"/>
            <a:r>
              <a:rPr lang="es-CR" dirty="0"/>
              <a:t>Prueba de Hipótesis: bilateral</a:t>
            </a:r>
            <a:endParaRPr lang="en-US" dirty="0"/>
          </a:p>
        </p:txBody>
      </p:sp>
      <p:sp>
        <p:nvSpPr>
          <p:cNvPr id="18" name="Rectangle: Rounded Corners 25">
            <a:extLst>
              <a:ext uri="{FF2B5EF4-FFF2-40B4-BE49-F238E27FC236}">
                <a16:creationId xmlns:a16="http://schemas.microsoft.com/office/drawing/2014/main" id="{3C40D49F-9CFA-47F6-902D-3717438A0A91}"/>
              </a:ext>
            </a:extLst>
          </p:cNvPr>
          <p:cNvSpPr/>
          <p:nvPr/>
        </p:nvSpPr>
        <p:spPr>
          <a:xfrm>
            <a:off x="7092280" y="1916832"/>
            <a:ext cx="1944216" cy="792088"/>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Delimitación de la PH</a:t>
            </a:r>
            <a:endParaRPr lang="en-US" dirty="0"/>
          </a:p>
        </p:txBody>
      </p:sp>
      <p:sp>
        <p:nvSpPr>
          <p:cNvPr id="19" name="Rectangle: Rounded Corners 26">
            <a:extLst>
              <a:ext uri="{FF2B5EF4-FFF2-40B4-BE49-F238E27FC236}">
                <a16:creationId xmlns:a16="http://schemas.microsoft.com/office/drawing/2014/main" id="{3475C2F9-950D-4F75-B91D-03123DB4068F}"/>
              </a:ext>
            </a:extLst>
          </p:cNvPr>
          <p:cNvSpPr/>
          <p:nvPr/>
        </p:nvSpPr>
        <p:spPr>
          <a:xfrm>
            <a:off x="7092280" y="4221088"/>
            <a:ext cx="1944216" cy="792088"/>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Resolución de la PH</a:t>
            </a:r>
            <a:endParaRPr lang="en-US" dirty="0"/>
          </a:p>
        </p:txBody>
      </p:sp>
      <p:sp>
        <p:nvSpPr>
          <p:cNvPr id="20" name="Rectangle: Rounded Corners 27">
            <a:extLst>
              <a:ext uri="{FF2B5EF4-FFF2-40B4-BE49-F238E27FC236}">
                <a16:creationId xmlns:a16="http://schemas.microsoft.com/office/drawing/2014/main" id="{165F93AE-AEB1-41DF-ADD4-E77D57BC3307}"/>
              </a:ext>
            </a:extLst>
          </p:cNvPr>
          <p:cNvSpPr/>
          <p:nvPr/>
        </p:nvSpPr>
        <p:spPr>
          <a:xfrm>
            <a:off x="7092280" y="5445224"/>
            <a:ext cx="1944216" cy="792088"/>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Conclusión de la PH</a:t>
            </a:r>
            <a:endParaRPr lang="en-US" dirty="0"/>
          </a:p>
        </p:txBody>
      </p:sp>
    </p:spTree>
    <p:extLst>
      <p:ext uri="{BB962C8B-B14F-4D97-AF65-F5344CB8AC3E}">
        <p14:creationId xmlns:p14="http://schemas.microsoft.com/office/powerpoint/2010/main" val="2247633076"/>
      </p:ext>
    </p:extLst>
  </p:cSld>
  <p:clrMapOvr>
    <a:masterClrMapping/>
  </p:clrMapOvr>
  <p:transition spd="slow">
    <p:wip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AB9E7CD-A65B-49CE-BAA8-FE538D434596}"/>
              </a:ext>
            </a:extLst>
          </p:cNvPr>
          <p:cNvSpPr>
            <a:spLocks noGrp="1"/>
          </p:cNvSpPr>
          <p:nvPr>
            <p:ph sz="quarter" idx="1"/>
          </p:nvPr>
        </p:nvSpPr>
        <p:spPr>
          <a:xfrm>
            <a:off x="395536" y="1447800"/>
            <a:ext cx="8291264" cy="4861520"/>
          </a:xfrm>
        </p:spPr>
        <p:txBody>
          <a:bodyPr>
            <a:normAutofit/>
          </a:bodyPr>
          <a:lstStyle/>
          <a:p>
            <a:pPr marL="0" lvl="0" indent="0">
              <a:buNone/>
            </a:pPr>
            <a:r>
              <a:rPr lang="es-CR" sz="2800" dirty="0"/>
              <a:t>9. Conclusión  </a:t>
            </a:r>
            <a:r>
              <a:rPr lang="es-CR" sz="2800" dirty="0">
                <a:sym typeface="Wingdings" panose="05000000000000000000" pitchFamily="2" charset="2"/>
              </a:rPr>
              <a:t> llegamos hasta el final…</a:t>
            </a:r>
            <a:endParaRPr lang="en-US" sz="2400" dirty="0"/>
          </a:p>
          <a:p>
            <a:pPr marL="0" indent="0">
              <a:buNone/>
            </a:pPr>
            <a:endParaRPr lang="en-US" dirty="0"/>
          </a:p>
        </p:txBody>
      </p:sp>
      <p:sp>
        <p:nvSpPr>
          <p:cNvPr id="4" name="Title 1">
            <a:extLst>
              <a:ext uri="{FF2B5EF4-FFF2-40B4-BE49-F238E27FC236}">
                <a16:creationId xmlns:a16="http://schemas.microsoft.com/office/drawing/2014/main" id="{D1007BE3-BBD7-42C7-87A4-B09AB85D1F26}"/>
              </a:ext>
            </a:extLst>
          </p:cNvPr>
          <p:cNvSpPr txBox="1">
            <a:spLocks/>
          </p:cNvSpPr>
          <p:nvPr/>
        </p:nvSpPr>
        <p:spPr>
          <a:xfrm>
            <a:off x="0" y="44624"/>
            <a:ext cx="9144000" cy="792088"/>
          </a:xfrm>
          <a:prstGeom prst="rect">
            <a:avLst/>
          </a:prstGeom>
        </p:spPr>
        <p:txBody>
          <a:bodyPr bIns="91440" anchor="b" anchorCtr="0">
            <a:normAutofit/>
          </a:bodyPr>
          <a:lstStyle>
            <a:lvl1pPr algn="l" rtl="0" eaLnBrk="1" latinLnBrk="0" hangingPunct="1">
              <a:spcBef>
                <a:spcPct val="0"/>
              </a:spcBef>
              <a:buNone/>
              <a:defRPr kumimoji="0" sz="4000" kern="1200">
                <a:solidFill>
                  <a:schemeClr val="tx2"/>
                </a:solidFill>
                <a:latin typeface="+mj-lt"/>
                <a:ea typeface="+mj-ea"/>
                <a:cs typeface="+mj-cs"/>
              </a:defRPr>
            </a:lvl1pPr>
          </a:lstStyle>
          <a:p>
            <a:pPr algn="ctr"/>
            <a:r>
              <a:rPr lang="es-CR" dirty="0"/>
              <a:t>Prueba de Hipótesis: bilateral</a:t>
            </a:r>
            <a:endParaRPr lang="en-US" dirty="0"/>
          </a:p>
        </p:txBody>
      </p:sp>
    </p:spTree>
    <p:extLst>
      <p:ext uri="{BB962C8B-B14F-4D97-AF65-F5344CB8AC3E}">
        <p14:creationId xmlns:p14="http://schemas.microsoft.com/office/powerpoint/2010/main" val="4105768961"/>
      </p:ext>
    </p:extLst>
  </p:cSld>
  <p:clrMapOvr>
    <a:masterClrMapping/>
  </p:clrMapOvr>
  <p:transition spd="slow">
    <p:wip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sz="quarter" idx="1"/>
          </p:nvPr>
        </p:nvSpPr>
        <p:spPr>
          <a:xfrm>
            <a:off x="251520" y="1268760"/>
            <a:ext cx="6192688" cy="5400600"/>
          </a:xfrm>
        </p:spPr>
        <p:txBody>
          <a:bodyPr>
            <a:normAutofit/>
          </a:bodyPr>
          <a:lstStyle/>
          <a:p>
            <a:pPr algn="just"/>
            <a:r>
              <a:rPr lang="es-CR" sz="2400" dirty="0"/>
              <a:t>Según la decisión estadística, se debe de concluir tanto sobre la hipótesis estadística como la hipótesis de estudio.</a:t>
            </a:r>
          </a:p>
          <a:p>
            <a:pPr algn="just"/>
            <a:endParaRPr lang="es-CR" sz="2400" dirty="0"/>
          </a:p>
          <a:p>
            <a:pPr algn="just"/>
            <a:r>
              <a:rPr lang="es-CR" sz="2400" dirty="0"/>
              <a:t>Si Ho se rechaza, se concluye que HA es verdadera. Si Ho no se rechaza, se concluye que Ho no puede ser rechazada, y que por lo tanto se necesita mayor evidencia.</a:t>
            </a:r>
          </a:p>
          <a:p>
            <a:pPr algn="just"/>
            <a:endParaRPr lang="es-CR" sz="2400" dirty="0"/>
          </a:p>
          <a:p>
            <a:pPr algn="just"/>
            <a:r>
              <a:rPr lang="es-CR" sz="2400" dirty="0"/>
              <a:t>Se corrobora la hipótesis de investigación. De acuerdo a los resultados estadísticos, estos se deben traducir al lenguaje de la situación de interés.</a:t>
            </a:r>
          </a:p>
        </p:txBody>
      </p:sp>
      <p:pic>
        <p:nvPicPr>
          <p:cNvPr id="20482" name="Picture 2" descr="https://recapssemlyon2013brl10.files.wordpress.com/2013/12/dfd94-conclusion.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48264" y="1388007"/>
            <a:ext cx="1714500" cy="2057401"/>
          </a:xfrm>
          <a:prstGeom prst="rect">
            <a:avLst/>
          </a:prstGeom>
          <a:noFill/>
          <a:extLst>
            <a:ext uri="{909E8E84-426E-40DD-AFC4-6F175D3DCCD1}">
              <a14:hiddenFill xmlns:a14="http://schemas.microsoft.com/office/drawing/2010/main">
                <a:solidFill>
                  <a:srgbClr val="FFFFFF"/>
                </a:solidFill>
              </a14:hiddenFill>
            </a:ext>
          </a:extLst>
        </p:spPr>
      </p:pic>
      <p:sp>
        <p:nvSpPr>
          <p:cNvPr id="2" name="AutoShape 4" descr="Résultat de recherche d'images pour &quot;conclusion bonhomme&quot;"/>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R"/>
          </a:p>
        </p:txBody>
      </p:sp>
      <p:pic>
        <p:nvPicPr>
          <p:cNvPr id="20486" name="Picture 6" descr="http://www.capteurdereve.fr/wp-content/uploads/2015/06/Comprendre-les-r%C3%A9sultats-dune-campagne-demailing-Alesiacom.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79644" y="3861048"/>
            <a:ext cx="2451740" cy="2627387"/>
          </a:xfrm>
          <a:prstGeom prst="rect">
            <a:avLst/>
          </a:prstGeom>
          <a:noFill/>
          <a:extLst>
            <a:ext uri="{909E8E84-426E-40DD-AFC4-6F175D3DCCD1}">
              <a14:hiddenFill xmlns:a14="http://schemas.microsoft.com/office/drawing/2010/main">
                <a:solidFill>
                  <a:srgbClr val="FFFFFF"/>
                </a:solidFill>
              </a14:hiddenFill>
            </a:ext>
          </a:extLst>
        </p:spPr>
      </p:pic>
      <p:sp>
        <p:nvSpPr>
          <p:cNvPr id="9" name="Title 1">
            <a:extLst>
              <a:ext uri="{FF2B5EF4-FFF2-40B4-BE49-F238E27FC236}">
                <a16:creationId xmlns:a16="http://schemas.microsoft.com/office/drawing/2014/main" id="{B1693CA5-EBF0-40C1-AE6A-429357BEACF0}"/>
              </a:ext>
            </a:extLst>
          </p:cNvPr>
          <p:cNvSpPr txBox="1">
            <a:spLocks/>
          </p:cNvSpPr>
          <p:nvPr/>
        </p:nvSpPr>
        <p:spPr>
          <a:xfrm>
            <a:off x="0" y="44624"/>
            <a:ext cx="9144000" cy="792088"/>
          </a:xfrm>
          <a:prstGeom prst="rect">
            <a:avLst/>
          </a:prstGeom>
        </p:spPr>
        <p:txBody>
          <a:bodyPr bIns="91440" anchor="b" anchorCtr="0">
            <a:normAutofit/>
          </a:bodyPr>
          <a:lstStyle>
            <a:lvl1pPr algn="l" rtl="0" eaLnBrk="1" latinLnBrk="0" hangingPunct="1">
              <a:spcBef>
                <a:spcPct val="0"/>
              </a:spcBef>
              <a:buNone/>
              <a:defRPr kumimoji="0" sz="4000" kern="1200">
                <a:solidFill>
                  <a:schemeClr val="tx2"/>
                </a:solidFill>
                <a:latin typeface="+mj-lt"/>
                <a:ea typeface="+mj-ea"/>
                <a:cs typeface="+mj-cs"/>
              </a:defRPr>
            </a:lvl1pPr>
          </a:lstStyle>
          <a:p>
            <a:pPr algn="ctr"/>
            <a:r>
              <a:rPr lang="es-CR" dirty="0"/>
              <a:t>Prueba de Hipótesis: bilateral</a:t>
            </a:r>
            <a:endParaRPr lang="en-US" dirty="0"/>
          </a:p>
        </p:txBody>
      </p:sp>
    </p:spTree>
    <p:extLst>
      <p:ext uri="{BB962C8B-B14F-4D97-AF65-F5344CB8AC3E}">
        <p14:creationId xmlns:p14="http://schemas.microsoft.com/office/powerpoint/2010/main" val="3231909386"/>
      </p:ext>
    </p:extLst>
  </p:cSld>
  <p:clrMapOvr>
    <a:masterClrMapping/>
  </p:clrMapOvr>
  <p:transition spd="slow">
    <p:randomBar dir="vert"/>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9AB9E7CD-A65B-49CE-BAA8-FE538D434596}"/>
                  </a:ext>
                </a:extLst>
              </p:cNvPr>
              <p:cNvSpPr>
                <a:spLocks noGrp="1"/>
              </p:cNvSpPr>
              <p:nvPr>
                <p:ph sz="quarter" idx="1"/>
              </p:nvPr>
            </p:nvSpPr>
            <p:spPr>
              <a:xfrm>
                <a:off x="179512" y="1447800"/>
                <a:ext cx="8784976" cy="5149552"/>
              </a:xfrm>
            </p:spPr>
            <p:txBody>
              <a:bodyPr>
                <a:normAutofit/>
              </a:bodyPr>
              <a:lstStyle/>
              <a:p>
                <a:pPr marL="0" lvl="0" indent="0">
                  <a:buNone/>
                </a:pPr>
                <a:r>
                  <a:rPr lang="es-CR" sz="2800" dirty="0"/>
                  <a:t>9. Conclusión</a:t>
                </a:r>
              </a:p>
              <a:p>
                <a:pPr marL="0" lvl="0" indent="0">
                  <a:buNone/>
                </a:pPr>
                <a:endParaRPr lang="en-US" sz="2400" dirty="0"/>
              </a:p>
              <a:p>
                <a:pPr marL="320040" lvl="1" indent="0" algn="just">
                  <a:buNone/>
                </a:pPr>
                <a:r>
                  <a:rPr lang="es-CR" b="1" dirty="0"/>
                  <a:t>a. Conclusión estadística</a:t>
                </a:r>
                <a:r>
                  <a:rPr lang="es-CR" dirty="0"/>
                  <a:t>: como el </a:t>
                </a:r>
                <a14:m>
                  <m:oMath xmlns:m="http://schemas.openxmlformats.org/officeDocument/2006/math">
                    <m:sSub>
                      <m:sSubPr>
                        <m:ctrlPr>
                          <a:rPr lang="en-US" i="1">
                            <a:latin typeface="Cambria Math" panose="02040503050406030204" pitchFamily="18" charset="0"/>
                          </a:rPr>
                        </m:ctrlPr>
                      </m:sSubPr>
                      <m:e>
                        <m:r>
                          <a:rPr lang="es-CR" i="1">
                            <a:latin typeface="Cambria Math"/>
                          </a:rPr>
                          <m:t>𝑧</m:t>
                        </m:r>
                      </m:e>
                      <m:sub>
                        <m:r>
                          <a:rPr lang="es-CR" i="1">
                            <a:latin typeface="Cambria Math"/>
                          </a:rPr>
                          <m:t>𝑐</m:t>
                        </m:r>
                      </m:sub>
                    </m:sSub>
                  </m:oMath>
                </a14:m>
                <a:r>
                  <a:rPr lang="es-CR" dirty="0"/>
                  <a:t> (2.32) es superior al </a:t>
                </a:r>
                <a14:m>
                  <m:oMath xmlns:m="http://schemas.openxmlformats.org/officeDocument/2006/math">
                    <m:sSub>
                      <m:sSubPr>
                        <m:ctrlPr>
                          <a:rPr lang="en-US" i="1">
                            <a:latin typeface="Cambria Math" panose="02040503050406030204" pitchFamily="18" charset="0"/>
                          </a:rPr>
                        </m:ctrlPr>
                      </m:sSubPr>
                      <m:e>
                        <m:r>
                          <a:rPr lang="es-CR" i="1">
                            <a:latin typeface="Cambria Math"/>
                          </a:rPr>
                          <m:t>𝑧</m:t>
                        </m:r>
                      </m:e>
                      <m:sub>
                        <m:r>
                          <a:rPr lang="es-CR" i="1">
                            <a:latin typeface="Cambria Math"/>
                          </a:rPr>
                          <m:t>𝑡</m:t>
                        </m:r>
                      </m:sub>
                    </m:sSub>
                  </m:oMath>
                </a14:m>
                <a:r>
                  <a:rPr lang="es-CR" dirty="0"/>
                  <a:t> (1.96), rechazamos </a:t>
                </a:r>
                <a14:m>
                  <m:oMath xmlns:m="http://schemas.openxmlformats.org/officeDocument/2006/math">
                    <m:sSub>
                      <m:sSubPr>
                        <m:ctrlPr>
                          <a:rPr lang="en-US" i="1">
                            <a:latin typeface="Cambria Math" panose="02040503050406030204" pitchFamily="18" charset="0"/>
                          </a:rPr>
                        </m:ctrlPr>
                      </m:sSubPr>
                      <m:e>
                        <m:r>
                          <a:rPr lang="es-CR" i="1">
                            <a:latin typeface="Cambria Math"/>
                          </a:rPr>
                          <m:t>𝐻</m:t>
                        </m:r>
                      </m:e>
                      <m:sub>
                        <m:r>
                          <a:rPr lang="es-CR" i="1">
                            <a:latin typeface="Cambria Math"/>
                          </a:rPr>
                          <m:t>0</m:t>
                        </m:r>
                      </m:sub>
                    </m:sSub>
                  </m:oMath>
                </a14:m>
                <a:r>
                  <a:rPr lang="es-CR" dirty="0"/>
                  <a:t>, y por lo tanto aceptamos </a:t>
                </a:r>
                <a14:m>
                  <m:oMath xmlns:m="http://schemas.openxmlformats.org/officeDocument/2006/math">
                    <m:sSub>
                      <m:sSubPr>
                        <m:ctrlPr>
                          <a:rPr lang="en-US" i="1">
                            <a:latin typeface="Cambria Math" panose="02040503050406030204" pitchFamily="18" charset="0"/>
                          </a:rPr>
                        </m:ctrlPr>
                      </m:sSubPr>
                      <m:e>
                        <m:r>
                          <a:rPr lang="es-CR" i="1">
                            <a:latin typeface="Cambria Math"/>
                          </a:rPr>
                          <m:t>𝐻</m:t>
                        </m:r>
                      </m:e>
                      <m:sub>
                        <m:r>
                          <a:rPr lang="es-CR" i="1">
                            <a:latin typeface="Cambria Math"/>
                          </a:rPr>
                          <m:t>𝐴</m:t>
                        </m:r>
                      </m:sub>
                    </m:sSub>
                  </m:oMath>
                </a14:m>
                <a:r>
                  <a:rPr lang="es-CR" dirty="0"/>
                  <a:t>.De forma análoga, como </a:t>
                </a:r>
                <a14:m>
                  <m:oMath xmlns:m="http://schemas.openxmlformats.org/officeDocument/2006/math">
                    <m:r>
                      <a:rPr lang="es-CR" i="1">
                        <a:latin typeface="Cambria Math"/>
                      </a:rPr>
                      <m:t>𝑝</m:t>
                    </m:r>
                    <m:r>
                      <a:rPr lang="es-CR" i="1">
                        <a:latin typeface="Cambria Math"/>
                      </a:rPr>
                      <m:t>−</m:t>
                    </m:r>
                    <m:r>
                      <a:rPr lang="es-CR" i="1">
                        <a:latin typeface="Cambria Math"/>
                      </a:rPr>
                      <m:t>𝑣𝑎𝑙𝑢𝑒</m:t>
                    </m:r>
                    <m:r>
                      <a:rPr lang="es-CR" i="1">
                        <a:latin typeface="Cambria Math"/>
                      </a:rPr>
                      <m:t>&lt;0.05</m:t>
                    </m:r>
                  </m:oMath>
                </a14:m>
                <a:r>
                  <a:rPr lang="es-CR" dirty="0"/>
                  <a:t>, rechazamos</a:t>
                </a:r>
                <a:r>
                  <a:rPr lang="es-CR" i="1" dirty="0"/>
                  <a:t> </a:t>
                </a:r>
                <a14:m>
                  <m:oMath xmlns:m="http://schemas.openxmlformats.org/officeDocument/2006/math">
                    <m:sSub>
                      <m:sSubPr>
                        <m:ctrlPr>
                          <a:rPr lang="en-US" i="1">
                            <a:latin typeface="Cambria Math" panose="02040503050406030204" pitchFamily="18" charset="0"/>
                          </a:rPr>
                        </m:ctrlPr>
                      </m:sSubPr>
                      <m:e>
                        <m:r>
                          <a:rPr lang="es-CR" i="1">
                            <a:latin typeface="Cambria Math"/>
                          </a:rPr>
                          <m:t>𝐻</m:t>
                        </m:r>
                      </m:e>
                      <m:sub>
                        <m:r>
                          <a:rPr lang="es-CR" i="1">
                            <a:latin typeface="Cambria Math"/>
                          </a:rPr>
                          <m:t>0</m:t>
                        </m:r>
                      </m:sub>
                    </m:sSub>
                  </m:oMath>
                </a14:m>
                <a:r>
                  <a:rPr lang="es-CR" dirty="0"/>
                  <a:t>, y aceptamos </a:t>
                </a:r>
                <a14:m>
                  <m:oMath xmlns:m="http://schemas.openxmlformats.org/officeDocument/2006/math">
                    <m:sSub>
                      <m:sSubPr>
                        <m:ctrlPr>
                          <a:rPr lang="en-US" i="1">
                            <a:latin typeface="Cambria Math" panose="02040503050406030204" pitchFamily="18" charset="0"/>
                          </a:rPr>
                        </m:ctrlPr>
                      </m:sSubPr>
                      <m:e>
                        <m:r>
                          <a:rPr lang="es-CR" i="1">
                            <a:latin typeface="Cambria Math"/>
                          </a:rPr>
                          <m:t>𝐻</m:t>
                        </m:r>
                      </m:e>
                      <m:sub>
                        <m:r>
                          <a:rPr lang="es-CR" i="1">
                            <a:latin typeface="Cambria Math"/>
                          </a:rPr>
                          <m:t>𝐴</m:t>
                        </m:r>
                      </m:sub>
                    </m:sSub>
                  </m:oMath>
                </a14:m>
                <a:r>
                  <a:rPr lang="es-CR" dirty="0"/>
                  <a:t>.</a:t>
                </a:r>
              </a:p>
              <a:p>
                <a:pPr marL="320040" lvl="1" indent="0" algn="just">
                  <a:buNone/>
                </a:pPr>
                <a:endParaRPr lang="en-US" sz="2000" dirty="0"/>
              </a:p>
              <a:p>
                <a:pPr marL="320040" lvl="1" indent="0" algn="just">
                  <a:buNone/>
                </a:pPr>
                <a:r>
                  <a:rPr lang="es-CR" b="1" dirty="0"/>
                  <a:t>b. Conclusión del problema</a:t>
                </a:r>
                <a:r>
                  <a:rPr lang="es-CR" dirty="0"/>
                  <a:t>: de acuerdo a la prueba de hipótesis estadística, corroboramos que efectivamente los clientes, una vez en estado de morosidad, no suelen pagar la deuda en 15 días... </a:t>
                </a:r>
                <a:endParaRPr lang="en-US" sz="2000" dirty="0"/>
              </a:p>
              <a:p>
                <a:pPr marL="0" indent="0" algn="just">
                  <a:buNone/>
                </a:pPr>
                <a:endParaRPr lang="en-US" sz="2400" dirty="0"/>
              </a:p>
              <a:p>
                <a:pPr marL="0" indent="0" algn="just">
                  <a:buNone/>
                </a:pPr>
                <a:r>
                  <a:rPr lang="es-CR" sz="2800" dirty="0"/>
                  <a:t>Nótese que este resultado es favorable, dado que la pregunta o la suposición fue corroborada.</a:t>
                </a:r>
                <a:endParaRPr lang="en-US" sz="2400" dirty="0"/>
              </a:p>
              <a:p>
                <a:pPr marL="0" indent="0">
                  <a:buNone/>
                </a:pPr>
                <a:endParaRPr lang="en-US" dirty="0"/>
              </a:p>
            </p:txBody>
          </p:sp>
        </mc:Choice>
        <mc:Fallback>
          <p:sp>
            <p:nvSpPr>
              <p:cNvPr id="3" name="Content Placeholder 2">
                <a:extLst>
                  <a:ext uri="{FF2B5EF4-FFF2-40B4-BE49-F238E27FC236}">
                    <a16:creationId xmlns:a16="http://schemas.microsoft.com/office/drawing/2014/main" id="{9AB9E7CD-A65B-49CE-BAA8-FE538D434596}"/>
                  </a:ext>
                </a:extLst>
              </p:cNvPr>
              <p:cNvSpPr>
                <a:spLocks noGrp="1" noRot="1" noChangeAspect="1" noMove="1" noResize="1" noEditPoints="1" noAdjustHandles="1" noChangeArrowheads="1" noChangeShapeType="1" noTextEdit="1"/>
              </p:cNvSpPr>
              <p:nvPr>
                <p:ph sz="quarter" idx="1"/>
              </p:nvPr>
            </p:nvSpPr>
            <p:spPr>
              <a:xfrm>
                <a:off x="179512" y="1447800"/>
                <a:ext cx="8784976" cy="5149552"/>
              </a:xfrm>
              <a:blipFill>
                <a:blip r:embed="rId2"/>
                <a:stretch>
                  <a:fillRect l="-1387" t="-1303" r="-1387" b="-118"/>
                </a:stretch>
              </a:blipFill>
            </p:spPr>
            <p:txBody>
              <a:bodyPr/>
              <a:lstStyle/>
              <a:p>
                <a:r>
                  <a:rPr lang="en-US">
                    <a:noFill/>
                  </a:rPr>
                  <a:t> </a:t>
                </a:r>
              </a:p>
            </p:txBody>
          </p:sp>
        </mc:Fallback>
      </mc:AlternateContent>
      <p:sp>
        <p:nvSpPr>
          <p:cNvPr id="4" name="Title 1">
            <a:extLst>
              <a:ext uri="{FF2B5EF4-FFF2-40B4-BE49-F238E27FC236}">
                <a16:creationId xmlns:a16="http://schemas.microsoft.com/office/drawing/2014/main" id="{D1007BE3-BBD7-42C7-87A4-B09AB85D1F26}"/>
              </a:ext>
            </a:extLst>
          </p:cNvPr>
          <p:cNvSpPr txBox="1">
            <a:spLocks/>
          </p:cNvSpPr>
          <p:nvPr/>
        </p:nvSpPr>
        <p:spPr>
          <a:xfrm>
            <a:off x="0" y="44624"/>
            <a:ext cx="9144000" cy="792088"/>
          </a:xfrm>
          <a:prstGeom prst="rect">
            <a:avLst/>
          </a:prstGeom>
        </p:spPr>
        <p:txBody>
          <a:bodyPr bIns="91440" anchor="b" anchorCtr="0">
            <a:normAutofit/>
          </a:bodyPr>
          <a:lstStyle>
            <a:lvl1pPr algn="l" rtl="0" eaLnBrk="1" latinLnBrk="0" hangingPunct="1">
              <a:spcBef>
                <a:spcPct val="0"/>
              </a:spcBef>
              <a:buNone/>
              <a:defRPr kumimoji="0" sz="4000" kern="1200">
                <a:solidFill>
                  <a:schemeClr val="tx2"/>
                </a:solidFill>
                <a:latin typeface="+mj-lt"/>
                <a:ea typeface="+mj-ea"/>
                <a:cs typeface="+mj-cs"/>
              </a:defRPr>
            </a:lvl1pPr>
          </a:lstStyle>
          <a:p>
            <a:pPr algn="ctr"/>
            <a:r>
              <a:rPr lang="es-CR" dirty="0"/>
              <a:t>Prueba de Hipótesis: bilateral</a:t>
            </a:r>
            <a:endParaRPr lang="en-US" dirty="0"/>
          </a:p>
        </p:txBody>
      </p:sp>
    </p:spTree>
    <p:extLst>
      <p:ext uri="{BB962C8B-B14F-4D97-AF65-F5344CB8AC3E}">
        <p14:creationId xmlns:p14="http://schemas.microsoft.com/office/powerpoint/2010/main" val="4098233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fade">
                                      <p:cBhvr>
                                        <p:cTn id="12" dur="500"/>
                                        <p:tgtEl>
                                          <p:spTgt spid="3">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animEffect transition="in" filter="fade">
                                      <p:cBhvr>
                                        <p:cTn id="1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C3BE3394-FC52-4ED1-81A0-AEA189833E47}"/>
              </a:ext>
            </a:extLst>
          </p:cNvPr>
          <p:cNvSpPr>
            <a:spLocks noGrp="1"/>
          </p:cNvSpPr>
          <p:nvPr>
            <p:ph sz="quarter" idx="1"/>
          </p:nvPr>
        </p:nvSpPr>
        <p:spPr>
          <a:xfrm>
            <a:off x="179512" y="1143000"/>
            <a:ext cx="8712968" cy="4572000"/>
          </a:xfrm>
        </p:spPr>
        <p:txBody>
          <a:bodyPr/>
          <a:lstStyle/>
          <a:p>
            <a:pPr marL="0" indent="0" algn="just">
              <a:buNone/>
            </a:pPr>
            <a:r>
              <a:rPr lang="es-CR" dirty="0"/>
              <a:t>Para las </a:t>
            </a:r>
            <a:r>
              <a:rPr lang="es-CR" b="1" u="sng" dirty="0"/>
              <a:t>PH bilaterales</a:t>
            </a:r>
            <a:r>
              <a:rPr lang="es-CR" dirty="0"/>
              <a:t>, podemos probar la PH mediante la construcción de intervalos de confianza. </a:t>
            </a:r>
            <a:endParaRPr lang="en-US" dirty="0"/>
          </a:p>
        </p:txBody>
      </p:sp>
      <p:sp>
        <p:nvSpPr>
          <p:cNvPr id="4" name="Title 1">
            <a:extLst>
              <a:ext uri="{FF2B5EF4-FFF2-40B4-BE49-F238E27FC236}">
                <a16:creationId xmlns:a16="http://schemas.microsoft.com/office/drawing/2014/main" id="{EEA5E304-134D-4C76-8C58-DEF9C2DEC90B}"/>
              </a:ext>
            </a:extLst>
          </p:cNvPr>
          <p:cNvSpPr txBox="1">
            <a:spLocks/>
          </p:cNvSpPr>
          <p:nvPr/>
        </p:nvSpPr>
        <p:spPr>
          <a:xfrm>
            <a:off x="0" y="44624"/>
            <a:ext cx="9144000" cy="792088"/>
          </a:xfrm>
          <a:prstGeom prst="rect">
            <a:avLst/>
          </a:prstGeom>
        </p:spPr>
        <p:txBody>
          <a:bodyPr bIns="91440" anchor="b" anchorCtr="0">
            <a:normAutofit/>
          </a:bodyPr>
          <a:lstStyle>
            <a:lvl1pPr algn="l" rtl="0" eaLnBrk="1" latinLnBrk="0" hangingPunct="1">
              <a:spcBef>
                <a:spcPct val="0"/>
              </a:spcBef>
              <a:buNone/>
              <a:defRPr kumimoji="0" sz="4000" kern="1200">
                <a:solidFill>
                  <a:schemeClr val="tx2"/>
                </a:solidFill>
                <a:latin typeface="+mj-lt"/>
                <a:ea typeface="+mj-ea"/>
                <a:cs typeface="+mj-cs"/>
              </a:defRPr>
            </a:lvl1pPr>
          </a:lstStyle>
          <a:p>
            <a:pPr algn="ctr"/>
            <a:r>
              <a:rPr lang="es-CR" dirty="0"/>
              <a:t>Prueba de Hipótesis: bilateral</a:t>
            </a:r>
            <a:endParaRPr lang="en-US" dirty="0"/>
          </a:p>
        </p:txBody>
      </p:sp>
      <p:pic>
        <p:nvPicPr>
          <p:cNvPr id="5122" name="Picture 2" descr="Resultado de imagen para confidence interval">
            <a:extLst>
              <a:ext uri="{FF2B5EF4-FFF2-40B4-BE49-F238E27FC236}">
                <a16:creationId xmlns:a16="http://schemas.microsoft.com/office/drawing/2014/main" id="{D92789E9-C4C5-4907-9D22-060C13A9F8A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25751"/>
          <a:stretch/>
        </p:blipFill>
        <p:spPr bwMode="auto">
          <a:xfrm>
            <a:off x="539552" y="2636912"/>
            <a:ext cx="7560840" cy="38455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2926701"/>
      </p:ext>
    </p:extLst>
  </p:cSld>
  <p:clrMapOvr>
    <a:masterClrMapping/>
  </p:clrMapOvr>
  <p:transition spd="slow">
    <p:wip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2 Marcador de contenido"/>
              <p:cNvSpPr>
                <a:spLocks noGrp="1"/>
              </p:cNvSpPr>
              <p:nvPr>
                <p:ph sz="quarter" idx="1"/>
              </p:nvPr>
            </p:nvSpPr>
            <p:spPr>
              <a:xfrm>
                <a:off x="251520" y="1124744"/>
                <a:ext cx="6624736" cy="5544616"/>
              </a:xfrm>
            </p:spPr>
            <p:txBody>
              <a:bodyPr>
                <a:normAutofit lnSpcReduction="10000"/>
              </a:bodyPr>
              <a:lstStyle/>
              <a:p>
                <a:pPr algn="just"/>
                <a:r>
                  <a:rPr lang="es-CR" b="1" i="1" dirty="0"/>
                  <a:t>Cuando la prueba de hipótesis se plantea como “bilateral”, </a:t>
                </a:r>
                <a:r>
                  <a:rPr lang="es-CR" dirty="0"/>
                  <a:t>es posible utilizar intervalos de confianza para probar la PH.</a:t>
                </a:r>
              </a:p>
              <a:p>
                <a:pPr algn="just"/>
                <a:endParaRPr lang="es-CR" dirty="0"/>
              </a:p>
              <a:p>
                <a:pPr algn="just"/>
                <a:r>
                  <a:rPr lang="es-CR" i="1" dirty="0"/>
                  <a:t>Bajo el planteamiento de la hipótesis: </a:t>
                </a:r>
                <a14:m>
                  <m:oMath xmlns:m="http://schemas.openxmlformats.org/officeDocument/2006/math">
                    <m:d>
                      <m:dPr>
                        <m:begChr m:val="{"/>
                        <m:endChr m:val=""/>
                        <m:ctrlPr>
                          <a:rPr lang="en-US" sz="2400" i="1">
                            <a:latin typeface="Cambria Math" panose="02040503050406030204" pitchFamily="18" charset="0"/>
                          </a:rPr>
                        </m:ctrlPr>
                      </m:dPr>
                      <m:e>
                        <m:eqArr>
                          <m:eqArrPr>
                            <m:ctrlPr>
                              <a:rPr lang="en-US" sz="2400" i="1">
                                <a:latin typeface="Cambria Math" panose="02040503050406030204" pitchFamily="18" charset="0"/>
                              </a:rPr>
                            </m:ctrlPr>
                          </m:eqArrPr>
                          <m:e>
                            <m:sSub>
                              <m:sSubPr>
                                <m:ctrlPr>
                                  <a:rPr lang="en-US" sz="2400" i="1">
                                    <a:latin typeface="Cambria Math" panose="02040503050406030204" pitchFamily="18" charset="0"/>
                                  </a:rPr>
                                </m:ctrlPr>
                              </m:sSubPr>
                              <m:e>
                                <m:r>
                                  <a:rPr lang="es-CR" sz="2400" i="1">
                                    <a:latin typeface="Cambria Math"/>
                                  </a:rPr>
                                  <m:t>𝐻</m:t>
                                </m:r>
                              </m:e>
                              <m:sub>
                                <m:r>
                                  <a:rPr lang="es-CR" sz="2400" i="1">
                                    <a:latin typeface="Cambria Math"/>
                                  </a:rPr>
                                  <m:t>0</m:t>
                                </m:r>
                              </m:sub>
                            </m:sSub>
                            <m:r>
                              <a:rPr lang="es-CR" sz="2400" i="1">
                                <a:latin typeface="Cambria Math"/>
                              </a:rPr>
                              <m:t>: </m:t>
                            </m:r>
                            <m:r>
                              <a:rPr lang="es-CR" sz="2400" i="1">
                                <a:latin typeface="Cambria Math"/>
                              </a:rPr>
                              <m:t>𝜇</m:t>
                            </m:r>
                            <m:r>
                              <a:rPr lang="es-CR" sz="2400" i="1">
                                <a:latin typeface="Cambria Math"/>
                              </a:rPr>
                              <m:t>=15</m:t>
                            </m:r>
                          </m:e>
                          <m:e>
                            <m:sSub>
                              <m:sSubPr>
                                <m:ctrlPr>
                                  <a:rPr lang="en-US" sz="2400" i="1">
                                    <a:latin typeface="Cambria Math" panose="02040503050406030204" pitchFamily="18" charset="0"/>
                                  </a:rPr>
                                </m:ctrlPr>
                              </m:sSubPr>
                              <m:e>
                                <m:r>
                                  <a:rPr lang="es-CR" sz="2400" i="1">
                                    <a:latin typeface="Cambria Math"/>
                                  </a:rPr>
                                  <m:t>𝐻</m:t>
                                </m:r>
                              </m:e>
                              <m:sub>
                                <m:r>
                                  <a:rPr lang="es-CR" sz="2400" i="1">
                                    <a:latin typeface="Cambria Math"/>
                                  </a:rPr>
                                  <m:t>𝐴</m:t>
                                </m:r>
                              </m:sub>
                            </m:sSub>
                            <m:r>
                              <a:rPr lang="es-CR" sz="2400" i="1">
                                <a:latin typeface="Cambria Math"/>
                              </a:rPr>
                              <m:t>:</m:t>
                            </m:r>
                            <m:r>
                              <a:rPr lang="es-CR" sz="2400" i="1">
                                <a:latin typeface="Cambria Math"/>
                              </a:rPr>
                              <m:t>𝜇</m:t>
                            </m:r>
                            <m:r>
                              <a:rPr lang="es-CR" sz="2400" i="1">
                                <a:latin typeface="Cambria Math"/>
                              </a:rPr>
                              <m:t>≠15</m:t>
                            </m:r>
                          </m:e>
                        </m:eqArr>
                      </m:e>
                    </m:d>
                  </m:oMath>
                </a14:m>
                <a:endParaRPr lang="es-CR" dirty="0"/>
              </a:p>
              <a:p>
                <a:pPr algn="just"/>
                <a:endParaRPr lang="es-CR" dirty="0"/>
              </a:p>
              <a:p>
                <a:pPr algn="just"/>
                <a:r>
                  <a:rPr lang="es-CR" dirty="0"/>
                  <a:t>Se comprobó que la hipótesis fue rechazada.  </a:t>
                </a:r>
              </a:p>
              <a:p>
                <a:pPr algn="just"/>
                <a:endParaRPr lang="es-CR" dirty="0"/>
              </a:p>
              <a:p>
                <a:pPr algn="just"/>
                <a:r>
                  <a:rPr lang="es-CR" dirty="0"/>
                  <a:t>Para la comprobación por medio de intervalos de confianza, se debe definir cuál es él valor del parámetro de la hipótesis nula, el estimador, el nivel de confianza y el error de muestreo.</a:t>
                </a:r>
              </a:p>
            </p:txBody>
          </p:sp>
        </mc:Choice>
        <mc:Fallback xmlns="">
          <p:sp>
            <p:nvSpPr>
              <p:cNvPr id="3" name="2 Marcador de contenido"/>
              <p:cNvSpPr>
                <a:spLocks noGrp="1" noRot="1" noChangeAspect="1" noMove="1" noResize="1" noEditPoints="1" noAdjustHandles="1" noChangeArrowheads="1" noChangeShapeType="1" noTextEdit="1"/>
              </p:cNvSpPr>
              <p:nvPr>
                <p:ph sz="quarter" idx="1"/>
              </p:nvPr>
            </p:nvSpPr>
            <p:spPr>
              <a:xfrm>
                <a:off x="251520" y="1124744"/>
                <a:ext cx="6624736" cy="5544616"/>
              </a:xfrm>
              <a:blipFill>
                <a:blip r:embed="rId2"/>
                <a:stretch>
                  <a:fillRect l="-920" t="-1540" r="-1656"/>
                </a:stretch>
              </a:blipFill>
            </p:spPr>
            <p:txBody>
              <a:bodyPr/>
              <a:lstStyle/>
              <a:p>
                <a:r>
                  <a:rPr lang="en-US">
                    <a:noFill/>
                  </a:rPr>
                  <a:t> </a:t>
                </a:r>
              </a:p>
            </p:txBody>
          </p:sp>
        </mc:Fallback>
      </mc:AlternateContent>
      <p:sp>
        <p:nvSpPr>
          <p:cNvPr id="8" name="Title 1">
            <a:extLst>
              <a:ext uri="{FF2B5EF4-FFF2-40B4-BE49-F238E27FC236}">
                <a16:creationId xmlns:a16="http://schemas.microsoft.com/office/drawing/2014/main" id="{BEFA3BC4-9300-4CF7-926C-7A3B324C6AD6}"/>
              </a:ext>
            </a:extLst>
          </p:cNvPr>
          <p:cNvSpPr txBox="1">
            <a:spLocks/>
          </p:cNvSpPr>
          <p:nvPr/>
        </p:nvSpPr>
        <p:spPr>
          <a:xfrm>
            <a:off x="0" y="44624"/>
            <a:ext cx="9144000" cy="792088"/>
          </a:xfrm>
          <a:prstGeom prst="rect">
            <a:avLst/>
          </a:prstGeom>
        </p:spPr>
        <p:txBody>
          <a:bodyPr bIns="91440" anchor="b" anchorCtr="0">
            <a:normAutofit/>
          </a:bodyPr>
          <a:lstStyle>
            <a:lvl1pPr algn="l" rtl="0" eaLnBrk="1" latinLnBrk="0" hangingPunct="1">
              <a:spcBef>
                <a:spcPct val="0"/>
              </a:spcBef>
              <a:buNone/>
              <a:defRPr kumimoji="0" sz="4000" kern="1200">
                <a:solidFill>
                  <a:schemeClr val="tx2"/>
                </a:solidFill>
                <a:latin typeface="+mj-lt"/>
                <a:ea typeface="+mj-ea"/>
                <a:cs typeface="+mj-cs"/>
              </a:defRPr>
            </a:lvl1pPr>
          </a:lstStyle>
          <a:p>
            <a:pPr algn="ctr"/>
            <a:r>
              <a:rPr lang="es-CR" dirty="0"/>
              <a:t>Prueba de Hipótesis: bilateral</a:t>
            </a:r>
            <a:endParaRPr lang="en-US" dirty="0"/>
          </a:p>
        </p:txBody>
      </p:sp>
      <p:pic>
        <p:nvPicPr>
          <p:cNvPr id="4098" name="Picture 2" descr="Resultado de imagen para hipotesis test icon">
            <a:extLst>
              <a:ext uri="{FF2B5EF4-FFF2-40B4-BE49-F238E27FC236}">
                <a16:creationId xmlns:a16="http://schemas.microsoft.com/office/drawing/2014/main" id="{4857EE34-12EE-4D83-B45E-DFC282EA7D3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3261" t="24401" r="21493" b="29700"/>
          <a:stretch/>
        </p:blipFill>
        <p:spPr bwMode="auto">
          <a:xfrm>
            <a:off x="7092280" y="1556792"/>
            <a:ext cx="1931509" cy="1728192"/>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Resultado de imagen para test icon">
            <a:extLst>
              <a:ext uri="{FF2B5EF4-FFF2-40B4-BE49-F238E27FC236}">
                <a16:creationId xmlns:a16="http://schemas.microsoft.com/office/drawing/2014/main" id="{BF850595-AE11-40CA-A767-8CB4CA646B2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054858" y="4298032"/>
            <a:ext cx="2006352" cy="20063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3250835"/>
      </p:ext>
    </p:extLst>
  </p:cSld>
  <p:clrMapOvr>
    <a:masterClrMapping/>
  </p:clrMapOvr>
  <p:transition spd="slow">
    <p:wheel spokes="1"/>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sz="quarter" idx="1"/>
          </p:nvPr>
        </p:nvSpPr>
        <p:spPr>
          <a:xfrm>
            <a:off x="395536" y="1340768"/>
            <a:ext cx="7772400" cy="5112568"/>
          </a:xfrm>
        </p:spPr>
        <p:txBody>
          <a:bodyPr>
            <a:normAutofit/>
          </a:bodyPr>
          <a:lstStyle/>
          <a:p>
            <a:r>
              <a:rPr lang="es-CR" dirty="0"/>
              <a:t>Bajo los requerimientos anteriores, se dan las siguientes características: </a:t>
            </a:r>
          </a:p>
          <a:p>
            <a:pPr marL="0" indent="0">
              <a:buNone/>
            </a:pPr>
            <a:endParaRPr lang="es-CR" dirty="0"/>
          </a:p>
          <a:p>
            <a:pPr marL="0" indent="0">
              <a:buNone/>
            </a:pPr>
            <a:r>
              <a:rPr lang="es-CR" dirty="0"/>
              <a:t>Valor del parámetro:</a:t>
            </a:r>
          </a:p>
          <a:p>
            <a:pPr marL="0" indent="0">
              <a:buNone/>
            </a:pPr>
            <a:endParaRPr lang="es-CR" dirty="0"/>
          </a:p>
          <a:p>
            <a:pPr marL="0" indent="0">
              <a:buNone/>
            </a:pPr>
            <a:r>
              <a:rPr lang="es-CR" dirty="0"/>
              <a:t>Estimador:</a:t>
            </a:r>
          </a:p>
          <a:p>
            <a:pPr marL="0" indent="0">
              <a:buNone/>
            </a:pPr>
            <a:endParaRPr lang="es-CR" dirty="0"/>
          </a:p>
          <a:p>
            <a:pPr marL="0" indent="0">
              <a:buNone/>
            </a:pPr>
            <a:r>
              <a:rPr lang="es-CR" dirty="0"/>
              <a:t>Nivel de confianza:</a:t>
            </a:r>
          </a:p>
          <a:p>
            <a:pPr marL="0" indent="0">
              <a:buNone/>
            </a:pPr>
            <a:endParaRPr lang="es-CR" dirty="0"/>
          </a:p>
          <a:p>
            <a:pPr marL="0" indent="0">
              <a:buNone/>
            </a:pPr>
            <a:r>
              <a:rPr lang="es-CR" dirty="0"/>
              <a:t>Error de muestreo:</a:t>
            </a:r>
          </a:p>
          <a:p>
            <a:pPr marL="0" indent="0">
              <a:buNone/>
            </a:pPr>
            <a:endParaRPr lang="es-CR" dirty="0"/>
          </a:p>
          <a:p>
            <a:pPr marL="0" indent="0">
              <a:buNone/>
            </a:pPr>
            <a:endParaRPr lang="es-CR" dirty="0"/>
          </a:p>
          <a:p>
            <a:pPr marL="0" indent="0">
              <a:buNone/>
            </a:pPr>
            <a:endParaRPr lang="es-CR" dirty="0"/>
          </a:p>
          <a:p>
            <a:pPr marL="0" indent="0">
              <a:buNone/>
            </a:pPr>
            <a:endParaRPr lang="es-CR" dirty="0"/>
          </a:p>
          <a:p>
            <a:pPr marL="0" indent="0">
              <a:buNone/>
            </a:pPr>
            <a:endParaRPr lang="es-CR" dirty="0"/>
          </a:p>
        </p:txBody>
      </p:sp>
      <p:sp>
        <p:nvSpPr>
          <p:cNvPr id="5" name="4 Rectángulo redondeado"/>
          <p:cNvSpPr/>
          <p:nvPr/>
        </p:nvSpPr>
        <p:spPr>
          <a:xfrm>
            <a:off x="3635896" y="2420888"/>
            <a:ext cx="2232248" cy="720080"/>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solidFill>
                  <a:schemeClr val="bg1"/>
                </a:solidFill>
              </a:rPr>
              <a:t>µ = 15</a:t>
            </a:r>
          </a:p>
        </p:txBody>
      </p:sp>
      <mc:AlternateContent xmlns:mc="http://schemas.openxmlformats.org/markup-compatibility/2006" xmlns:a14="http://schemas.microsoft.com/office/drawing/2010/main">
        <mc:Choice Requires="a14">
          <p:sp>
            <p:nvSpPr>
              <p:cNvPr id="7" name="6 Rectángulo redondeado"/>
              <p:cNvSpPr/>
              <p:nvPr/>
            </p:nvSpPr>
            <p:spPr>
              <a:xfrm>
                <a:off x="3635895" y="3501008"/>
                <a:ext cx="2213111" cy="720080"/>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acc>
                        <m:accPr>
                          <m:chr m:val="̅"/>
                          <m:ctrlPr>
                            <a:rPr lang="es-CR" b="0" i="1" smtClean="0">
                              <a:solidFill>
                                <a:schemeClr val="bg1"/>
                              </a:solidFill>
                              <a:latin typeface="Cambria Math" panose="02040503050406030204" pitchFamily="18" charset="0"/>
                            </a:rPr>
                          </m:ctrlPr>
                        </m:accPr>
                        <m:e>
                          <m:r>
                            <a:rPr lang="es-CR" b="0" i="1" smtClean="0">
                              <a:solidFill>
                                <a:schemeClr val="bg1"/>
                              </a:solidFill>
                              <a:latin typeface="Cambria Math"/>
                            </a:rPr>
                            <m:t>𝑥</m:t>
                          </m:r>
                        </m:e>
                      </m:acc>
                      <m:r>
                        <a:rPr lang="es-CR" b="0" i="1" smtClean="0">
                          <a:solidFill>
                            <a:schemeClr val="bg1"/>
                          </a:solidFill>
                          <a:latin typeface="Cambria Math"/>
                        </a:rPr>
                        <m:t>=</m:t>
                      </m:r>
                      <m:r>
                        <a:rPr lang="es-CR" b="0" i="1" smtClean="0">
                          <a:solidFill>
                            <a:schemeClr val="bg1"/>
                          </a:solidFill>
                          <a:latin typeface="Cambria Math" panose="02040503050406030204" pitchFamily="18" charset="0"/>
                        </a:rPr>
                        <m:t>19</m:t>
                      </m:r>
                    </m:oMath>
                  </m:oMathPara>
                </a14:m>
                <a:endParaRPr lang="es-CR" dirty="0">
                  <a:solidFill>
                    <a:schemeClr val="bg1"/>
                  </a:solidFill>
                </a:endParaRPr>
              </a:p>
            </p:txBody>
          </p:sp>
        </mc:Choice>
        <mc:Fallback xmlns="">
          <p:sp>
            <p:nvSpPr>
              <p:cNvPr id="7" name="6 Rectángulo redondeado"/>
              <p:cNvSpPr>
                <a:spLocks noRot="1" noChangeAspect="1" noMove="1" noResize="1" noEditPoints="1" noAdjustHandles="1" noChangeArrowheads="1" noChangeShapeType="1" noTextEdit="1"/>
              </p:cNvSpPr>
              <p:nvPr/>
            </p:nvSpPr>
            <p:spPr>
              <a:xfrm>
                <a:off x="3635895" y="3501008"/>
                <a:ext cx="2213111" cy="720080"/>
              </a:xfrm>
              <a:prstGeom prst="round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7 Rectángulo redondeado"/>
              <p:cNvSpPr/>
              <p:nvPr/>
            </p:nvSpPr>
            <p:spPr>
              <a:xfrm>
                <a:off x="3635896" y="4509120"/>
                <a:ext cx="2232248" cy="720080"/>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solidFill>
                      <a:schemeClr val="bg1"/>
                    </a:solidFill>
                  </a:rPr>
                  <a:t>Confianza del  95%</a:t>
                </a:r>
                <a:br>
                  <a:rPr lang="es-CR" dirty="0">
                    <a:solidFill>
                      <a:schemeClr val="bg1"/>
                    </a:solidFill>
                  </a:rPr>
                </a:br>
                <a:r>
                  <a:rPr lang="es-CR" dirty="0">
                    <a:solidFill>
                      <a:schemeClr val="bg1"/>
                    </a:solidFill>
                  </a:rPr>
                  <a:t>o Error  de </a:t>
                </a:r>
                <a14:m>
                  <m:oMath xmlns:m="http://schemas.openxmlformats.org/officeDocument/2006/math">
                    <m:r>
                      <a:rPr lang="es-CR" i="1" smtClean="0">
                        <a:solidFill>
                          <a:schemeClr val="bg1"/>
                        </a:solidFill>
                        <a:latin typeface="Cambria Math"/>
                        <a:ea typeface="Cambria Math"/>
                      </a:rPr>
                      <m:t>𝛼</m:t>
                    </m:r>
                    <m:r>
                      <a:rPr lang="es-CR" b="0" i="1" smtClean="0">
                        <a:solidFill>
                          <a:schemeClr val="bg1"/>
                        </a:solidFill>
                        <a:latin typeface="Cambria Math"/>
                        <a:ea typeface="Cambria Math"/>
                      </a:rPr>
                      <m:t>=0.05</m:t>
                    </m:r>
                  </m:oMath>
                </a14:m>
                <a:endParaRPr lang="es-CR" dirty="0">
                  <a:solidFill>
                    <a:schemeClr val="bg1"/>
                  </a:solidFill>
                </a:endParaRPr>
              </a:p>
            </p:txBody>
          </p:sp>
        </mc:Choice>
        <mc:Fallback xmlns="">
          <p:sp>
            <p:nvSpPr>
              <p:cNvPr id="8" name="7 Rectángulo redondeado"/>
              <p:cNvSpPr>
                <a:spLocks noRot="1" noChangeAspect="1" noMove="1" noResize="1" noEditPoints="1" noAdjustHandles="1" noChangeArrowheads="1" noChangeShapeType="1" noTextEdit="1"/>
              </p:cNvSpPr>
              <p:nvPr/>
            </p:nvSpPr>
            <p:spPr>
              <a:xfrm>
                <a:off x="3635896" y="4509120"/>
                <a:ext cx="2232248" cy="720080"/>
              </a:xfrm>
              <a:prstGeom prst="roundRect">
                <a:avLst/>
              </a:prstGeom>
              <a:blipFill rotWithShape="1">
                <a:blip r:embed="rId3"/>
                <a:stretch>
                  <a:fillRect b="-7500"/>
                </a:stretch>
              </a:blipFill>
            </p:spPr>
            <p:txBody>
              <a:bodyPr/>
              <a:lstStyle/>
              <a:p>
                <a:r>
                  <a:rPr lang="es-CR">
                    <a:noFill/>
                  </a:rPr>
                  <a:t> </a:t>
                </a:r>
              </a:p>
            </p:txBody>
          </p:sp>
        </mc:Fallback>
      </mc:AlternateContent>
      <mc:AlternateContent xmlns:mc="http://schemas.openxmlformats.org/markup-compatibility/2006" xmlns:a14="http://schemas.microsoft.com/office/drawing/2010/main">
        <mc:Choice Requires="a14">
          <p:sp>
            <p:nvSpPr>
              <p:cNvPr id="9" name="8 Rectángulo redondeado"/>
              <p:cNvSpPr/>
              <p:nvPr/>
            </p:nvSpPr>
            <p:spPr>
              <a:xfrm>
                <a:off x="3626326" y="5517232"/>
                <a:ext cx="2232248" cy="720080"/>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f>
                        <m:fPr>
                          <m:ctrlPr>
                            <a:rPr lang="es-CR" i="1" smtClean="0">
                              <a:solidFill>
                                <a:schemeClr val="bg1"/>
                              </a:solidFill>
                              <a:latin typeface="Cambria Math" panose="02040503050406030204" pitchFamily="18" charset="0"/>
                              <a:ea typeface="Cambria Math"/>
                            </a:rPr>
                          </m:ctrlPr>
                        </m:fPr>
                        <m:num>
                          <m:r>
                            <a:rPr lang="es-CR" i="1" smtClean="0">
                              <a:solidFill>
                                <a:schemeClr val="bg1"/>
                              </a:solidFill>
                              <a:latin typeface="Cambria Math"/>
                              <a:ea typeface="Cambria Math"/>
                            </a:rPr>
                            <m:t>𝜎</m:t>
                          </m:r>
                        </m:num>
                        <m:den>
                          <m:rad>
                            <m:radPr>
                              <m:degHide m:val="on"/>
                              <m:ctrlPr>
                                <a:rPr lang="es-CR" i="1" smtClean="0">
                                  <a:solidFill>
                                    <a:schemeClr val="bg1"/>
                                  </a:solidFill>
                                  <a:latin typeface="Cambria Math" panose="02040503050406030204" pitchFamily="18" charset="0"/>
                                  <a:ea typeface="Cambria Math"/>
                                </a:rPr>
                              </m:ctrlPr>
                            </m:radPr>
                            <m:deg/>
                            <m:e>
                              <m:r>
                                <a:rPr lang="es-CR" b="0" i="1" smtClean="0">
                                  <a:solidFill>
                                    <a:schemeClr val="bg1"/>
                                  </a:solidFill>
                                  <a:latin typeface="Cambria Math"/>
                                  <a:ea typeface="Cambria Math"/>
                                </a:rPr>
                                <m:t>𝑛</m:t>
                              </m:r>
                            </m:e>
                          </m:rad>
                        </m:den>
                      </m:f>
                      <m:r>
                        <a:rPr lang="es-CR" i="1">
                          <a:solidFill>
                            <a:schemeClr val="bg1"/>
                          </a:solidFill>
                          <a:latin typeface="Cambria Math"/>
                          <a:ea typeface="Cambria Math"/>
                        </a:rPr>
                        <m:t>=</m:t>
                      </m:r>
                      <m:f>
                        <m:fPr>
                          <m:ctrlPr>
                            <a:rPr lang="es-CR" i="1">
                              <a:solidFill>
                                <a:schemeClr val="bg1"/>
                              </a:solidFill>
                              <a:latin typeface="Cambria Math" panose="02040503050406030204" pitchFamily="18" charset="0"/>
                              <a:ea typeface="Cambria Math"/>
                            </a:rPr>
                          </m:ctrlPr>
                        </m:fPr>
                        <m:num>
                          <m:r>
                            <a:rPr lang="es-CR" b="0" i="1" smtClean="0">
                              <a:solidFill>
                                <a:schemeClr val="bg1"/>
                              </a:solidFill>
                              <a:latin typeface="Cambria Math" panose="02040503050406030204" pitchFamily="18" charset="0"/>
                              <a:ea typeface="Cambria Math"/>
                            </a:rPr>
                            <m:t>25</m:t>
                          </m:r>
                        </m:num>
                        <m:den>
                          <m:rad>
                            <m:radPr>
                              <m:degHide m:val="on"/>
                              <m:ctrlPr>
                                <a:rPr lang="es-CR" i="1">
                                  <a:solidFill>
                                    <a:schemeClr val="bg1"/>
                                  </a:solidFill>
                                  <a:latin typeface="Cambria Math" panose="02040503050406030204" pitchFamily="18" charset="0"/>
                                  <a:ea typeface="Cambria Math"/>
                                </a:rPr>
                              </m:ctrlPr>
                            </m:radPr>
                            <m:deg/>
                            <m:e>
                              <m:r>
                                <a:rPr lang="es-CR" b="0" i="1" smtClean="0">
                                  <a:solidFill>
                                    <a:schemeClr val="bg1"/>
                                  </a:solidFill>
                                  <a:latin typeface="Cambria Math" panose="02040503050406030204" pitchFamily="18" charset="0"/>
                                  <a:ea typeface="Cambria Math"/>
                                </a:rPr>
                                <m:t>210</m:t>
                              </m:r>
                            </m:e>
                          </m:rad>
                        </m:den>
                      </m:f>
                    </m:oMath>
                  </m:oMathPara>
                </a14:m>
                <a:endParaRPr lang="es-CR" dirty="0">
                  <a:solidFill>
                    <a:schemeClr val="bg1"/>
                  </a:solidFill>
                </a:endParaRPr>
              </a:p>
            </p:txBody>
          </p:sp>
        </mc:Choice>
        <mc:Fallback xmlns="">
          <p:sp>
            <p:nvSpPr>
              <p:cNvPr id="9" name="8 Rectángulo redondeado"/>
              <p:cNvSpPr>
                <a:spLocks noRot="1" noChangeAspect="1" noMove="1" noResize="1" noEditPoints="1" noAdjustHandles="1" noChangeArrowheads="1" noChangeShapeType="1" noTextEdit="1"/>
              </p:cNvSpPr>
              <p:nvPr/>
            </p:nvSpPr>
            <p:spPr>
              <a:xfrm>
                <a:off x="3626326" y="5517232"/>
                <a:ext cx="2232248" cy="720080"/>
              </a:xfrm>
              <a:prstGeom prst="roundRect">
                <a:avLst/>
              </a:prstGeom>
              <a:blipFill>
                <a:blip r:embed="rId4"/>
                <a:stretch>
                  <a:fillRect/>
                </a:stretch>
              </a:blipFill>
            </p:spPr>
            <p:txBody>
              <a:bodyPr/>
              <a:lstStyle/>
              <a:p>
                <a:r>
                  <a:rPr lang="en-US">
                    <a:noFill/>
                  </a:rPr>
                  <a:t> </a:t>
                </a:r>
              </a:p>
            </p:txBody>
          </p:sp>
        </mc:Fallback>
      </mc:AlternateContent>
      <p:sp>
        <p:nvSpPr>
          <p:cNvPr id="10" name="Title 1">
            <a:extLst>
              <a:ext uri="{FF2B5EF4-FFF2-40B4-BE49-F238E27FC236}">
                <a16:creationId xmlns:a16="http://schemas.microsoft.com/office/drawing/2014/main" id="{3E13A94F-F74E-4601-9672-4F782F4666E3}"/>
              </a:ext>
            </a:extLst>
          </p:cNvPr>
          <p:cNvSpPr txBox="1">
            <a:spLocks/>
          </p:cNvSpPr>
          <p:nvPr/>
        </p:nvSpPr>
        <p:spPr>
          <a:xfrm>
            <a:off x="0" y="44624"/>
            <a:ext cx="9144000" cy="792088"/>
          </a:xfrm>
          <a:prstGeom prst="rect">
            <a:avLst/>
          </a:prstGeom>
        </p:spPr>
        <p:txBody>
          <a:bodyPr bIns="91440" anchor="b" anchorCtr="0">
            <a:normAutofit/>
          </a:bodyPr>
          <a:lstStyle>
            <a:lvl1pPr algn="l" rtl="0" eaLnBrk="1" latinLnBrk="0" hangingPunct="1">
              <a:spcBef>
                <a:spcPct val="0"/>
              </a:spcBef>
              <a:buNone/>
              <a:defRPr kumimoji="0" sz="4000" kern="1200">
                <a:solidFill>
                  <a:schemeClr val="tx2"/>
                </a:solidFill>
                <a:latin typeface="+mj-lt"/>
                <a:ea typeface="+mj-ea"/>
                <a:cs typeface="+mj-cs"/>
              </a:defRPr>
            </a:lvl1pPr>
          </a:lstStyle>
          <a:p>
            <a:pPr algn="ctr"/>
            <a:r>
              <a:rPr lang="es-CR" dirty="0"/>
              <a:t>Prueba de Hipótesis: bilateral</a:t>
            </a:r>
            <a:endParaRPr lang="en-US" dirty="0"/>
          </a:p>
        </p:txBody>
      </p:sp>
    </p:spTree>
    <p:extLst>
      <p:ext uri="{BB962C8B-B14F-4D97-AF65-F5344CB8AC3E}">
        <p14:creationId xmlns:p14="http://schemas.microsoft.com/office/powerpoint/2010/main" val="4246698257"/>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2 Marcador de contenido"/>
              <p:cNvSpPr>
                <a:spLocks noGrp="1"/>
              </p:cNvSpPr>
              <p:nvPr>
                <p:ph sz="quarter" idx="1"/>
              </p:nvPr>
            </p:nvSpPr>
            <p:spPr>
              <a:xfrm>
                <a:off x="251520" y="1268760"/>
                <a:ext cx="8208912" cy="5184576"/>
              </a:xfrm>
            </p:spPr>
            <p:txBody>
              <a:bodyPr>
                <a:normAutofit fontScale="92500" lnSpcReduction="10000"/>
              </a:bodyPr>
              <a:lstStyle/>
              <a:p>
                <a:pPr algn="just"/>
                <a:r>
                  <a:rPr lang="es-CR" sz="2400" dirty="0"/>
                  <a:t>A continuación se muestra cómo se hubiera llegado a los mismos resultados mediante los intervalos de confianza, para un intervalo del 95%:</a:t>
                </a:r>
              </a:p>
              <a:p>
                <a:pPr algn="just"/>
                <a:endParaRPr lang="es-CR" sz="2400" dirty="0"/>
              </a:p>
              <a:p>
                <a:pPr marL="0" indent="0" algn="just">
                  <a:buNone/>
                </a:pPr>
                <a14:m>
                  <m:oMathPara xmlns:m="http://schemas.openxmlformats.org/officeDocument/2006/math">
                    <m:oMathParaPr>
                      <m:jc m:val="left"/>
                    </m:oMathParaPr>
                    <m:oMath xmlns:m="http://schemas.openxmlformats.org/officeDocument/2006/math">
                      <m:r>
                        <a:rPr lang="es-CR" sz="2400" i="1">
                          <a:latin typeface="Cambria Math"/>
                        </a:rPr>
                        <m:t>𝐼𝐶</m:t>
                      </m:r>
                      <m:r>
                        <a:rPr lang="es-CR" sz="2400" i="1">
                          <a:latin typeface="Cambria Math"/>
                        </a:rPr>
                        <m:t>:</m:t>
                      </m:r>
                      <m:acc>
                        <m:accPr>
                          <m:chr m:val="̅"/>
                          <m:ctrlPr>
                            <a:rPr lang="es-CR" sz="2400" i="1" smtClean="0">
                              <a:latin typeface="Cambria Math" panose="02040503050406030204" pitchFamily="18" charset="0"/>
                            </a:rPr>
                          </m:ctrlPr>
                        </m:accPr>
                        <m:e>
                          <m:r>
                            <a:rPr lang="es-CR" sz="2400" i="1">
                              <a:latin typeface="Cambria Math" panose="02040503050406030204" pitchFamily="18" charset="0"/>
                            </a:rPr>
                            <m:t>𝑥</m:t>
                          </m:r>
                        </m:e>
                      </m:acc>
                      <m:r>
                        <a:rPr lang="es-CR" sz="2400" i="1">
                          <a:latin typeface="Cambria Math"/>
                        </a:rPr>
                        <m:t> ±</m:t>
                      </m:r>
                      <m:sSub>
                        <m:sSubPr>
                          <m:ctrlPr>
                            <a:rPr lang="es-CR" sz="2400" b="0" i="1" smtClean="0">
                              <a:latin typeface="Cambria Math" panose="02040503050406030204" pitchFamily="18" charset="0"/>
                            </a:rPr>
                          </m:ctrlPr>
                        </m:sSubPr>
                        <m:e>
                          <m:r>
                            <a:rPr lang="es-CR" sz="2400" b="0" i="1" smtClean="0">
                              <a:latin typeface="Cambria Math" panose="02040503050406030204" pitchFamily="18" charset="0"/>
                            </a:rPr>
                            <m:t>𝑍</m:t>
                          </m:r>
                        </m:e>
                        <m:sub>
                          <m:f>
                            <m:fPr>
                              <m:ctrlPr>
                                <a:rPr lang="es-CR" sz="2400" b="0" i="1" smtClean="0">
                                  <a:latin typeface="Cambria Math" panose="02040503050406030204" pitchFamily="18" charset="0"/>
                                </a:rPr>
                              </m:ctrlPr>
                            </m:fPr>
                            <m:num>
                              <m:r>
                                <a:rPr lang="es-CR" sz="2400" b="0" i="1" smtClean="0">
                                  <a:latin typeface="Cambria Math" panose="02040503050406030204" pitchFamily="18" charset="0"/>
                                  <a:ea typeface="Cambria Math" panose="02040503050406030204" pitchFamily="18" charset="0"/>
                                </a:rPr>
                                <m:t>𝛼</m:t>
                              </m:r>
                            </m:num>
                            <m:den>
                              <m:r>
                                <a:rPr lang="es-CR" sz="2400" b="0" i="1" smtClean="0">
                                  <a:latin typeface="Cambria Math" panose="02040503050406030204" pitchFamily="18" charset="0"/>
                                </a:rPr>
                                <m:t>2</m:t>
                              </m:r>
                            </m:den>
                          </m:f>
                        </m:sub>
                      </m:sSub>
                      <m:r>
                        <a:rPr lang="es-CR" sz="2400" i="1">
                          <a:latin typeface="Cambria Math"/>
                        </a:rPr>
                        <m:t>∗</m:t>
                      </m:r>
                      <m:f>
                        <m:fPr>
                          <m:ctrlPr>
                            <a:rPr lang="es-CR" sz="2400" i="1" smtClean="0">
                              <a:latin typeface="Cambria Math" panose="02040503050406030204" pitchFamily="18" charset="0"/>
                            </a:rPr>
                          </m:ctrlPr>
                        </m:fPr>
                        <m:num>
                          <m:r>
                            <a:rPr lang="es-CR" sz="2400" i="1" smtClean="0">
                              <a:latin typeface="Cambria Math" panose="02040503050406030204" pitchFamily="18" charset="0"/>
                              <a:ea typeface="Cambria Math" panose="02040503050406030204" pitchFamily="18" charset="0"/>
                            </a:rPr>
                            <m:t>𝜎</m:t>
                          </m:r>
                        </m:num>
                        <m:den>
                          <m:rad>
                            <m:radPr>
                              <m:degHide m:val="on"/>
                              <m:ctrlPr>
                                <a:rPr lang="es-CR" sz="2400" i="1" smtClean="0">
                                  <a:latin typeface="Cambria Math" panose="02040503050406030204" pitchFamily="18" charset="0"/>
                                </a:rPr>
                              </m:ctrlPr>
                            </m:radPr>
                            <m:deg/>
                            <m:e>
                              <m:r>
                                <a:rPr lang="es-CR" sz="2400" b="0" i="1" smtClean="0">
                                  <a:latin typeface="Cambria Math" panose="02040503050406030204" pitchFamily="18" charset="0"/>
                                </a:rPr>
                                <m:t>𝑛</m:t>
                              </m:r>
                            </m:e>
                          </m:rad>
                        </m:den>
                      </m:f>
                    </m:oMath>
                  </m:oMathPara>
                </a14:m>
                <a:endParaRPr lang="es-CR" sz="2400" b="0" i="1" dirty="0">
                  <a:latin typeface="Cambria Math"/>
                </a:endParaRPr>
              </a:p>
              <a:p>
                <a:pPr marL="0" indent="0" algn="just">
                  <a:buNone/>
                </a:pPr>
                <a14:m>
                  <m:oMathPara xmlns:m="http://schemas.openxmlformats.org/officeDocument/2006/math">
                    <m:oMathParaPr>
                      <m:jc m:val="left"/>
                    </m:oMathParaPr>
                    <m:oMath xmlns:m="http://schemas.openxmlformats.org/officeDocument/2006/math">
                      <m:r>
                        <a:rPr lang="es-CR" sz="2400" b="0" i="1" smtClean="0">
                          <a:latin typeface="Cambria Math"/>
                        </a:rPr>
                        <m:t>𝐼𝐶</m:t>
                      </m:r>
                      <m:r>
                        <a:rPr lang="es-CR" sz="2400" b="0" i="1" smtClean="0">
                          <a:latin typeface="Cambria Math"/>
                        </a:rPr>
                        <m:t>:19 ±1.96∗</m:t>
                      </m:r>
                      <m:f>
                        <m:fPr>
                          <m:ctrlPr>
                            <a:rPr lang="es-CR" sz="2400" b="0" i="1" smtClean="0">
                              <a:latin typeface="Cambria Math" panose="02040503050406030204" pitchFamily="18" charset="0"/>
                            </a:rPr>
                          </m:ctrlPr>
                        </m:fPr>
                        <m:num>
                          <m:r>
                            <a:rPr lang="es-CR" sz="2400" b="0" i="1" smtClean="0">
                              <a:latin typeface="Cambria Math" panose="02040503050406030204" pitchFamily="18" charset="0"/>
                            </a:rPr>
                            <m:t>25</m:t>
                          </m:r>
                        </m:num>
                        <m:den>
                          <m:rad>
                            <m:radPr>
                              <m:degHide m:val="on"/>
                              <m:ctrlPr>
                                <a:rPr lang="es-CR" sz="2400" b="0" i="1" smtClean="0">
                                  <a:latin typeface="Cambria Math" panose="02040503050406030204" pitchFamily="18" charset="0"/>
                                </a:rPr>
                              </m:ctrlPr>
                            </m:radPr>
                            <m:deg/>
                            <m:e>
                              <m:r>
                                <a:rPr lang="es-CR" sz="2400" b="0" i="1" smtClean="0">
                                  <a:latin typeface="Cambria Math" panose="02040503050406030204" pitchFamily="18" charset="0"/>
                                </a:rPr>
                                <m:t>210</m:t>
                              </m:r>
                            </m:e>
                          </m:rad>
                        </m:den>
                      </m:f>
                    </m:oMath>
                  </m:oMathPara>
                </a14:m>
                <a:endParaRPr lang="es-CR" sz="2400" dirty="0"/>
              </a:p>
              <a:p>
                <a:pPr marL="0" indent="0" algn="just">
                  <a:buNone/>
                </a:pPr>
                <a14:m>
                  <m:oMath xmlns:m="http://schemas.openxmlformats.org/officeDocument/2006/math">
                    <m:r>
                      <a:rPr lang="es-CR" sz="2400" i="1">
                        <a:latin typeface="Cambria Math"/>
                      </a:rPr>
                      <m:t>𝐼𝐶</m:t>
                    </m:r>
                    <m:r>
                      <a:rPr lang="es-CR" sz="2400" i="1">
                        <a:latin typeface="Cambria Math"/>
                      </a:rPr>
                      <m:t>:</m:t>
                    </m:r>
                  </m:oMath>
                </a14:m>
                <a:r>
                  <a:rPr lang="es-CR" sz="2400" dirty="0"/>
                  <a:t> </a:t>
                </a:r>
                <a14:m>
                  <m:oMath xmlns:m="http://schemas.openxmlformats.org/officeDocument/2006/math">
                    <m:r>
                      <a:rPr lang="es-CR" sz="2400" i="1">
                        <a:latin typeface="Cambria Math" panose="02040503050406030204" pitchFamily="18" charset="0"/>
                      </a:rPr>
                      <m:t>1</m:t>
                    </m:r>
                    <m:r>
                      <a:rPr lang="es-CR" sz="2400" b="0" i="1" smtClean="0">
                        <a:latin typeface="Cambria Math" panose="02040503050406030204" pitchFamily="18" charset="0"/>
                      </a:rPr>
                      <m:t>9</m:t>
                    </m:r>
                    <m:r>
                      <a:rPr lang="es-CR" sz="2400" i="1">
                        <a:latin typeface="Cambria Math"/>
                      </a:rPr>
                      <m:t> </m:t>
                    </m:r>
                    <m:r>
                      <a:rPr lang="es-CR" sz="2400" i="1">
                        <a:latin typeface="Cambria Math"/>
                        <a:ea typeface="Cambria Math"/>
                      </a:rPr>
                      <m:t>±</m:t>
                    </m:r>
                  </m:oMath>
                </a14:m>
                <a:r>
                  <a:rPr lang="es-CR" sz="2400" dirty="0">
                    <a:ea typeface="Cambria Math"/>
                  </a:rPr>
                  <a:t> </a:t>
                </a:r>
                <a14:m>
                  <m:oMath xmlns:m="http://schemas.openxmlformats.org/officeDocument/2006/math">
                    <m:r>
                      <a:rPr lang="es-CR" sz="2400" i="1">
                        <a:latin typeface="Cambria Math"/>
                        <a:ea typeface="Cambria Math"/>
                      </a:rPr>
                      <m:t>1.96</m:t>
                    </m:r>
                    <m:r>
                      <a:rPr lang="es-CR" sz="2400" b="0" i="1" smtClean="0">
                        <a:latin typeface="Cambria Math" panose="02040503050406030204" pitchFamily="18" charset="0"/>
                        <a:ea typeface="Cambria Math"/>
                      </a:rPr>
                      <m:t>∗</m:t>
                    </m:r>
                    <m:r>
                      <a:rPr lang="es-CR" sz="2400" b="0" i="1" smtClean="0">
                        <a:latin typeface="Cambria Math"/>
                        <a:ea typeface="Cambria Math"/>
                      </a:rPr>
                      <m:t>(</m:t>
                    </m:r>
                    <m:r>
                      <a:rPr lang="es-CR" sz="2400" b="0" i="1" smtClean="0">
                        <a:latin typeface="Cambria Math" panose="02040503050406030204" pitchFamily="18" charset="0"/>
                        <a:ea typeface="Cambria Math"/>
                      </a:rPr>
                      <m:t>1,7251</m:t>
                    </m:r>
                    <m:r>
                      <a:rPr lang="es-CR" sz="2400" b="0" i="1" smtClean="0">
                        <a:latin typeface="Cambria Math"/>
                        <a:ea typeface="Cambria Math"/>
                      </a:rPr>
                      <m:t>)</m:t>
                    </m:r>
                  </m:oMath>
                </a14:m>
                <a:r>
                  <a:rPr lang="es-CR" sz="2400" dirty="0"/>
                  <a:t> </a:t>
                </a:r>
              </a:p>
              <a:p>
                <a:pPr marL="0" indent="0" algn="just">
                  <a:buNone/>
                </a:pPr>
                <a14:m>
                  <m:oMath xmlns:m="http://schemas.openxmlformats.org/officeDocument/2006/math">
                    <m:r>
                      <a:rPr lang="es-CR" sz="2400" i="1">
                        <a:latin typeface="Cambria Math"/>
                      </a:rPr>
                      <m:t>𝐼𝐶</m:t>
                    </m:r>
                    <m:r>
                      <a:rPr lang="es-CR" sz="2400" i="1">
                        <a:latin typeface="Cambria Math"/>
                      </a:rPr>
                      <m:t>:</m:t>
                    </m:r>
                  </m:oMath>
                </a14:m>
                <a:r>
                  <a:rPr lang="es-CR" sz="2400" dirty="0"/>
                  <a:t> </a:t>
                </a:r>
                <a14:m>
                  <m:oMath xmlns:m="http://schemas.openxmlformats.org/officeDocument/2006/math">
                    <m:r>
                      <a:rPr lang="es-CR" sz="2400" i="1">
                        <a:latin typeface="Cambria Math" panose="02040503050406030204" pitchFamily="18" charset="0"/>
                      </a:rPr>
                      <m:t>1</m:t>
                    </m:r>
                    <m:r>
                      <a:rPr lang="es-CR" sz="2400" b="0" i="1" smtClean="0">
                        <a:latin typeface="Cambria Math" panose="02040503050406030204" pitchFamily="18" charset="0"/>
                      </a:rPr>
                      <m:t>9</m:t>
                    </m:r>
                    <m:r>
                      <a:rPr lang="es-CR" sz="2400" i="1">
                        <a:latin typeface="Cambria Math"/>
                      </a:rPr>
                      <m:t> </m:t>
                    </m:r>
                    <m:r>
                      <a:rPr lang="es-CR" sz="2400" i="1">
                        <a:latin typeface="Cambria Math"/>
                        <a:ea typeface="Cambria Math"/>
                      </a:rPr>
                      <m:t>±</m:t>
                    </m:r>
                    <m:r>
                      <a:rPr lang="es-CR" sz="2400" b="0" i="1" smtClean="0">
                        <a:latin typeface="Cambria Math"/>
                        <a:ea typeface="Cambria Math"/>
                      </a:rPr>
                      <m:t>3.72</m:t>
                    </m:r>
                  </m:oMath>
                </a14:m>
                <a:endParaRPr lang="es-CR" sz="2400" b="0" dirty="0">
                  <a:ea typeface="Cambria Math"/>
                </a:endParaRPr>
              </a:p>
              <a:p>
                <a:pPr marL="0" indent="0" algn="just">
                  <a:buNone/>
                </a:pPr>
                <a:endParaRPr lang="es-CR" sz="2400" dirty="0"/>
              </a:p>
              <a:p>
                <a:pPr marL="0" indent="0" algn="just">
                  <a:buNone/>
                </a:pPr>
                <a14:m>
                  <m:oMathPara xmlns:m="http://schemas.openxmlformats.org/officeDocument/2006/math">
                    <m:oMathParaPr>
                      <m:jc m:val="left"/>
                    </m:oMathParaPr>
                    <m:oMath xmlns:m="http://schemas.openxmlformats.org/officeDocument/2006/math">
                      <m:r>
                        <a:rPr lang="es-CR" sz="2400" i="1">
                          <a:latin typeface="Cambria Math"/>
                        </a:rPr>
                        <m:t>𝐼𝐶</m:t>
                      </m:r>
                      <m:r>
                        <a:rPr lang="es-CR" sz="2400" b="0" i="1" smtClean="0">
                          <a:latin typeface="Cambria Math"/>
                        </a:rPr>
                        <m:t>:   </m:t>
                      </m:r>
                      <m:d>
                        <m:dPr>
                          <m:begChr m:val="["/>
                          <m:endChr m:val="]"/>
                          <m:ctrlPr>
                            <a:rPr lang="es-CR" sz="2400" b="0" i="1" smtClean="0">
                              <a:latin typeface="Cambria Math" panose="02040503050406030204" pitchFamily="18" charset="0"/>
                            </a:rPr>
                          </m:ctrlPr>
                        </m:dPr>
                        <m:e>
                          <m:r>
                            <a:rPr lang="es-CR" sz="2400" b="0" i="1" smtClean="0">
                              <a:latin typeface="Cambria Math"/>
                            </a:rPr>
                            <m:t> </m:t>
                          </m:r>
                          <m:r>
                            <a:rPr lang="es-CR" sz="2400" b="0" i="1" smtClean="0">
                              <a:latin typeface="Cambria Math" panose="02040503050406030204" pitchFamily="18" charset="0"/>
                            </a:rPr>
                            <m:t>15,618</m:t>
                          </m:r>
                          <m:r>
                            <a:rPr lang="es-CR" sz="2400" b="0" i="1" smtClean="0">
                              <a:latin typeface="Cambria Math"/>
                            </a:rPr>
                            <m:t> </m:t>
                          </m:r>
                          <m:r>
                            <a:rPr lang="es-CR" sz="2400" b="0" i="1" smtClean="0">
                              <a:latin typeface="Cambria Math" panose="02040503050406030204" pitchFamily="18" charset="0"/>
                            </a:rPr>
                            <m:t> </m:t>
                          </m:r>
                          <m:r>
                            <a:rPr lang="es-CR" sz="2400" b="0" i="1" smtClean="0">
                              <a:latin typeface="Cambria Math"/>
                            </a:rPr>
                            <m:t>;</m:t>
                          </m:r>
                          <m:r>
                            <a:rPr lang="es-CR" sz="2400" b="0" i="1" smtClean="0">
                              <a:latin typeface="Cambria Math" panose="02040503050406030204" pitchFamily="18" charset="0"/>
                            </a:rPr>
                            <m:t> 22,381</m:t>
                          </m:r>
                          <m:r>
                            <a:rPr lang="es-CR" sz="2400" b="0" i="1" smtClean="0">
                              <a:latin typeface="Cambria Math"/>
                            </a:rPr>
                            <m:t> </m:t>
                          </m:r>
                        </m:e>
                      </m:d>
                      <m:r>
                        <a:rPr lang="es-CR" sz="2400" b="0" i="1" smtClean="0">
                          <a:latin typeface="Cambria Math"/>
                        </a:rPr>
                        <m:t> </m:t>
                      </m:r>
                    </m:oMath>
                  </m:oMathPara>
                </a14:m>
                <a:endParaRPr lang="es-CR" sz="2400" dirty="0"/>
              </a:p>
              <a:p>
                <a:pPr marL="0" indent="0" algn="just">
                  <a:buNone/>
                </a:pPr>
                <a:endParaRPr lang="es-CR" sz="2400" dirty="0"/>
              </a:p>
              <a:p>
                <a:pPr marL="0" indent="0" algn="just">
                  <a:buNone/>
                </a:pPr>
                <a:r>
                  <a:rPr lang="es-CR" sz="2400" dirty="0"/>
                  <a:t>¿Cómo verificar la prueba de hipótesis  mediante la estimación de los intervalos de confianza?</a:t>
                </a:r>
              </a:p>
            </p:txBody>
          </p:sp>
        </mc:Choice>
        <mc:Fallback xmlns="">
          <p:sp>
            <p:nvSpPr>
              <p:cNvPr id="3" name="2 Marcador de contenido"/>
              <p:cNvSpPr>
                <a:spLocks noGrp="1" noRot="1" noChangeAspect="1" noMove="1" noResize="1" noEditPoints="1" noAdjustHandles="1" noChangeArrowheads="1" noChangeShapeType="1" noTextEdit="1"/>
              </p:cNvSpPr>
              <p:nvPr>
                <p:ph sz="quarter" idx="1"/>
              </p:nvPr>
            </p:nvSpPr>
            <p:spPr>
              <a:xfrm>
                <a:off x="251520" y="1268760"/>
                <a:ext cx="8208912" cy="5184576"/>
              </a:xfrm>
              <a:blipFill>
                <a:blip r:embed="rId2"/>
                <a:stretch>
                  <a:fillRect l="-965" t="-1293" r="-891"/>
                </a:stretch>
              </a:blipFill>
            </p:spPr>
            <p:txBody>
              <a:bodyPr/>
              <a:lstStyle/>
              <a:p>
                <a:r>
                  <a:rPr lang="en-US">
                    <a:noFill/>
                  </a:rPr>
                  <a:t> </a:t>
                </a:r>
              </a:p>
            </p:txBody>
          </p:sp>
        </mc:Fallback>
      </mc:AlternateContent>
      <p:pic>
        <p:nvPicPr>
          <p:cNvPr id="1026" name="Picture 2" descr="https://onlinecourses.science.psu.edu/stat414/sites/onlinecourses.science.psu.edu.stat414/files/lesson30/Lesson30_08.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4008" y="2656135"/>
            <a:ext cx="4114800" cy="2409826"/>
          </a:xfrm>
          <a:prstGeom prst="rect">
            <a:avLst/>
          </a:prstGeom>
          <a:noFill/>
          <a:extLst>
            <a:ext uri="{909E8E84-426E-40DD-AFC4-6F175D3DCCD1}">
              <a14:hiddenFill xmlns:a14="http://schemas.microsoft.com/office/drawing/2010/main">
                <a:solidFill>
                  <a:srgbClr val="FFFFFF"/>
                </a:solidFill>
              </a14:hiddenFill>
            </a:ext>
          </a:extLst>
        </p:spPr>
      </p:pic>
      <p:sp>
        <p:nvSpPr>
          <p:cNvPr id="7" name="Title 1">
            <a:extLst>
              <a:ext uri="{FF2B5EF4-FFF2-40B4-BE49-F238E27FC236}">
                <a16:creationId xmlns:a16="http://schemas.microsoft.com/office/drawing/2014/main" id="{91ED1BA9-112F-4B28-ADC1-BE85F7C4B1EA}"/>
              </a:ext>
            </a:extLst>
          </p:cNvPr>
          <p:cNvSpPr txBox="1">
            <a:spLocks/>
          </p:cNvSpPr>
          <p:nvPr/>
        </p:nvSpPr>
        <p:spPr>
          <a:xfrm>
            <a:off x="0" y="44624"/>
            <a:ext cx="9144000" cy="792088"/>
          </a:xfrm>
          <a:prstGeom prst="rect">
            <a:avLst/>
          </a:prstGeom>
        </p:spPr>
        <p:txBody>
          <a:bodyPr bIns="91440" anchor="b" anchorCtr="0">
            <a:normAutofit/>
          </a:bodyPr>
          <a:lstStyle>
            <a:lvl1pPr algn="l" rtl="0" eaLnBrk="1" latinLnBrk="0" hangingPunct="1">
              <a:spcBef>
                <a:spcPct val="0"/>
              </a:spcBef>
              <a:buNone/>
              <a:defRPr kumimoji="0" sz="4000" kern="1200">
                <a:solidFill>
                  <a:schemeClr val="tx2"/>
                </a:solidFill>
                <a:latin typeface="+mj-lt"/>
                <a:ea typeface="+mj-ea"/>
                <a:cs typeface="+mj-cs"/>
              </a:defRPr>
            </a:lvl1pPr>
          </a:lstStyle>
          <a:p>
            <a:pPr algn="ctr"/>
            <a:r>
              <a:rPr lang="es-CR" dirty="0"/>
              <a:t>Prueba de Hipótesis: bilateral</a:t>
            </a:r>
            <a:endParaRPr lang="en-US" dirty="0"/>
          </a:p>
        </p:txBody>
      </p:sp>
    </p:spTree>
    <p:extLst>
      <p:ext uri="{BB962C8B-B14F-4D97-AF65-F5344CB8AC3E}">
        <p14:creationId xmlns:p14="http://schemas.microsoft.com/office/powerpoint/2010/main" val="2975116850"/>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2 Marcador de contenido"/>
              <p:cNvSpPr>
                <a:spLocks noGrp="1"/>
              </p:cNvSpPr>
              <p:nvPr>
                <p:ph sz="quarter" idx="1"/>
              </p:nvPr>
            </p:nvSpPr>
            <p:spPr>
              <a:xfrm>
                <a:off x="72008" y="1124744"/>
                <a:ext cx="6300192" cy="5544616"/>
              </a:xfrm>
            </p:spPr>
            <p:txBody>
              <a:bodyPr>
                <a:normAutofit fontScale="92500" lnSpcReduction="20000"/>
              </a:bodyPr>
              <a:lstStyle/>
              <a:p>
                <a:pPr algn="just"/>
                <a:r>
                  <a:rPr lang="es-CR" sz="2400" dirty="0"/>
                  <a:t>El intervalo no incluye al 15, se dice que 15 no es un candidato para la media que se está estimando. </a:t>
                </a:r>
              </a:p>
              <a:p>
                <a:pPr algn="just"/>
                <a:endParaRPr lang="es-CR" sz="2400" dirty="0"/>
              </a:p>
              <a:p>
                <a:pPr algn="just"/>
                <a:r>
                  <a:rPr lang="es-CR" sz="2400" dirty="0"/>
                  <a:t>µ no es igual a 15, por lo que se rechaza la hipótesis nula. Es la misma conclusión a la que se llegó mediante el procedimiento de prueba de hipótesis</a:t>
                </a:r>
              </a:p>
              <a:p>
                <a:pPr algn="just"/>
                <a:endParaRPr lang="es-CR" sz="2400" dirty="0"/>
              </a:p>
              <a:p>
                <a:pPr algn="just"/>
                <a:r>
                  <a:rPr lang="es-CR" sz="2400" dirty="0"/>
                  <a:t>Si el parámetro supuesto,  µ=15, se hubiera incluido en el intervalo de confianza del 95%, se habría dicho que </a:t>
                </a:r>
                <a14:m>
                  <m:oMath xmlns:m="http://schemas.openxmlformats.org/officeDocument/2006/math">
                    <m:sSub>
                      <m:sSubPr>
                        <m:ctrlPr>
                          <a:rPr lang="es-CR" sz="2400" b="0" i="1" dirty="0" smtClean="0">
                            <a:latin typeface="Cambria Math" panose="02040503050406030204" pitchFamily="18" charset="0"/>
                          </a:rPr>
                        </m:ctrlPr>
                      </m:sSubPr>
                      <m:e>
                        <m:r>
                          <a:rPr lang="es-CR" sz="2400" i="1" dirty="0" smtClean="0">
                            <a:latin typeface="Cambria Math" panose="02040503050406030204" pitchFamily="18" charset="0"/>
                          </a:rPr>
                          <m:t>𝐻</m:t>
                        </m:r>
                      </m:e>
                      <m:sub>
                        <m:r>
                          <a:rPr lang="es-CR" sz="2400" b="0" i="1" dirty="0" smtClean="0">
                            <a:latin typeface="Cambria Math" panose="02040503050406030204" pitchFamily="18" charset="0"/>
                          </a:rPr>
                          <m:t>0</m:t>
                        </m:r>
                      </m:sub>
                    </m:sSub>
                  </m:oMath>
                </a14:m>
                <a:r>
                  <a:rPr lang="es-CR" sz="2400" dirty="0"/>
                  <a:t> no se rechaza en el nivel </a:t>
                </a:r>
                <a14:m>
                  <m:oMath xmlns:m="http://schemas.openxmlformats.org/officeDocument/2006/math">
                    <m:r>
                      <a:rPr lang="es-CR" sz="2400" i="1" smtClean="0">
                        <a:solidFill>
                          <a:schemeClr val="tx1"/>
                        </a:solidFill>
                        <a:latin typeface="Cambria Math"/>
                        <a:ea typeface="Cambria Math"/>
                      </a:rPr>
                      <m:t>𝛼</m:t>
                    </m:r>
                    <m:r>
                      <a:rPr lang="es-CR" sz="2400" i="1" smtClean="0">
                        <a:solidFill>
                          <a:schemeClr val="tx1"/>
                        </a:solidFill>
                        <a:latin typeface="Cambria Math"/>
                        <a:ea typeface="Cambria Math"/>
                      </a:rPr>
                      <m:t>=0.05.</m:t>
                    </m:r>
                  </m:oMath>
                </a14:m>
                <a:endParaRPr lang="es-CR" sz="2400" b="0" dirty="0">
                  <a:solidFill>
                    <a:schemeClr val="tx1"/>
                  </a:solidFill>
                  <a:ea typeface="Cambria Math"/>
                </a:endParaRPr>
              </a:p>
              <a:p>
                <a:pPr algn="just"/>
                <a:endParaRPr lang="es-CR" sz="2400" dirty="0">
                  <a:solidFill>
                    <a:schemeClr val="tx1"/>
                  </a:solidFill>
                </a:endParaRPr>
              </a:p>
              <a:p>
                <a:pPr algn="just"/>
                <a:r>
                  <a:rPr lang="es-CR" sz="2400" dirty="0"/>
                  <a:t>Cuando se prueba una hipótesis nula por media de un intervalo de confianza bilateral, se rechaza a </a:t>
                </a:r>
                <a14:m>
                  <m:oMath xmlns:m="http://schemas.openxmlformats.org/officeDocument/2006/math">
                    <m:sSub>
                      <m:sSubPr>
                        <m:ctrlPr>
                          <a:rPr lang="es-CR" sz="2400" i="1" dirty="0">
                            <a:latin typeface="Cambria Math" panose="02040503050406030204" pitchFamily="18" charset="0"/>
                          </a:rPr>
                        </m:ctrlPr>
                      </m:sSubPr>
                      <m:e>
                        <m:r>
                          <a:rPr lang="es-CR" sz="2400" i="1" dirty="0">
                            <a:latin typeface="Cambria Math" panose="02040503050406030204" pitchFamily="18" charset="0"/>
                          </a:rPr>
                          <m:t>𝐻</m:t>
                        </m:r>
                      </m:e>
                      <m:sub>
                        <m:r>
                          <a:rPr lang="es-CR" sz="2400" i="1" dirty="0">
                            <a:latin typeface="Cambria Math" panose="02040503050406030204" pitchFamily="18" charset="0"/>
                          </a:rPr>
                          <m:t>0</m:t>
                        </m:r>
                      </m:sub>
                    </m:sSub>
                  </m:oMath>
                </a14:m>
                <a:r>
                  <a:rPr lang="es-CR" sz="2400" dirty="0"/>
                  <a:t> si el parámetro supuesto no está contenido dentro del intervalo de confianza de 100(1-</a:t>
                </a:r>
                <a14:m>
                  <m:oMath xmlns:m="http://schemas.openxmlformats.org/officeDocument/2006/math">
                    <m:r>
                      <a:rPr lang="es-CR" sz="2000" i="1">
                        <a:solidFill>
                          <a:schemeClr val="tx1"/>
                        </a:solidFill>
                        <a:latin typeface="Cambria Math"/>
                        <a:ea typeface="Cambria Math"/>
                      </a:rPr>
                      <m:t>𝛼</m:t>
                    </m:r>
                  </m:oMath>
                </a14:m>
                <a:r>
                  <a:rPr lang="es-CR" sz="2400" dirty="0"/>
                  <a:t>)% . Si el parámetro supuesto está contenido dentro de dicho intervalo, no es posible rechazar la Ho.</a:t>
                </a:r>
                <a:endParaRPr lang="es-CR" sz="2400" dirty="0">
                  <a:solidFill>
                    <a:schemeClr val="tx1"/>
                  </a:solidFill>
                </a:endParaRPr>
              </a:p>
            </p:txBody>
          </p:sp>
        </mc:Choice>
        <mc:Fallback xmlns="">
          <p:sp>
            <p:nvSpPr>
              <p:cNvPr id="3" name="2 Marcador de contenido"/>
              <p:cNvSpPr>
                <a:spLocks noGrp="1" noRot="1" noChangeAspect="1" noMove="1" noResize="1" noEditPoints="1" noAdjustHandles="1" noChangeArrowheads="1" noChangeShapeType="1" noTextEdit="1"/>
              </p:cNvSpPr>
              <p:nvPr>
                <p:ph sz="quarter" idx="1"/>
              </p:nvPr>
            </p:nvSpPr>
            <p:spPr>
              <a:xfrm>
                <a:off x="72008" y="1124744"/>
                <a:ext cx="6300192" cy="5544616"/>
              </a:xfrm>
              <a:blipFill>
                <a:blip r:embed="rId2"/>
                <a:stretch>
                  <a:fillRect l="-581" t="-1650" r="-1258"/>
                </a:stretch>
              </a:blipFill>
            </p:spPr>
            <p:txBody>
              <a:bodyPr/>
              <a:lstStyle/>
              <a:p>
                <a:r>
                  <a:rPr lang="en-US">
                    <a:noFill/>
                  </a:rPr>
                  <a:t> </a:t>
                </a:r>
              </a:p>
            </p:txBody>
          </p:sp>
        </mc:Fallback>
      </mc:AlternateContent>
      <p:pic>
        <p:nvPicPr>
          <p:cNvPr id="2050" name="Picture 2" descr="http://sphweb.bumc.bu.edu/otlt/MPH-Modules/BS/BS704_Confidence_Intervals/CI%20mea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32240" y="1340768"/>
            <a:ext cx="2215827" cy="138112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pirate.shu.edu/~wachsmut/Teaching/MATH1101/Testing/images/conf-explain2.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77991" y="2805337"/>
            <a:ext cx="2438400" cy="3257550"/>
          </a:xfrm>
          <a:prstGeom prst="rect">
            <a:avLst/>
          </a:prstGeom>
          <a:noFill/>
          <a:extLst>
            <a:ext uri="{909E8E84-426E-40DD-AFC4-6F175D3DCCD1}">
              <a14:hiddenFill xmlns:a14="http://schemas.microsoft.com/office/drawing/2010/main">
                <a:solidFill>
                  <a:srgbClr val="FFFFFF"/>
                </a:solidFill>
              </a14:hiddenFill>
            </a:ext>
          </a:extLst>
        </p:spPr>
      </p:pic>
      <p:sp>
        <p:nvSpPr>
          <p:cNvPr id="8" name="Title 1">
            <a:extLst>
              <a:ext uri="{FF2B5EF4-FFF2-40B4-BE49-F238E27FC236}">
                <a16:creationId xmlns:a16="http://schemas.microsoft.com/office/drawing/2014/main" id="{48E51E58-4941-4C72-BCB0-3C948BA0864F}"/>
              </a:ext>
            </a:extLst>
          </p:cNvPr>
          <p:cNvSpPr txBox="1">
            <a:spLocks/>
          </p:cNvSpPr>
          <p:nvPr/>
        </p:nvSpPr>
        <p:spPr>
          <a:xfrm>
            <a:off x="0" y="44624"/>
            <a:ext cx="9144000" cy="792088"/>
          </a:xfrm>
          <a:prstGeom prst="rect">
            <a:avLst/>
          </a:prstGeom>
        </p:spPr>
        <p:txBody>
          <a:bodyPr bIns="91440" anchor="b" anchorCtr="0">
            <a:normAutofit/>
          </a:bodyPr>
          <a:lstStyle>
            <a:lvl1pPr algn="l" rtl="0" eaLnBrk="1" latinLnBrk="0" hangingPunct="1">
              <a:spcBef>
                <a:spcPct val="0"/>
              </a:spcBef>
              <a:buNone/>
              <a:defRPr kumimoji="0" sz="4000" kern="1200">
                <a:solidFill>
                  <a:schemeClr val="tx2"/>
                </a:solidFill>
                <a:latin typeface="+mj-lt"/>
                <a:ea typeface="+mj-ea"/>
                <a:cs typeface="+mj-cs"/>
              </a:defRPr>
            </a:lvl1pPr>
          </a:lstStyle>
          <a:p>
            <a:pPr algn="ctr"/>
            <a:r>
              <a:rPr lang="es-CR" dirty="0"/>
              <a:t>Prueba de Hipótesis: bilateral</a:t>
            </a:r>
            <a:endParaRPr lang="en-US" dirty="0"/>
          </a:p>
        </p:txBody>
      </p:sp>
    </p:spTree>
    <p:extLst>
      <p:ext uri="{BB962C8B-B14F-4D97-AF65-F5344CB8AC3E}">
        <p14:creationId xmlns:p14="http://schemas.microsoft.com/office/powerpoint/2010/main" val="321465785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182439" y="188640"/>
            <a:ext cx="8782049" cy="792088"/>
          </a:xfrm>
        </p:spPr>
        <p:txBody>
          <a:bodyPr>
            <a:normAutofit/>
          </a:bodyPr>
          <a:lstStyle/>
          <a:p>
            <a:pPr algn="ctr"/>
            <a:r>
              <a:rPr lang="es-CR" dirty="0"/>
              <a:t>Introducción</a:t>
            </a:r>
          </a:p>
        </p:txBody>
      </p:sp>
      <p:pic>
        <p:nvPicPr>
          <p:cNvPr id="1026" name="Picture 2" descr="C:\Users\oscar.centeno\Desktop\cd0663dc-0483-4fe2-8fb7-00548f849e7a.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584" y="1880791"/>
            <a:ext cx="3377645" cy="4216566"/>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oscar.centeno\Desktop\image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52120" y="1880791"/>
            <a:ext cx="2819627" cy="42525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9326248"/>
      </p:ext>
    </p:extLst>
  </p:cSld>
  <p:clrMapOvr>
    <a:masterClrMapping/>
  </p:clrMapOvr>
  <p:transition spd="slow">
    <p:pull/>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683568" y="188640"/>
            <a:ext cx="7772400" cy="868958"/>
          </a:xfrm>
        </p:spPr>
        <p:txBody>
          <a:bodyPr/>
          <a:lstStyle/>
          <a:p>
            <a:pPr algn="ctr"/>
            <a:r>
              <a:rPr lang="es-CR" dirty="0"/>
              <a:t>Índice</a:t>
            </a:r>
          </a:p>
        </p:txBody>
      </p:sp>
      <p:sp>
        <p:nvSpPr>
          <p:cNvPr id="4" name="3 Elipse"/>
          <p:cNvSpPr/>
          <p:nvPr/>
        </p:nvSpPr>
        <p:spPr>
          <a:xfrm>
            <a:off x="467544" y="1268760"/>
            <a:ext cx="1368152" cy="129614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1</a:t>
            </a:r>
          </a:p>
        </p:txBody>
      </p:sp>
      <p:sp>
        <p:nvSpPr>
          <p:cNvPr id="5" name="4 Elipse"/>
          <p:cNvSpPr/>
          <p:nvPr/>
        </p:nvSpPr>
        <p:spPr>
          <a:xfrm>
            <a:off x="467544" y="3284984"/>
            <a:ext cx="1368152" cy="129614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2</a:t>
            </a:r>
          </a:p>
        </p:txBody>
      </p:sp>
      <p:sp>
        <p:nvSpPr>
          <p:cNvPr id="6" name="5 Elipse"/>
          <p:cNvSpPr/>
          <p:nvPr/>
        </p:nvSpPr>
        <p:spPr>
          <a:xfrm>
            <a:off x="467544" y="5229200"/>
            <a:ext cx="1368152" cy="129614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3</a:t>
            </a:r>
          </a:p>
        </p:txBody>
      </p:sp>
      <p:sp>
        <p:nvSpPr>
          <p:cNvPr id="7" name="6 Elipse"/>
          <p:cNvSpPr/>
          <p:nvPr/>
        </p:nvSpPr>
        <p:spPr>
          <a:xfrm>
            <a:off x="4716016" y="1268760"/>
            <a:ext cx="1368152" cy="129614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4</a:t>
            </a:r>
          </a:p>
        </p:txBody>
      </p:sp>
      <p:sp>
        <p:nvSpPr>
          <p:cNvPr id="13" name="12 Rectángulo redondeado"/>
          <p:cNvSpPr/>
          <p:nvPr/>
        </p:nvSpPr>
        <p:spPr>
          <a:xfrm>
            <a:off x="2051720" y="1412776"/>
            <a:ext cx="2160240" cy="1008112"/>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s-CR" dirty="0"/>
              <a:t>¿Qué es una hipótesis?</a:t>
            </a:r>
          </a:p>
        </p:txBody>
      </p:sp>
      <p:sp>
        <p:nvSpPr>
          <p:cNvPr id="14" name="13 Rectángulo redondeado"/>
          <p:cNvSpPr/>
          <p:nvPr/>
        </p:nvSpPr>
        <p:spPr>
          <a:xfrm>
            <a:off x="2051720" y="3429000"/>
            <a:ext cx="2160240" cy="1008112"/>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s-CR" dirty="0"/>
              <a:t>Los dos tipos de hipótesis</a:t>
            </a:r>
          </a:p>
        </p:txBody>
      </p:sp>
      <p:sp>
        <p:nvSpPr>
          <p:cNvPr id="16" name="15 Rectángulo redondeado"/>
          <p:cNvSpPr/>
          <p:nvPr/>
        </p:nvSpPr>
        <p:spPr>
          <a:xfrm>
            <a:off x="2051720" y="5373216"/>
            <a:ext cx="2160240" cy="1008112"/>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s-CR" dirty="0"/>
              <a:t>Hipótesis bilateral</a:t>
            </a:r>
          </a:p>
        </p:txBody>
      </p:sp>
      <p:sp>
        <p:nvSpPr>
          <p:cNvPr id="17" name="16 Rectángulo redondeado"/>
          <p:cNvSpPr/>
          <p:nvPr/>
        </p:nvSpPr>
        <p:spPr>
          <a:xfrm>
            <a:off x="6588224" y="1412776"/>
            <a:ext cx="2160240" cy="1008112"/>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s-CR" dirty="0"/>
              <a:t>Hipótesis unilateral</a:t>
            </a:r>
          </a:p>
        </p:txBody>
      </p:sp>
    </p:spTree>
    <p:extLst>
      <p:ext uri="{BB962C8B-B14F-4D97-AF65-F5344CB8AC3E}">
        <p14:creationId xmlns:p14="http://schemas.microsoft.com/office/powerpoint/2010/main" val="354377521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sz="quarter" idx="1"/>
          </p:nvPr>
        </p:nvSpPr>
        <p:spPr>
          <a:xfrm>
            <a:off x="251520" y="1196752"/>
            <a:ext cx="6408712" cy="5472608"/>
          </a:xfrm>
        </p:spPr>
        <p:txBody>
          <a:bodyPr>
            <a:normAutofit lnSpcReduction="10000"/>
          </a:bodyPr>
          <a:lstStyle/>
          <a:p>
            <a:pPr algn="just"/>
            <a:r>
              <a:rPr lang="es-CR" sz="2400" dirty="0"/>
              <a:t>Una prueba de hipótesis puede ser </a:t>
            </a:r>
            <a:r>
              <a:rPr lang="es-CR" sz="2400" i="1" dirty="0"/>
              <a:t>unilateral.  </a:t>
            </a:r>
            <a:r>
              <a:rPr lang="es-CR" sz="2400" dirty="0"/>
              <a:t>En cuyo caso toda la región de rechazo está en una u otra cola de la distribución. </a:t>
            </a:r>
          </a:p>
          <a:p>
            <a:pPr algn="just"/>
            <a:endParaRPr lang="es-CR" sz="2400" dirty="0"/>
          </a:p>
          <a:p>
            <a:pPr algn="just"/>
            <a:r>
              <a:rPr lang="es-CR" sz="2400" dirty="0"/>
              <a:t>El que se utilice una prueba unilateral o bilateral depende de la naturaleza de la conjetura o suposición planteada por el investigador.</a:t>
            </a:r>
          </a:p>
          <a:p>
            <a:pPr algn="just"/>
            <a:endParaRPr lang="es-CR" sz="2400" dirty="0"/>
          </a:p>
          <a:p>
            <a:pPr algn="just"/>
            <a:r>
              <a:rPr lang="es-CR" sz="2400" dirty="0"/>
              <a:t>Por ejemplo, supóngase que no se tenía interés por la igualdad del parámetro, sino si los valores podían ser mayores o menores. </a:t>
            </a:r>
          </a:p>
          <a:p>
            <a:pPr algn="just"/>
            <a:endParaRPr lang="es-CR" sz="2400" dirty="0"/>
          </a:p>
          <a:p>
            <a:pPr algn="just"/>
            <a:r>
              <a:rPr lang="es-CR" sz="2400" dirty="0"/>
              <a:t>En este caso, se deberá pasar de una prueba de hipótesis  bilateral a unilateral .</a:t>
            </a:r>
          </a:p>
        </p:txBody>
      </p:sp>
      <p:pic>
        <p:nvPicPr>
          <p:cNvPr id="3074" name="Picture 2" descr="http://www.proactimalearning.com/var/storage/images/media/images/learning/546318-1-nor-NO/learnin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32240" y="1327448"/>
            <a:ext cx="2232247" cy="2476501"/>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www.tenantmail.com/images/learn-more.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51837" y="4005064"/>
            <a:ext cx="2212650" cy="2533651"/>
          </a:xfrm>
          <a:prstGeom prst="rect">
            <a:avLst/>
          </a:prstGeom>
          <a:noFill/>
          <a:extLst>
            <a:ext uri="{909E8E84-426E-40DD-AFC4-6F175D3DCCD1}">
              <a14:hiddenFill xmlns:a14="http://schemas.microsoft.com/office/drawing/2010/main">
                <a:solidFill>
                  <a:srgbClr val="FFFFFF"/>
                </a:solidFill>
              </a14:hiddenFill>
            </a:ext>
          </a:extLst>
        </p:spPr>
      </p:pic>
      <p:sp>
        <p:nvSpPr>
          <p:cNvPr id="8" name="Title 1">
            <a:extLst>
              <a:ext uri="{FF2B5EF4-FFF2-40B4-BE49-F238E27FC236}">
                <a16:creationId xmlns:a16="http://schemas.microsoft.com/office/drawing/2014/main" id="{8AFC2C95-940F-4A34-A207-0E26585B1DD3}"/>
              </a:ext>
            </a:extLst>
          </p:cNvPr>
          <p:cNvSpPr txBox="1">
            <a:spLocks/>
          </p:cNvSpPr>
          <p:nvPr/>
        </p:nvSpPr>
        <p:spPr>
          <a:xfrm>
            <a:off x="0" y="44624"/>
            <a:ext cx="9144000" cy="792088"/>
          </a:xfrm>
          <a:prstGeom prst="rect">
            <a:avLst/>
          </a:prstGeom>
        </p:spPr>
        <p:txBody>
          <a:bodyPr bIns="91440" anchor="b" anchorCtr="0">
            <a:normAutofit/>
          </a:bodyPr>
          <a:lstStyle>
            <a:lvl1pPr algn="l" rtl="0" eaLnBrk="1" latinLnBrk="0" hangingPunct="1">
              <a:spcBef>
                <a:spcPct val="0"/>
              </a:spcBef>
              <a:buNone/>
              <a:defRPr kumimoji="0" sz="4000" kern="1200">
                <a:solidFill>
                  <a:schemeClr val="tx2"/>
                </a:solidFill>
                <a:latin typeface="+mj-lt"/>
                <a:ea typeface="+mj-ea"/>
                <a:cs typeface="+mj-cs"/>
              </a:defRPr>
            </a:lvl1pPr>
          </a:lstStyle>
          <a:p>
            <a:pPr algn="ctr"/>
            <a:r>
              <a:rPr lang="es-CR" dirty="0"/>
              <a:t>Prueba de Hipótesis: unilateral</a:t>
            </a:r>
            <a:endParaRPr lang="en-US" dirty="0"/>
          </a:p>
        </p:txBody>
      </p:sp>
    </p:spTree>
    <p:extLst>
      <p:ext uri="{BB962C8B-B14F-4D97-AF65-F5344CB8AC3E}">
        <p14:creationId xmlns:p14="http://schemas.microsoft.com/office/powerpoint/2010/main" val="3541594424"/>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sz="quarter" idx="1"/>
          </p:nvPr>
        </p:nvSpPr>
        <p:spPr>
          <a:xfrm>
            <a:off x="251520" y="1340768"/>
            <a:ext cx="7772400" cy="5328592"/>
          </a:xfrm>
        </p:spPr>
        <p:txBody>
          <a:bodyPr>
            <a:normAutofit/>
          </a:bodyPr>
          <a:lstStyle/>
          <a:p>
            <a:r>
              <a:rPr lang="es-CR" sz="2400" dirty="0"/>
              <a:t>En el ejemplo anterior se analizó el siguiente planteamiento de prueba de hipótesis:</a:t>
            </a:r>
          </a:p>
          <a:p>
            <a:endParaRPr lang="es-CR" sz="2400" dirty="0"/>
          </a:p>
          <a:p>
            <a:endParaRPr lang="es-CR" sz="2400" dirty="0"/>
          </a:p>
          <a:p>
            <a:endParaRPr lang="es-CR" sz="2400" dirty="0"/>
          </a:p>
          <a:p>
            <a:endParaRPr lang="es-CR" sz="2400" dirty="0"/>
          </a:p>
          <a:p>
            <a:r>
              <a:rPr lang="es-CR" sz="2400" dirty="0"/>
              <a:t>Ahora, el investigador pudo también plantear la siguiente:</a:t>
            </a:r>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05330" y="2204864"/>
            <a:ext cx="1571084" cy="11521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9146" y="5085184"/>
            <a:ext cx="1656184" cy="11521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77225" y="5085184"/>
            <a:ext cx="1525260" cy="11521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8" name="Picture 2" descr="http://www.stepbystep.com/wp-content/uploads/2013/01/How-to-Make-Money-Selling-Your-Art-on-eBay5.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33380" y="1869256"/>
            <a:ext cx="2644059" cy="1823343"/>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1">
            <a:extLst>
              <a:ext uri="{FF2B5EF4-FFF2-40B4-BE49-F238E27FC236}">
                <a16:creationId xmlns:a16="http://schemas.microsoft.com/office/drawing/2014/main" id="{4B4D563A-20F6-4EB6-80F1-41209538DAFD}"/>
              </a:ext>
            </a:extLst>
          </p:cNvPr>
          <p:cNvSpPr txBox="1">
            <a:spLocks/>
          </p:cNvSpPr>
          <p:nvPr/>
        </p:nvSpPr>
        <p:spPr>
          <a:xfrm>
            <a:off x="0" y="44624"/>
            <a:ext cx="9144000" cy="792088"/>
          </a:xfrm>
          <a:prstGeom prst="rect">
            <a:avLst/>
          </a:prstGeom>
        </p:spPr>
        <p:txBody>
          <a:bodyPr bIns="91440" anchor="b" anchorCtr="0">
            <a:normAutofit/>
          </a:bodyPr>
          <a:lstStyle>
            <a:lvl1pPr algn="l" rtl="0" eaLnBrk="1" latinLnBrk="0" hangingPunct="1">
              <a:spcBef>
                <a:spcPct val="0"/>
              </a:spcBef>
              <a:buNone/>
              <a:defRPr kumimoji="0" sz="4000" kern="1200">
                <a:solidFill>
                  <a:schemeClr val="tx2"/>
                </a:solidFill>
                <a:latin typeface="+mj-lt"/>
                <a:ea typeface="+mj-ea"/>
                <a:cs typeface="+mj-cs"/>
              </a:defRPr>
            </a:lvl1pPr>
          </a:lstStyle>
          <a:p>
            <a:pPr algn="ctr"/>
            <a:r>
              <a:rPr lang="es-CR" dirty="0"/>
              <a:t>Prueba de Hipótesis: unilateral</a:t>
            </a:r>
            <a:endParaRPr lang="en-US" dirty="0"/>
          </a:p>
        </p:txBody>
      </p:sp>
    </p:spTree>
    <p:extLst>
      <p:ext uri="{BB962C8B-B14F-4D97-AF65-F5344CB8AC3E}">
        <p14:creationId xmlns:p14="http://schemas.microsoft.com/office/powerpoint/2010/main" val="3249450969"/>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sz="quarter" idx="1"/>
          </p:nvPr>
        </p:nvSpPr>
        <p:spPr>
          <a:xfrm>
            <a:off x="251520" y="1124744"/>
            <a:ext cx="6336704" cy="5544616"/>
          </a:xfrm>
        </p:spPr>
        <p:txBody>
          <a:bodyPr>
            <a:normAutofit lnSpcReduction="10000"/>
          </a:bodyPr>
          <a:lstStyle/>
          <a:p>
            <a:pPr algn="just"/>
            <a:r>
              <a:rPr lang="es-CR" sz="2400" dirty="0"/>
              <a:t>Para el caso en que la prueba de hipótesis se refiere a no una igualdad, sino a una cantidad menor o mayor, la única diferencia es a nivel del planteamiento de la PH, y por ende de la definición de las regiones  de rechazo y no rechazo.</a:t>
            </a:r>
          </a:p>
          <a:p>
            <a:pPr algn="just"/>
            <a:endParaRPr lang="es-CR" sz="2400" dirty="0"/>
          </a:p>
          <a:p>
            <a:pPr algn="just"/>
            <a:r>
              <a:rPr lang="es-CR" sz="2400" dirty="0"/>
              <a:t>En estos caso, en vez de tomar dos zonas de rechazo, se tomaría únicamente una región.</a:t>
            </a:r>
          </a:p>
          <a:p>
            <a:pPr algn="just"/>
            <a:endParaRPr lang="es-CR" sz="2400" dirty="0"/>
          </a:p>
          <a:p>
            <a:pPr algn="just"/>
            <a:r>
              <a:rPr lang="es-CR" sz="2400" dirty="0"/>
              <a:t>Si la prueba o la conjetura indica la superioridad, se tomaría la parte derecha como región de rechazo. Si se indicada la inferioridad, se tomaría la parte izquierda en la zona de rechazo.</a:t>
            </a:r>
          </a:p>
          <a:p>
            <a:pPr algn="just"/>
            <a:endParaRPr lang="es-CR" sz="2400" dirty="0"/>
          </a:p>
          <a:p>
            <a:pPr algn="just"/>
            <a:r>
              <a:rPr lang="es-CR" sz="2400" dirty="0"/>
              <a:t>Ejemplifiquemos lo anterior:</a:t>
            </a:r>
          </a:p>
        </p:txBody>
      </p:sp>
      <p:pic>
        <p:nvPicPr>
          <p:cNvPr id="5122" name="Picture 2" descr="http://1.bp.blogspot.com/-YST1fI2o5Ho/UoWzvLlQKsI/AAAAAAAAAFU/Q55m-LOiJHw/s400/learn-vietnamese-in-ho-chi-minh.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99573" y="1196752"/>
            <a:ext cx="1957308" cy="216024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http://3.bp.blogspot.com/-iC38WfOYa64/UiTJ1cjY0yI/AAAAAAAAC9w/YpiPxJxe3L4/s1600/hypothesis.png"/>
          <p:cNvPicPr>
            <a:picLocks noChangeAspect="1" noChangeArrowheads="1"/>
          </p:cNvPicPr>
          <p:nvPr/>
        </p:nvPicPr>
        <p:blipFill rotWithShape="1">
          <a:blip r:embed="rId3">
            <a:extLst>
              <a:ext uri="{28A0092B-C50C-407E-A947-70E740481C1C}">
                <a14:useLocalDpi xmlns:a14="http://schemas.microsoft.com/office/drawing/2010/main" val="0"/>
              </a:ext>
            </a:extLst>
          </a:blip>
          <a:srcRect l="8460" t="12785" r="9513" b="7044"/>
          <a:stretch/>
        </p:blipFill>
        <p:spPr bwMode="auto">
          <a:xfrm>
            <a:off x="6947952" y="3848100"/>
            <a:ext cx="1860550" cy="2533228"/>
          </a:xfrm>
          <a:prstGeom prst="rect">
            <a:avLst/>
          </a:prstGeom>
          <a:noFill/>
          <a:extLst>
            <a:ext uri="{909E8E84-426E-40DD-AFC4-6F175D3DCCD1}">
              <a14:hiddenFill xmlns:a14="http://schemas.microsoft.com/office/drawing/2010/main">
                <a:solidFill>
                  <a:srgbClr val="FFFFFF"/>
                </a:solidFill>
              </a14:hiddenFill>
            </a:ext>
          </a:extLst>
        </p:spPr>
      </p:pic>
      <p:sp>
        <p:nvSpPr>
          <p:cNvPr id="8" name="Title 1">
            <a:extLst>
              <a:ext uri="{FF2B5EF4-FFF2-40B4-BE49-F238E27FC236}">
                <a16:creationId xmlns:a16="http://schemas.microsoft.com/office/drawing/2014/main" id="{D7383A07-80FC-4E08-8412-10E4E6FB7400}"/>
              </a:ext>
            </a:extLst>
          </p:cNvPr>
          <p:cNvSpPr txBox="1">
            <a:spLocks/>
          </p:cNvSpPr>
          <p:nvPr/>
        </p:nvSpPr>
        <p:spPr>
          <a:xfrm>
            <a:off x="0" y="44624"/>
            <a:ext cx="9144000" cy="792088"/>
          </a:xfrm>
          <a:prstGeom prst="rect">
            <a:avLst/>
          </a:prstGeom>
        </p:spPr>
        <p:txBody>
          <a:bodyPr bIns="91440" anchor="b" anchorCtr="0">
            <a:normAutofit/>
          </a:bodyPr>
          <a:lstStyle>
            <a:lvl1pPr algn="l" rtl="0" eaLnBrk="1" latinLnBrk="0" hangingPunct="1">
              <a:spcBef>
                <a:spcPct val="0"/>
              </a:spcBef>
              <a:buNone/>
              <a:defRPr kumimoji="0" sz="4000" kern="1200">
                <a:solidFill>
                  <a:schemeClr val="tx2"/>
                </a:solidFill>
                <a:latin typeface="+mj-lt"/>
                <a:ea typeface="+mj-ea"/>
                <a:cs typeface="+mj-cs"/>
              </a:defRPr>
            </a:lvl1pPr>
          </a:lstStyle>
          <a:p>
            <a:pPr algn="ctr"/>
            <a:r>
              <a:rPr lang="es-CR" dirty="0"/>
              <a:t>Prueba de Hipótesis: unilateral</a:t>
            </a:r>
            <a:endParaRPr lang="en-US" dirty="0"/>
          </a:p>
        </p:txBody>
      </p:sp>
    </p:spTree>
    <p:extLst>
      <p:ext uri="{BB962C8B-B14F-4D97-AF65-F5344CB8AC3E}">
        <p14:creationId xmlns:p14="http://schemas.microsoft.com/office/powerpoint/2010/main" val="1377309897"/>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sz="quarter" idx="1"/>
          </p:nvPr>
        </p:nvSpPr>
        <p:spPr>
          <a:xfrm>
            <a:off x="247222" y="1340768"/>
            <a:ext cx="7772400" cy="4572000"/>
          </a:xfrm>
        </p:spPr>
        <p:txBody>
          <a:bodyPr>
            <a:normAutofit/>
          </a:bodyPr>
          <a:lstStyle/>
          <a:p>
            <a:r>
              <a:rPr lang="es-CR" sz="2400" dirty="0"/>
              <a:t>Para el siguiente caso,                                 la zona de rechazo sería la siguiente. </a:t>
            </a:r>
          </a:p>
        </p:txBody>
      </p:sp>
      <p:pic>
        <p:nvPicPr>
          <p:cNvPr id="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68650" y="1124744"/>
            <a:ext cx="1656184" cy="11521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6" name="Picture 2" descr="F:\Oscar Centeno Mora\PH - derecha.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4160" y="2780928"/>
            <a:ext cx="6583680" cy="3326130"/>
          </a:xfrm>
          <a:prstGeom prst="rect">
            <a:avLst/>
          </a:prstGeom>
          <a:noFill/>
          <a:extLst>
            <a:ext uri="{909E8E84-426E-40DD-AFC4-6F175D3DCCD1}">
              <a14:hiddenFill xmlns:a14="http://schemas.microsoft.com/office/drawing/2010/main">
                <a:solidFill>
                  <a:srgbClr val="FFFFFF"/>
                </a:solidFill>
              </a14:hiddenFill>
            </a:ext>
          </a:extLst>
        </p:spPr>
      </p:pic>
      <p:cxnSp>
        <p:nvCxnSpPr>
          <p:cNvPr id="6" name="5 Conector recto"/>
          <p:cNvCxnSpPr/>
          <p:nvPr/>
        </p:nvCxnSpPr>
        <p:spPr>
          <a:xfrm>
            <a:off x="971600" y="5661248"/>
            <a:ext cx="5400600"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7" name="6 Conector recto"/>
          <p:cNvCxnSpPr/>
          <p:nvPr/>
        </p:nvCxnSpPr>
        <p:spPr>
          <a:xfrm>
            <a:off x="6372200" y="5661248"/>
            <a:ext cx="1155973"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8" name="7 Rectángulo redondeado"/>
          <p:cNvSpPr/>
          <p:nvPr/>
        </p:nvSpPr>
        <p:spPr>
          <a:xfrm>
            <a:off x="6372200" y="5885509"/>
            <a:ext cx="1440160"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Rechazo</a:t>
            </a:r>
          </a:p>
        </p:txBody>
      </p:sp>
      <p:sp>
        <p:nvSpPr>
          <p:cNvPr id="9" name="8 Rectángulo redondeado"/>
          <p:cNvSpPr/>
          <p:nvPr/>
        </p:nvSpPr>
        <p:spPr>
          <a:xfrm>
            <a:off x="2885381" y="5889434"/>
            <a:ext cx="2622723" cy="641350"/>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No rechazo</a:t>
            </a:r>
          </a:p>
        </p:txBody>
      </p:sp>
      <p:cxnSp>
        <p:nvCxnSpPr>
          <p:cNvPr id="11" name="10 Conector recto de flecha"/>
          <p:cNvCxnSpPr/>
          <p:nvPr/>
        </p:nvCxnSpPr>
        <p:spPr>
          <a:xfrm>
            <a:off x="6948264" y="3356992"/>
            <a:ext cx="0" cy="1584176"/>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2" name="11 Conector recto"/>
          <p:cNvCxnSpPr/>
          <p:nvPr/>
        </p:nvCxnSpPr>
        <p:spPr>
          <a:xfrm flipV="1">
            <a:off x="6376780" y="4365104"/>
            <a:ext cx="0" cy="1008112"/>
          </a:xfrm>
          <a:prstGeom prst="line">
            <a:avLst/>
          </a:prstGeom>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13" name="12 CuadroTexto"/>
              <p:cNvSpPr txBox="1"/>
              <p:nvPr/>
            </p:nvSpPr>
            <p:spPr>
              <a:xfrm>
                <a:off x="6012160" y="3933056"/>
                <a:ext cx="79208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s-CR" b="0" i="1" dirty="0" smtClean="0">
                              <a:latin typeface="Cambria Math" panose="02040503050406030204" pitchFamily="18" charset="0"/>
                            </a:rPr>
                          </m:ctrlPr>
                        </m:sSubPr>
                        <m:e>
                          <m:r>
                            <a:rPr lang="es-CR" i="1" dirty="0" smtClean="0">
                              <a:latin typeface="Cambria Math"/>
                            </a:rPr>
                            <m:t>𝑐</m:t>
                          </m:r>
                        </m:e>
                        <m:sub>
                          <m:r>
                            <a:rPr lang="es-CR" i="1" dirty="0" smtClean="0">
                              <a:latin typeface="Cambria Math"/>
                            </a:rPr>
                            <m:t>1</m:t>
                          </m:r>
                        </m:sub>
                      </m:sSub>
                    </m:oMath>
                  </m:oMathPara>
                </a14:m>
                <a:endParaRPr lang="es-CR" dirty="0"/>
              </a:p>
            </p:txBody>
          </p:sp>
        </mc:Choice>
        <mc:Fallback xmlns="">
          <p:sp>
            <p:nvSpPr>
              <p:cNvPr id="13" name="12 CuadroTexto"/>
              <p:cNvSpPr txBox="1">
                <a:spLocks noRot="1" noChangeAspect="1" noMove="1" noResize="1" noEditPoints="1" noAdjustHandles="1" noChangeArrowheads="1" noChangeShapeType="1" noTextEdit="1"/>
              </p:cNvSpPr>
              <p:nvPr/>
            </p:nvSpPr>
            <p:spPr>
              <a:xfrm>
                <a:off x="6012160" y="3933056"/>
                <a:ext cx="792088" cy="369332"/>
              </a:xfrm>
              <a:prstGeom prst="rect">
                <a:avLst/>
              </a:prstGeom>
              <a:blipFill rotWithShape="1">
                <a:blip r:embed="rId4"/>
                <a:stretch>
                  <a:fillRect/>
                </a:stretch>
              </a:blipFill>
            </p:spPr>
            <p:txBody>
              <a:bodyPr/>
              <a:lstStyle/>
              <a:p>
                <a:r>
                  <a:rPr lang="es-CR">
                    <a:noFill/>
                  </a:rPr>
                  <a:t> </a:t>
                </a:r>
              </a:p>
            </p:txBody>
          </p:sp>
        </mc:Fallback>
      </mc:AlternateContent>
      <mc:AlternateContent xmlns:mc="http://schemas.openxmlformats.org/markup-compatibility/2006" xmlns:a14="http://schemas.microsoft.com/office/drawing/2010/main">
        <mc:Choice Requires="a14">
          <p:sp>
            <p:nvSpPr>
              <p:cNvPr id="14" name="13 CuadroTexto"/>
              <p:cNvSpPr txBox="1"/>
              <p:nvPr/>
            </p:nvSpPr>
            <p:spPr>
              <a:xfrm>
                <a:off x="6300192" y="2924944"/>
                <a:ext cx="122413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s-CR" i="1" dirty="0" smtClean="0">
                          <a:latin typeface="Cambria Math"/>
                          <a:ea typeface="Cambria Math"/>
                        </a:rPr>
                        <m:t>𝛼</m:t>
                      </m:r>
                      <m:r>
                        <a:rPr lang="es-CR" b="0" i="1" dirty="0" smtClean="0">
                          <a:latin typeface="Cambria Math"/>
                          <a:ea typeface="Cambria Math"/>
                        </a:rPr>
                        <m:t>=0.05</m:t>
                      </m:r>
                    </m:oMath>
                  </m:oMathPara>
                </a14:m>
                <a:endParaRPr lang="es-CR" dirty="0"/>
              </a:p>
            </p:txBody>
          </p:sp>
        </mc:Choice>
        <mc:Fallback xmlns="">
          <p:sp>
            <p:nvSpPr>
              <p:cNvPr id="14" name="13 CuadroTexto"/>
              <p:cNvSpPr txBox="1">
                <a:spLocks noRot="1" noChangeAspect="1" noMove="1" noResize="1" noEditPoints="1" noAdjustHandles="1" noChangeArrowheads="1" noChangeShapeType="1" noTextEdit="1"/>
              </p:cNvSpPr>
              <p:nvPr/>
            </p:nvSpPr>
            <p:spPr>
              <a:xfrm>
                <a:off x="6300192" y="2924944"/>
                <a:ext cx="1224137" cy="369332"/>
              </a:xfrm>
              <a:prstGeom prst="rect">
                <a:avLst/>
              </a:prstGeom>
              <a:blipFill rotWithShape="1">
                <a:blip r:embed="rId5"/>
                <a:stretch>
                  <a:fillRect/>
                </a:stretch>
              </a:blipFill>
            </p:spPr>
            <p:txBody>
              <a:bodyPr/>
              <a:lstStyle/>
              <a:p>
                <a:r>
                  <a:rPr lang="es-CR">
                    <a:noFill/>
                  </a:rPr>
                  <a:t> </a:t>
                </a:r>
              </a:p>
            </p:txBody>
          </p:sp>
        </mc:Fallback>
      </mc:AlternateContent>
      <mc:AlternateContent xmlns:mc="http://schemas.openxmlformats.org/markup-compatibility/2006" xmlns:a14="http://schemas.microsoft.com/office/drawing/2010/main">
        <mc:Choice Requires="a14">
          <p:sp>
            <p:nvSpPr>
              <p:cNvPr id="15" name="14 CuadroTexto"/>
              <p:cNvSpPr txBox="1"/>
              <p:nvPr/>
            </p:nvSpPr>
            <p:spPr>
              <a:xfrm>
                <a:off x="5724128" y="5363924"/>
                <a:ext cx="122413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s-CR" i="1" dirty="0" smtClean="0">
                          <a:latin typeface="Cambria Math"/>
                          <a:ea typeface="Cambria Math"/>
                        </a:rPr>
                        <m:t>1</m:t>
                      </m:r>
                      <m:r>
                        <a:rPr lang="es-CR" b="0" i="1" dirty="0" smtClean="0">
                          <a:latin typeface="Cambria Math"/>
                          <a:ea typeface="Cambria Math"/>
                        </a:rPr>
                        <m:t>.645</m:t>
                      </m:r>
                    </m:oMath>
                  </m:oMathPara>
                </a14:m>
                <a:endParaRPr lang="es-CR" dirty="0"/>
              </a:p>
            </p:txBody>
          </p:sp>
        </mc:Choice>
        <mc:Fallback xmlns="">
          <p:sp>
            <p:nvSpPr>
              <p:cNvPr id="15" name="14 CuadroTexto"/>
              <p:cNvSpPr txBox="1">
                <a:spLocks noRot="1" noChangeAspect="1" noMove="1" noResize="1" noEditPoints="1" noAdjustHandles="1" noChangeArrowheads="1" noChangeShapeType="1" noTextEdit="1"/>
              </p:cNvSpPr>
              <p:nvPr/>
            </p:nvSpPr>
            <p:spPr>
              <a:xfrm>
                <a:off x="5724128" y="5363924"/>
                <a:ext cx="1224137" cy="369332"/>
              </a:xfrm>
              <a:prstGeom prst="rect">
                <a:avLst/>
              </a:prstGeom>
              <a:blipFill rotWithShape="1">
                <a:blip r:embed="rId6"/>
                <a:stretch>
                  <a:fillRect/>
                </a:stretch>
              </a:blipFill>
            </p:spPr>
            <p:txBody>
              <a:bodyPr/>
              <a:lstStyle/>
              <a:p>
                <a:r>
                  <a:rPr lang="es-CR">
                    <a:noFill/>
                  </a:rPr>
                  <a:t> </a:t>
                </a:r>
              </a:p>
            </p:txBody>
          </p:sp>
        </mc:Fallback>
      </mc:AlternateContent>
      <p:sp>
        <p:nvSpPr>
          <p:cNvPr id="17" name="Title 1">
            <a:extLst>
              <a:ext uri="{FF2B5EF4-FFF2-40B4-BE49-F238E27FC236}">
                <a16:creationId xmlns:a16="http://schemas.microsoft.com/office/drawing/2014/main" id="{19658054-9013-479B-97C3-A27DF4D44C4E}"/>
              </a:ext>
            </a:extLst>
          </p:cNvPr>
          <p:cNvSpPr txBox="1">
            <a:spLocks/>
          </p:cNvSpPr>
          <p:nvPr/>
        </p:nvSpPr>
        <p:spPr>
          <a:xfrm>
            <a:off x="0" y="44624"/>
            <a:ext cx="9144000" cy="792088"/>
          </a:xfrm>
          <a:prstGeom prst="rect">
            <a:avLst/>
          </a:prstGeom>
        </p:spPr>
        <p:txBody>
          <a:bodyPr bIns="91440" anchor="b" anchorCtr="0">
            <a:normAutofit/>
          </a:bodyPr>
          <a:lstStyle>
            <a:lvl1pPr algn="l" rtl="0" eaLnBrk="1" latinLnBrk="0" hangingPunct="1">
              <a:spcBef>
                <a:spcPct val="0"/>
              </a:spcBef>
              <a:buNone/>
              <a:defRPr kumimoji="0" sz="4000" kern="1200">
                <a:solidFill>
                  <a:schemeClr val="tx2"/>
                </a:solidFill>
                <a:latin typeface="+mj-lt"/>
                <a:ea typeface="+mj-ea"/>
                <a:cs typeface="+mj-cs"/>
              </a:defRPr>
            </a:lvl1pPr>
          </a:lstStyle>
          <a:p>
            <a:pPr algn="ctr"/>
            <a:r>
              <a:rPr lang="es-CR" dirty="0"/>
              <a:t>Prueba de Hipótesis: unilateral</a:t>
            </a:r>
            <a:endParaRPr lang="en-US" dirty="0"/>
          </a:p>
        </p:txBody>
      </p:sp>
    </p:spTree>
    <p:extLst>
      <p:ext uri="{BB962C8B-B14F-4D97-AF65-F5344CB8AC3E}">
        <p14:creationId xmlns:p14="http://schemas.microsoft.com/office/powerpoint/2010/main" val="915332129"/>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sz="quarter" idx="1"/>
          </p:nvPr>
        </p:nvSpPr>
        <p:spPr>
          <a:xfrm>
            <a:off x="395536" y="1305272"/>
            <a:ext cx="7772400" cy="4572000"/>
          </a:xfrm>
        </p:spPr>
        <p:txBody>
          <a:bodyPr>
            <a:normAutofit/>
          </a:bodyPr>
          <a:lstStyle/>
          <a:p>
            <a:r>
              <a:rPr lang="es-CR" sz="2400" dirty="0"/>
              <a:t>Para el siguiente caso,                                 la zona de rechazo sería la siguiente. </a:t>
            </a:r>
          </a:p>
          <a:p>
            <a:endParaRPr lang="es-CR" sz="2400" dirty="0"/>
          </a:p>
        </p:txBody>
      </p:sp>
      <p:pic>
        <p:nvPicPr>
          <p:cNvPr id="2050" name="Picture 2" descr="F:\Oscar Centeno Mora\PH- izquierda.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6556" y="2708920"/>
            <a:ext cx="6583680" cy="3326130"/>
          </a:xfrm>
          <a:prstGeom prst="rect">
            <a:avLst/>
          </a:prstGeom>
          <a:noFill/>
          <a:extLst>
            <a:ext uri="{909E8E84-426E-40DD-AFC4-6F175D3DCCD1}">
              <a14:hiddenFill xmlns:a14="http://schemas.microsoft.com/office/drawing/2010/main">
                <a:solidFill>
                  <a:srgbClr val="FFFFFF"/>
                </a:solidFill>
              </a14:hiddenFill>
            </a:ext>
          </a:extLst>
        </p:spPr>
      </p:pic>
      <p:cxnSp>
        <p:nvCxnSpPr>
          <p:cNvPr id="6" name="5 Conector recto"/>
          <p:cNvCxnSpPr/>
          <p:nvPr/>
        </p:nvCxnSpPr>
        <p:spPr>
          <a:xfrm>
            <a:off x="2627784" y="5661248"/>
            <a:ext cx="5400600"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7" name="6 Conector recto"/>
          <p:cNvCxnSpPr/>
          <p:nvPr/>
        </p:nvCxnSpPr>
        <p:spPr>
          <a:xfrm>
            <a:off x="1475656" y="5661248"/>
            <a:ext cx="1155973"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8" name="7 Rectángulo redondeado"/>
          <p:cNvSpPr/>
          <p:nvPr/>
        </p:nvSpPr>
        <p:spPr>
          <a:xfrm>
            <a:off x="1475656" y="5885509"/>
            <a:ext cx="1440160"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Rechazo</a:t>
            </a:r>
          </a:p>
        </p:txBody>
      </p:sp>
      <p:sp>
        <p:nvSpPr>
          <p:cNvPr id="9" name="8 Rectángulo redondeado"/>
          <p:cNvSpPr/>
          <p:nvPr/>
        </p:nvSpPr>
        <p:spPr>
          <a:xfrm>
            <a:off x="4139952" y="5876246"/>
            <a:ext cx="2622723" cy="641350"/>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No rechazo</a:t>
            </a:r>
          </a:p>
        </p:txBody>
      </p:sp>
      <p:cxnSp>
        <p:nvCxnSpPr>
          <p:cNvPr id="10" name="9 Conector recto"/>
          <p:cNvCxnSpPr/>
          <p:nvPr/>
        </p:nvCxnSpPr>
        <p:spPr>
          <a:xfrm flipV="1">
            <a:off x="2699792" y="4293096"/>
            <a:ext cx="0" cy="1008112"/>
          </a:xfrm>
          <a:prstGeom prst="line">
            <a:avLst/>
          </a:prstGeom>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11" name="10 CuadroTexto"/>
              <p:cNvSpPr txBox="1"/>
              <p:nvPr/>
            </p:nvSpPr>
            <p:spPr>
              <a:xfrm>
                <a:off x="2339752" y="3851756"/>
                <a:ext cx="79208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s-CR" b="0" i="1" dirty="0" smtClean="0">
                              <a:latin typeface="Cambria Math" panose="02040503050406030204" pitchFamily="18" charset="0"/>
                            </a:rPr>
                          </m:ctrlPr>
                        </m:sSubPr>
                        <m:e>
                          <m:r>
                            <a:rPr lang="es-CR" i="1" dirty="0" smtClean="0">
                              <a:latin typeface="Cambria Math"/>
                            </a:rPr>
                            <m:t>𝑐</m:t>
                          </m:r>
                        </m:e>
                        <m:sub>
                          <m:r>
                            <a:rPr lang="es-CR" i="1" dirty="0" smtClean="0">
                              <a:latin typeface="Cambria Math"/>
                            </a:rPr>
                            <m:t>1</m:t>
                          </m:r>
                        </m:sub>
                      </m:sSub>
                    </m:oMath>
                  </m:oMathPara>
                </a14:m>
                <a:endParaRPr lang="es-CR" dirty="0"/>
              </a:p>
            </p:txBody>
          </p:sp>
        </mc:Choice>
        <mc:Fallback xmlns="">
          <p:sp>
            <p:nvSpPr>
              <p:cNvPr id="11" name="10 CuadroTexto"/>
              <p:cNvSpPr txBox="1">
                <a:spLocks noRot="1" noChangeAspect="1" noMove="1" noResize="1" noEditPoints="1" noAdjustHandles="1" noChangeArrowheads="1" noChangeShapeType="1" noTextEdit="1"/>
              </p:cNvSpPr>
              <p:nvPr/>
            </p:nvSpPr>
            <p:spPr>
              <a:xfrm>
                <a:off x="2339752" y="3851756"/>
                <a:ext cx="792088" cy="369332"/>
              </a:xfrm>
              <a:prstGeom prst="rect">
                <a:avLst/>
              </a:prstGeom>
              <a:blipFill rotWithShape="1">
                <a:blip r:embed="rId3"/>
                <a:stretch>
                  <a:fillRect/>
                </a:stretch>
              </a:blipFill>
            </p:spPr>
            <p:txBody>
              <a:bodyPr/>
              <a:lstStyle/>
              <a:p>
                <a:r>
                  <a:rPr lang="es-CR">
                    <a:noFill/>
                  </a:rPr>
                  <a:t> </a:t>
                </a:r>
              </a:p>
            </p:txBody>
          </p:sp>
        </mc:Fallback>
      </mc:AlternateContent>
      <p:pic>
        <p:nvPicPr>
          <p:cNvPr id="1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19106" y="1265711"/>
            <a:ext cx="1525260" cy="11521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3" name="12 Conector recto de flecha"/>
          <p:cNvCxnSpPr/>
          <p:nvPr/>
        </p:nvCxnSpPr>
        <p:spPr>
          <a:xfrm>
            <a:off x="2195736" y="3456414"/>
            <a:ext cx="0" cy="1584176"/>
          </a:xfrm>
          <a:prstGeom prst="straightConnector1">
            <a:avLst/>
          </a:prstGeom>
          <a:ln>
            <a:tailEnd type="arrow"/>
          </a:ln>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14" name="13 CuadroTexto"/>
              <p:cNvSpPr txBox="1"/>
              <p:nvPr/>
            </p:nvSpPr>
            <p:spPr>
              <a:xfrm>
                <a:off x="1547664" y="3024366"/>
                <a:ext cx="122413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s-CR" i="1" dirty="0" smtClean="0">
                          <a:latin typeface="Cambria Math"/>
                          <a:ea typeface="Cambria Math"/>
                        </a:rPr>
                        <m:t>𝛼</m:t>
                      </m:r>
                      <m:r>
                        <a:rPr lang="es-CR" b="0" i="1" dirty="0" smtClean="0">
                          <a:latin typeface="Cambria Math"/>
                          <a:ea typeface="Cambria Math"/>
                        </a:rPr>
                        <m:t>=0.05</m:t>
                      </m:r>
                    </m:oMath>
                  </m:oMathPara>
                </a14:m>
                <a:endParaRPr lang="es-CR" dirty="0"/>
              </a:p>
            </p:txBody>
          </p:sp>
        </mc:Choice>
        <mc:Fallback xmlns="">
          <p:sp>
            <p:nvSpPr>
              <p:cNvPr id="14" name="13 CuadroTexto"/>
              <p:cNvSpPr txBox="1">
                <a:spLocks noRot="1" noChangeAspect="1" noMove="1" noResize="1" noEditPoints="1" noAdjustHandles="1" noChangeArrowheads="1" noChangeShapeType="1" noTextEdit="1"/>
              </p:cNvSpPr>
              <p:nvPr/>
            </p:nvSpPr>
            <p:spPr>
              <a:xfrm>
                <a:off x="1547664" y="3024366"/>
                <a:ext cx="1224137" cy="369332"/>
              </a:xfrm>
              <a:prstGeom prst="rect">
                <a:avLst/>
              </a:prstGeom>
              <a:blipFill rotWithShape="1">
                <a:blip r:embed="rId5"/>
                <a:stretch>
                  <a:fillRect/>
                </a:stretch>
              </a:blipFill>
            </p:spPr>
            <p:txBody>
              <a:bodyPr/>
              <a:lstStyle/>
              <a:p>
                <a:r>
                  <a:rPr lang="es-CR">
                    <a:noFill/>
                  </a:rPr>
                  <a:t> </a:t>
                </a:r>
              </a:p>
            </p:txBody>
          </p:sp>
        </mc:Fallback>
      </mc:AlternateContent>
      <mc:AlternateContent xmlns:mc="http://schemas.openxmlformats.org/markup-compatibility/2006" xmlns:a14="http://schemas.microsoft.com/office/drawing/2010/main">
        <mc:Choice Requires="a14">
          <p:sp>
            <p:nvSpPr>
              <p:cNvPr id="15" name="14 CuadroTexto"/>
              <p:cNvSpPr txBox="1"/>
              <p:nvPr/>
            </p:nvSpPr>
            <p:spPr>
              <a:xfrm>
                <a:off x="2093971" y="5291916"/>
                <a:ext cx="122413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s-CR" b="0" i="1" dirty="0" smtClean="0">
                          <a:latin typeface="Cambria Math"/>
                          <a:ea typeface="Cambria Math"/>
                        </a:rPr>
                        <m:t>−</m:t>
                      </m:r>
                      <m:r>
                        <a:rPr lang="es-CR" i="1" dirty="0" smtClean="0">
                          <a:latin typeface="Cambria Math"/>
                          <a:ea typeface="Cambria Math"/>
                        </a:rPr>
                        <m:t>1</m:t>
                      </m:r>
                      <m:r>
                        <a:rPr lang="es-CR" b="0" i="1" dirty="0" smtClean="0">
                          <a:latin typeface="Cambria Math"/>
                          <a:ea typeface="Cambria Math"/>
                        </a:rPr>
                        <m:t>.645</m:t>
                      </m:r>
                    </m:oMath>
                  </m:oMathPara>
                </a14:m>
                <a:endParaRPr lang="es-CR" dirty="0"/>
              </a:p>
            </p:txBody>
          </p:sp>
        </mc:Choice>
        <mc:Fallback xmlns="">
          <p:sp>
            <p:nvSpPr>
              <p:cNvPr id="15" name="14 CuadroTexto"/>
              <p:cNvSpPr txBox="1">
                <a:spLocks noRot="1" noChangeAspect="1" noMove="1" noResize="1" noEditPoints="1" noAdjustHandles="1" noChangeArrowheads="1" noChangeShapeType="1" noTextEdit="1"/>
              </p:cNvSpPr>
              <p:nvPr/>
            </p:nvSpPr>
            <p:spPr>
              <a:xfrm>
                <a:off x="2093971" y="5291916"/>
                <a:ext cx="1224137" cy="369332"/>
              </a:xfrm>
              <a:prstGeom prst="rect">
                <a:avLst/>
              </a:prstGeom>
              <a:blipFill rotWithShape="1">
                <a:blip r:embed="rId6"/>
                <a:stretch>
                  <a:fillRect/>
                </a:stretch>
              </a:blipFill>
            </p:spPr>
            <p:txBody>
              <a:bodyPr/>
              <a:lstStyle/>
              <a:p>
                <a:r>
                  <a:rPr lang="es-CR">
                    <a:noFill/>
                  </a:rPr>
                  <a:t> </a:t>
                </a:r>
              </a:p>
            </p:txBody>
          </p:sp>
        </mc:Fallback>
      </mc:AlternateContent>
      <p:sp>
        <p:nvSpPr>
          <p:cNvPr id="17" name="Title 1">
            <a:extLst>
              <a:ext uri="{FF2B5EF4-FFF2-40B4-BE49-F238E27FC236}">
                <a16:creationId xmlns:a16="http://schemas.microsoft.com/office/drawing/2014/main" id="{88D4CE42-B90E-4009-A401-FC39209F625F}"/>
              </a:ext>
            </a:extLst>
          </p:cNvPr>
          <p:cNvSpPr txBox="1">
            <a:spLocks/>
          </p:cNvSpPr>
          <p:nvPr/>
        </p:nvSpPr>
        <p:spPr>
          <a:xfrm>
            <a:off x="0" y="44624"/>
            <a:ext cx="9144000" cy="792088"/>
          </a:xfrm>
          <a:prstGeom prst="rect">
            <a:avLst/>
          </a:prstGeom>
        </p:spPr>
        <p:txBody>
          <a:bodyPr bIns="91440" anchor="b" anchorCtr="0">
            <a:normAutofit/>
          </a:bodyPr>
          <a:lstStyle>
            <a:lvl1pPr algn="l" rtl="0" eaLnBrk="1" latinLnBrk="0" hangingPunct="1">
              <a:spcBef>
                <a:spcPct val="0"/>
              </a:spcBef>
              <a:buNone/>
              <a:defRPr kumimoji="0" sz="4000" kern="1200">
                <a:solidFill>
                  <a:schemeClr val="tx2"/>
                </a:solidFill>
                <a:latin typeface="+mj-lt"/>
                <a:ea typeface="+mj-ea"/>
                <a:cs typeface="+mj-cs"/>
              </a:defRPr>
            </a:lvl1pPr>
          </a:lstStyle>
          <a:p>
            <a:pPr algn="ctr"/>
            <a:r>
              <a:rPr lang="es-CR" dirty="0"/>
              <a:t>Prueba de Hipótesis: unilateral</a:t>
            </a:r>
            <a:endParaRPr lang="en-US" dirty="0"/>
          </a:p>
        </p:txBody>
      </p:sp>
    </p:spTree>
    <p:extLst>
      <p:ext uri="{BB962C8B-B14F-4D97-AF65-F5344CB8AC3E}">
        <p14:creationId xmlns:p14="http://schemas.microsoft.com/office/powerpoint/2010/main" val="166849943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2 Marcador de contenido"/>
              <p:cNvSpPr>
                <a:spLocks noGrp="1"/>
              </p:cNvSpPr>
              <p:nvPr>
                <p:ph sz="quarter" idx="1"/>
              </p:nvPr>
            </p:nvSpPr>
            <p:spPr>
              <a:xfrm>
                <a:off x="323528" y="1268760"/>
                <a:ext cx="5832648" cy="5400600"/>
              </a:xfrm>
            </p:spPr>
            <p:txBody>
              <a:bodyPr>
                <a:normAutofit lnSpcReduction="10000"/>
              </a:bodyPr>
              <a:lstStyle/>
              <a:p>
                <a:pPr algn="just"/>
                <a:r>
                  <a:rPr lang="es-CR" sz="2400" dirty="0"/>
                  <a:t>Para la prueba bilateral, elegimos un nivel de confianza del 95% (o un error del 5%). </a:t>
                </a:r>
              </a:p>
              <a:p>
                <a:pPr algn="just"/>
                <a:endParaRPr lang="es-CR" sz="2400" dirty="0"/>
              </a:p>
              <a:p>
                <a:pPr algn="just"/>
                <a:r>
                  <a:rPr lang="es-CR" sz="2400" dirty="0"/>
                  <a:t>Según el nivel de significancia, para la prueba bilateral, eso correspondería a los valores de la curva normal estándar de [-1.96 ;  1.96].</a:t>
                </a:r>
              </a:p>
              <a:p>
                <a:pPr algn="just"/>
                <a:endParaRPr lang="es-CR" sz="2400" dirty="0"/>
              </a:p>
              <a:p>
                <a:pPr algn="just"/>
                <a:r>
                  <a:rPr lang="es-CR" sz="2400" dirty="0"/>
                  <a:t>Para las pruebas unilaterales, para un nivel de confianza del 95%, los valores críticos serían:</a:t>
                </a:r>
              </a:p>
              <a:p>
                <a:pPr marL="0" indent="0" algn="just">
                  <a:buNone/>
                </a:pPr>
                <a:r>
                  <a:rPr lang="es-CR" sz="2400" dirty="0"/>
                  <a:t>-</a:t>
                </a:r>
                <a14:m>
                  <m:oMath xmlns:m="http://schemas.openxmlformats.org/officeDocument/2006/math">
                    <m:sSub>
                      <m:sSubPr>
                        <m:ctrlPr>
                          <a:rPr lang="es-CR" sz="2400" b="0" i="1" dirty="0" smtClean="0">
                            <a:latin typeface="Cambria Math" panose="02040503050406030204" pitchFamily="18" charset="0"/>
                          </a:rPr>
                        </m:ctrlPr>
                      </m:sSubPr>
                      <m:e>
                        <m:r>
                          <a:rPr lang="es-CR" sz="2400" i="1" dirty="0" smtClean="0">
                            <a:latin typeface="Cambria Math" panose="02040503050406030204" pitchFamily="18" charset="0"/>
                          </a:rPr>
                          <m:t>𝐻</m:t>
                        </m:r>
                      </m:e>
                      <m:sub>
                        <m:r>
                          <a:rPr lang="es-CR" sz="2400" b="0" i="1" dirty="0" smtClean="0">
                            <a:latin typeface="Cambria Math" panose="02040503050406030204" pitchFamily="18" charset="0"/>
                          </a:rPr>
                          <m:t>𝐴</m:t>
                        </m:r>
                      </m:sub>
                    </m:sSub>
                  </m:oMath>
                </a14:m>
                <a:r>
                  <a:rPr lang="es-CR" sz="2400" dirty="0"/>
                  <a:t> de valores menores, sería de -1.65 (-1,645)</a:t>
                </a:r>
              </a:p>
              <a:p>
                <a:pPr marL="0" indent="0" algn="just">
                  <a:buNone/>
                </a:pPr>
                <a:r>
                  <a:rPr lang="es-CR" sz="2400" dirty="0"/>
                  <a:t>-</a:t>
                </a:r>
                <a14:m>
                  <m:oMath xmlns:m="http://schemas.openxmlformats.org/officeDocument/2006/math">
                    <m:sSub>
                      <m:sSubPr>
                        <m:ctrlPr>
                          <a:rPr lang="es-CR" sz="2400" b="0" i="1" dirty="0" smtClean="0">
                            <a:latin typeface="Cambria Math" panose="02040503050406030204" pitchFamily="18" charset="0"/>
                          </a:rPr>
                        </m:ctrlPr>
                      </m:sSubPr>
                      <m:e>
                        <m:r>
                          <a:rPr lang="es-CR" sz="2400" i="1" dirty="0" smtClean="0">
                            <a:latin typeface="Cambria Math" panose="02040503050406030204" pitchFamily="18" charset="0"/>
                          </a:rPr>
                          <m:t>𝐻</m:t>
                        </m:r>
                      </m:e>
                      <m:sub>
                        <m:r>
                          <a:rPr lang="es-CR" sz="2400" b="0" i="1" dirty="0" smtClean="0">
                            <a:latin typeface="Cambria Math" panose="02040503050406030204" pitchFamily="18" charset="0"/>
                          </a:rPr>
                          <m:t>𝐴</m:t>
                        </m:r>
                      </m:sub>
                    </m:sSub>
                  </m:oMath>
                </a14:m>
                <a:r>
                  <a:rPr lang="es-CR" sz="2400" dirty="0"/>
                  <a:t> de valores mayores,  sería de 1.65 (1,645)</a:t>
                </a:r>
              </a:p>
              <a:p>
                <a:pPr marL="0" indent="0" algn="just">
                  <a:buNone/>
                </a:pPr>
                <a:endParaRPr lang="es-CR" sz="2400" dirty="0"/>
              </a:p>
              <a:p>
                <a:pPr marL="0" indent="0" algn="just">
                  <a:buNone/>
                </a:pPr>
                <a:r>
                  <a:rPr lang="es-CR" sz="2400" dirty="0">
                    <a:sym typeface="Wingdings" panose="05000000000000000000" pitchFamily="2" charset="2"/>
                  </a:rPr>
                  <a:t> La forma exacta sería </a:t>
                </a:r>
                <a14:m>
                  <m:oMath xmlns:m="http://schemas.openxmlformats.org/officeDocument/2006/math">
                    <m:r>
                      <a:rPr lang="es-CR" sz="2400" i="1" smtClean="0">
                        <a:latin typeface="Cambria Math" panose="02040503050406030204" pitchFamily="18" charset="0"/>
                        <a:ea typeface="Cambria Math" panose="02040503050406030204" pitchFamily="18" charset="0"/>
                        <a:sym typeface="Wingdings" panose="05000000000000000000" pitchFamily="2" charset="2"/>
                      </a:rPr>
                      <m:t>±</m:t>
                    </m:r>
                    <m:r>
                      <a:rPr lang="es-CR" sz="2400" b="0" i="1" smtClean="0">
                        <a:latin typeface="Cambria Math" panose="02040503050406030204" pitchFamily="18" charset="0"/>
                        <a:ea typeface="Cambria Math" panose="02040503050406030204" pitchFamily="18" charset="0"/>
                        <a:sym typeface="Wingdings" panose="05000000000000000000" pitchFamily="2" charset="2"/>
                      </a:rPr>
                      <m:t> 1,645</m:t>
                    </m:r>
                  </m:oMath>
                </a14:m>
                <a:endParaRPr lang="es-CR" sz="2400" dirty="0"/>
              </a:p>
            </p:txBody>
          </p:sp>
        </mc:Choice>
        <mc:Fallback xmlns="">
          <p:sp>
            <p:nvSpPr>
              <p:cNvPr id="3" name="2 Marcador de contenido"/>
              <p:cNvSpPr>
                <a:spLocks noGrp="1" noRot="1" noChangeAspect="1" noMove="1" noResize="1" noEditPoints="1" noAdjustHandles="1" noChangeArrowheads="1" noChangeShapeType="1" noTextEdit="1"/>
              </p:cNvSpPr>
              <p:nvPr>
                <p:ph sz="quarter" idx="1"/>
              </p:nvPr>
            </p:nvSpPr>
            <p:spPr>
              <a:xfrm>
                <a:off x="323528" y="1268760"/>
                <a:ext cx="5832648" cy="5400600"/>
              </a:xfrm>
              <a:blipFill>
                <a:blip r:embed="rId2"/>
                <a:stretch>
                  <a:fillRect l="-1567" t="-1467" r="-1672"/>
                </a:stretch>
              </a:blipFill>
            </p:spPr>
            <p:txBody>
              <a:bodyPr/>
              <a:lstStyle/>
              <a:p>
                <a:r>
                  <a:rPr lang="en-US">
                    <a:noFill/>
                  </a:rPr>
                  <a:t> </a:t>
                </a:r>
              </a:p>
            </p:txBody>
          </p:sp>
        </mc:Fallback>
      </mc:AlternateContent>
      <p:pic>
        <p:nvPicPr>
          <p:cNvPr id="6146" name="Picture 2" descr="http://www.psychstat.missouristate.edu/introbook/sbgraph/errors01.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00192" y="1268760"/>
            <a:ext cx="2706244" cy="2088232"/>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http://d22izw7byeupn1.cloudfront.net/journals/PHYSICS/synopses/images/10.1103/PhysRevLett.108.170502"/>
          <p:cNvPicPr>
            <a:picLocks noChangeAspect="1" noChangeArrowheads="1"/>
          </p:cNvPicPr>
          <p:nvPr/>
        </p:nvPicPr>
        <p:blipFill rotWithShape="1">
          <a:blip r:embed="rId4">
            <a:extLst>
              <a:ext uri="{28A0092B-C50C-407E-A947-70E740481C1C}">
                <a14:useLocalDpi xmlns:a14="http://schemas.microsoft.com/office/drawing/2010/main" val="0"/>
              </a:ext>
            </a:extLst>
          </a:blip>
          <a:srcRect l="9975" r="39692"/>
          <a:stretch/>
        </p:blipFill>
        <p:spPr bwMode="auto">
          <a:xfrm>
            <a:off x="6694464" y="4035524"/>
            <a:ext cx="1917700" cy="1905000"/>
          </a:xfrm>
          <a:prstGeom prst="rect">
            <a:avLst/>
          </a:prstGeom>
          <a:noFill/>
          <a:extLst>
            <a:ext uri="{909E8E84-426E-40DD-AFC4-6F175D3DCCD1}">
              <a14:hiddenFill xmlns:a14="http://schemas.microsoft.com/office/drawing/2010/main">
                <a:solidFill>
                  <a:srgbClr val="FFFFFF"/>
                </a:solidFill>
              </a14:hiddenFill>
            </a:ext>
          </a:extLst>
        </p:spPr>
      </p:pic>
      <p:sp>
        <p:nvSpPr>
          <p:cNvPr id="8" name="Title 1">
            <a:extLst>
              <a:ext uri="{FF2B5EF4-FFF2-40B4-BE49-F238E27FC236}">
                <a16:creationId xmlns:a16="http://schemas.microsoft.com/office/drawing/2014/main" id="{ED858B9D-38C4-4231-83EA-383924160F8D}"/>
              </a:ext>
            </a:extLst>
          </p:cNvPr>
          <p:cNvSpPr txBox="1">
            <a:spLocks/>
          </p:cNvSpPr>
          <p:nvPr/>
        </p:nvSpPr>
        <p:spPr>
          <a:xfrm>
            <a:off x="0" y="44624"/>
            <a:ext cx="9144000" cy="792088"/>
          </a:xfrm>
          <a:prstGeom prst="rect">
            <a:avLst/>
          </a:prstGeom>
        </p:spPr>
        <p:txBody>
          <a:bodyPr bIns="91440" anchor="b" anchorCtr="0">
            <a:normAutofit/>
          </a:bodyPr>
          <a:lstStyle>
            <a:lvl1pPr algn="l" rtl="0" eaLnBrk="1" latinLnBrk="0" hangingPunct="1">
              <a:spcBef>
                <a:spcPct val="0"/>
              </a:spcBef>
              <a:buNone/>
              <a:defRPr kumimoji="0" sz="4000" kern="1200">
                <a:solidFill>
                  <a:schemeClr val="tx2"/>
                </a:solidFill>
                <a:latin typeface="+mj-lt"/>
                <a:ea typeface="+mj-ea"/>
                <a:cs typeface="+mj-cs"/>
              </a:defRPr>
            </a:lvl1pPr>
          </a:lstStyle>
          <a:p>
            <a:pPr algn="ctr"/>
            <a:r>
              <a:rPr lang="es-CR" dirty="0"/>
              <a:t>Prueba de Hipótesis: unilateral</a:t>
            </a:r>
            <a:endParaRPr lang="en-US" dirty="0"/>
          </a:p>
        </p:txBody>
      </p:sp>
    </p:spTree>
    <p:extLst>
      <p:ext uri="{BB962C8B-B14F-4D97-AF65-F5344CB8AC3E}">
        <p14:creationId xmlns:p14="http://schemas.microsoft.com/office/powerpoint/2010/main" val="3692132834"/>
      </p:ext>
    </p:extLst>
  </p:cSld>
  <p:clrMapOvr>
    <a:masterClrMapping/>
  </p:clrMapOvr>
  <p:transition spd="slow">
    <p:push dir="u"/>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sz="quarter" idx="1"/>
          </p:nvPr>
        </p:nvSpPr>
        <p:spPr>
          <a:xfrm>
            <a:off x="247222" y="1340768"/>
            <a:ext cx="7772400" cy="4572000"/>
          </a:xfrm>
        </p:spPr>
        <p:txBody>
          <a:bodyPr>
            <a:normAutofit/>
          </a:bodyPr>
          <a:lstStyle/>
          <a:p>
            <a:r>
              <a:rPr lang="es-CR" sz="2400" dirty="0"/>
              <a:t>Para el siguiente caso,                                 la zona de rechazo sería la siguiente. </a:t>
            </a:r>
          </a:p>
        </p:txBody>
      </p:sp>
      <p:pic>
        <p:nvPicPr>
          <p:cNvPr id="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67844" y="1124744"/>
            <a:ext cx="1656184" cy="11521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6" name="Picture 2" descr="F:\Oscar Centeno Mora\PH - derecha.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4160" y="2780928"/>
            <a:ext cx="6583680" cy="3326130"/>
          </a:xfrm>
          <a:prstGeom prst="rect">
            <a:avLst/>
          </a:prstGeom>
          <a:noFill/>
          <a:extLst>
            <a:ext uri="{909E8E84-426E-40DD-AFC4-6F175D3DCCD1}">
              <a14:hiddenFill xmlns:a14="http://schemas.microsoft.com/office/drawing/2010/main">
                <a:solidFill>
                  <a:srgbClr val="FFFFFF"/>
                </a:solidFill>
              </a14:hiddenFill>
            </a:ext>
          </a:extLst>
        </p:spPr>
      </p:pic>
      <p:cxnSp>
        <p:nvCxnSpPr>
          <p:cNvPr id="6" name="5 Conector recto"/>
          <p:cNvCxnSpPr/>
          <p:nvPr/>
        </p:nvCxnSpPr>
        <p:spPr>
          <a:xfrm>
            <a:off x="971600" y="5661248"/>
            <a:ext cx="5400600"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7" name="6 Conector recto"/>
          <p:cNvCxnSpPr/>
          <p:nvPr/>
        </p:nvCxnSpPr>
        <p:spPr>
          <a:xfrm>
            <a:off x="6372200" y="5661248"/>
            <a:ext cx="1155973"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8" name="7 Rectángulo redondeado"/>
          <p:cNvSpPr/>
          <p:nvPr/>
        </p:nvSpPr>
        <p:spPr>
          <a:xfrm>
            <a:off x="6372200" y="5885509"/>
            <a:ext cx="1440160"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Rechazo</a:t>
            </a:r>
          </a:p>
        </p:txBody>
      </p:sp>
      <p:sp>
        <p:nvSpPr>
          <p:cNvPr id="9" name="8 Rectángulo redondeado"/>
          <p:cNvSpPr/>
          <p:nvPr/>
        </p:nvSpPr>
        <p:spPr>
          <a:xfrm>
            <a:off x="2885381" y="5889434"/>
            <a:ext cx="2622723" cy="641350"/>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No rechazo</a:t>
            </a:r>
          </a:p>
        </p:txBody>
      </p:sp>
      <p:cxnSp>
        <p:nvCxnSpPr>
          <p:cNvPr id="11" name="10 Conector recto de flecha"/>
          <p:cNvCxnSpPr/>
          <p:nvPr/>
        </p:nvCxnSpPr>
        <p:spPr>
          <a:xfrm>
            <a:off x="6948264" y="3356992"/>
            <a:ext cx="0" cy="1584176"/>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2" name="11 Conector recto"/>
          <p:cNvCxnSpPr/>
          <p:nvPr/>
        </p:nvCxnSpPr>
        <p:spPr>
          <a:xfrm flipV="1">
            <a:off x="6376780" y="4437112"/>
            <a:ext cx="0" cy="1008112"/>
          </a:xfrm>
          <a:prstGeom prst="line">
            <a:avLst/>
          </a:prstGeom>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13" name="12 CuadroTexto"/>
              <p:cNvSpPr txBox="1"/>
              <p:nvPr/>
            </p:nvSpPr>
            <p:spPr>
              <a:xfrm>
                <a:off x="6012160" y="3933056"/>
                <a:ext cx="79208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s-CR" b="0" i="1" dirty="0" smtClean="0">
                          <a:latin typeface="Cambria Math"/>
                        </a:rPr>
                        <m:t>1.6</m:t>
                      </m:r>
                      <m:r>
                        <a:rPr lang="es-CR" b="0" i="1" dirty="0" smtClean="0">
                          <a:latin typeface="Cambria Math" panose="02040503050406030204" pitchFamily="18" charset="0"/>
                        </a:rPr>
                        <m:t>4</m:t>
                      </m:r>
                      <m:r>
                        <a:rPr lang="es-CR" b="0" i="1" dirty="0" smtClean="0">
                          <a:latin typeface="Cambria Math"/>
                        </a:rPr>
                        <m:t>5</m:t>
                      </m:r>
                    </m:oMath>
                  </m:oMathPara>
                </a14:m>
                <a:endParaRPr lang="es-CR" dirty="0"/>
              </a:p>
            </p:txBody>
          </p:sp>
        </mc:Choice>
        <mc:Fallback xmlns="">
          <p:sp>
            <p:nvSpPr>
              <p:cNvPr id="13" name="12 CuadroTexto"/>
              <p:cNvSpPr txBox="1">
                <a:spLocks noRot="1" noChangeAspect="1" noMove="1" noResize="1" noEditPoints="1" noAdjustHandles="1" noChangeArrowheads="1" noChangeShapeType="1" noTextEdit="1"/>
              </p:cNvSpPr>
              <p:nvPr/>
            </p:nvSpPr>
            <p:spPr>
              <a:xfrm>
                <a:off x="6012160" y="3933056"/>
                <a:ext cx="792088"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13 CuadroTexto"/>
              <p:cNvSpPr txBox="1"/>
              <p:nvPr/>
            </p:nvSpPr>
            <p:spPr>
              <a:xfrm>
                <a:off x="6300192" y="2924944"/>
                <a:ext cx="122413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s-CR" i="1" dirty="0" smtClean="0">
                          <a:latin typeface="Cambria Math"/>
                          <a:ea typeface="Cambria Math"/>
                        </a:rPr>
                        <m:t>𝛼</m:t>
                      </m:r>
                      <m:r>
                        <a:rPr lang="es-CR" b="0" i="1" dirty="0" smtClean="0">
                          <a:latin typeface="Cambria Math"/>
                          <a:ea typeface="Cambria Math"/>
                        </a:rPr>
                        <m:t>=0.05</m:t>
                      </m:r>
                    </m:oMath>
                  </m:oMathPara>
                </a14:m>
                <a:endParaRPr lang="es-CR" dirty="0"/>
              </a:p>
            </p:txBody>
          </p:sp>
        </mc:Choice>
        <mc:Fallback xmlns="">
          <p:sp>
            <p:nvSpPr>
              <p:cNvPr id="14" name="13 CuadroTexto"/>
              <p:cNvSpPr txBox="1">
                <a:spLocks noRot="1" noChangeAspect="1" noMove="1" noResize="1" noEditPoints="1" noAdjustHandles="1" noChangeArrowheads="1" noChangeShapeType="1" noTextEdit="1"/>
              </p:cNvSpPr>
              <p:nvPr/>
            </p:nvSpPr>
            <p:spPr>
              <a:xfrm>
                <a:off x="6300192" y="2924944"/>
                <a:ext cx="1224137" cy="369332"/>
              </a:xfrm>
              <a:prstGeom prst="rect">
                <a:avLst/>
              </a:prstGeom>
              <a:blipFill rotWithShape="1">
                <a:blip r:embed="rId5"/>
                <a:stretch>
                  <a:fillRect/>
                </a:stretch>
              </a:blipFill>
            </p:spPr>
            <p:txBody>
              <a:bodyPr/>
              <a:lstStyle/>
              <a:p>
                <a:r>
                  <a:rPr lang="es-CR">
                    <a:noFill/>
                  </a:rPr>
                  <a:t> </a:t>
                </a:r>
              </a:p>
            </p:txBody>
          </p:sp>
        </mc:Fallback>
      </mc:AlternateContent>
      <p:sp>
        <p:nvSpPr>
          <p:cNvPr id="15" name="14 CuadroTexto"/>
          <p:cNvSpPr txBox="1"/>
          <p:nvPr/>
        </p:nvSpPr>
        <p:spPr>
          <a:xfrm>
            <a:off x="3995936" y="5363924"/>
            <a:ext cx="792088" cy="369332"/>
          </a:xfrm>
          <a:prstGeom prst="rect">
            <a:avLst/>
          </a:prstGeom>
          <a:noFill/>
        </p:spPr>
        <p:txBody>
          <a:bodyPr wrap="square" rtlCol="0">
            <a:spAutoFit/>
          </a:bodyPr>
          <a:lstStyle/>
          <a:p>
            <a:pPr algn="ctr"/>
            <a:r>
              <a:rPr lang="es-CR" dirty="0"/>
              <a:t>0</a:t>
            </a:r>
          </a:p>
        </p:txBody>
      </p:sp>
      <mc:AlternateContent xmlns:mc="http://schemas.openxmlformats.org/markup-compatibility/2006" xmlns:a14="http://schemas.microsoft.com/office/drawing/2010/main">
        <mc:Choice Requires="a14">
          <p:sp>
            <p:nvSpPr>
              <p:cNvPr id="16" name="15 CuadroTexto"/>
              <p:cNvSpPr txBox="1"/>
              <p:nvPr/>
            </p:nvSpPr>
            <p:spPr>
              <a:xfrm>
                <a:off x="755576" y="2987660"/>
                <a:ext cx="22322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s-CR" i="1" dirty="0" smtClean="0">
                          <a:latin typeface="Cambria Math"/>
                          <a:ea typeface="Cambria Math"/>
                        </a:rPr>
                        <m:t>𝐶</m:t>
                      </m:r>
                      <m:r>
                        <a:rPr lang="es-CR" b="0" i="1" dirty="0" smtClean="0">
                          <a:latin typeface="Cambria Math"/>
                          <a:ea typeface="Cambria Math"/>
                        </a:rPr>
                        <m:t>𝑜𝑛𝑓𝑖𝑎𝑛𝑧𝑎</m:t>
                      </m:r>
                      <m:r>
                        <a:rPr lang="es-CR" b="0" i="1" dirty="0" smtClean="0">
                          <a:latin typeface="Cambria Math"/>
                          <a:ea typeface="Cambria Math"/>
                        </a:rPr>
                        <m:t> </m:t>
                      </m:r>
                      <m:r>
                        <a:rPr lang="es-CR" b="0" i="1" dirty="0" smtClean="0">
                          <a:latin typeface="Cambria Math"/>
                          <a:ea typeface="Cambria Math"/>
                        </a:rPr>
                        <m:t>𝑑𝑒𝑙</m:t>
                      </m:r>
                      <m:r>
                        <a:rPr lang="es-CR" b="0" i="1" dirty="0" smtClean="0">
                          <a:latin typeface="Cambria Math"/>
                          <a:ea typeface="Cambria Math"/>
                        </a:rPr>
                        <m:t> 95%</m:t>
                      </m:r>
                    </m:oMath>
                  </m:oMathPara>
                </a14:m>
                <a:endParaRPr lang="es-CR" dirty="0"/>
              </a:p>
            </p:txBody>
          </p:sp>
        </mc:Choice>
        <mc:Fallback xmlns="">
          <p:sp>
            <p:nvSpPr>
              <p:cNvPr id="16" name="15 CuadroTexto"/>
              <p:cNvSpPr txBox="1">
                <a:spLocks noRot="1" noChangeAspect="1" noMove="1" noResize="1" noEditPoints="1" noAdjustHandles="1" noChangeArrowheads="1" noChangeShapeType="1" noTextEdit="1"/>
              </p:cNvSpPr>
              <p:nvPr/>
            </p:nvSpPr>
            <p:spPr>
              <a:xfrm>
                <a:off x="755576" y="2987660"/>
                <a:ext cx="2232248" cy="369332"/>
              </a:xfrm>
              <a:prstGeom prst="rect">
                <a:avLst/>
              </a:prstGeom>
              <a:blipFill rotWithShape="1">
                <a:blip r:embed="rId6"/>
                <a:stretch>
                  <a:fillRect b="-8197"/>
                </a:stretch>
              </a:blipFill>
            </p:spPr>
            <p:txBody>
              <a:bodyPr/>
              <a:lstStyle/>
              <a:p>
                <a:r>
                  <a:rPr lang="es-CR">
                    <a:noFill/>
                  </a:rPr>
                  <a:t> </a:t>
                </a:r>
              </a:p>
            </p:txBody>
          </p:sp>
        </mc:Fallback>
      </mc:AlternateContent>
      <p:sp>
        <p:nvSpPr>
          <p:cNvPr id="18" name="Title 1">
            <a:extLst>
              <a:ext uri="{FF2B5EF4-FFF2-40B4-BE49-F238E27FC236}">
                <a16:creationId xmlns:a16="http://schemas.microsoft.com/office/drawing/2014/main" id="{164A307A-C165-4AD2-A63A-A175A2853029}"/>
              </a:ext>
            </a:extLst>
          </p:cNvPr>
          <p:cNvSpPr txBox="1">
            <a:spLocks/>
          </p:cNvSpPr>
          <p:nvPr/>
        </p:nvSpPr>
        <p:spPr>
          <a:xfrm>
            <a:off x="0" y="44624"/>
            <a:ext cx="9144000" cy="792088"/>
          </a:xfrm>
          <a:prstGeom prst="rect">
            <a:avLst/>
          </a:prstGeom>
        </p:spPr>
        <p:txBody>
          <a:bodyPr bIns="91440" anchor="b" anchorCtr="0">
            <a:normAutofit/>
          </a:bodyPr>
          <a:lstStyle>
            <a:lvl1pPr algn="l" rtl="0" eaLnBrk="1" latinLnBrk="0" hangingPunct="1">
              <a:spcBef>
                <a:spcPct val="0"/>
              </a:spcBef>
              <a:buNone/>
              <a:defRPr kumimoji="0" sz="4000" kern="1200">
                <a:solidFill>
                  <a:schemeClr val="tx2"/>
                </a:solidFill>
                <a:latin typeface="+mj-lt"/>
                <a:ea typeface="+mj-ea"/>
                <a:cs typeface="+mj-cs"/>
              </a:defRPr>
            </a:lvl1pPr>
          </a:lstStyle>
          <a:p>
            <a:pPr algn="ctr"/>
            <a:r>
              <a:rPr lang="es-CR" dirty="0"/>
              <a:t>Prueba de Hipótesis: unilateral</a:t>
            </a:r>
            <a:endParaRPr lang="en-US" dirty="0"/>
          </a:p>
        </p:txBody>
      </p:sp>
    </p:spTree>
    <p:extLst>
      <p:ext uri="{BB962C8B-B14F-4D97-AF65-F5344CB8AC3E}">
        <p14:creationId xmlns:p14="http://schemas.microsoft.com/office/powerpoint/2010/main" val="3655855751"/>
      </p:ext>
    </p:extLst>
  </p:cSld>
  <p:clrMapOvr>
    <a:masterClrMapping/>
  </p:clrMapOvr>
  <p:transition spd="slow">
    <p:wip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sz="quarter" idx="1"/>
          </p:nvPr>
        </p:nvSpPr>
        <p:spPr>
          <a:xfrm>
            <a:off x="395536" y="1305272"/>
            <a:ext cx="7772400" cy="4572000"/>
          </a:xfrm>
        </p:spPr>
        <p:txBody>
          <a:bodyPr>
            <a:normAutofit/>
          </a:bodyPr>
          <a:lstStyle/>
          <a:p>
            <a:r>
              <a:rPr lang="es-CR" sz="2400" dirty="0"/>
              <a:t>Para el siguiente caso,                                 la zona de rechazo sería la siguiente. </a:t>
            </a:r>
          </a:p>
          <a:p>
            <a:endParaRPr lang="es-CR" sz="2400" dirty="0"/>
          </a:p>
        </p:txBody>
      </p:sp>
      <p:pic>
        <p:nvPicPr>
          <p:cNvPr id="2050" name="Picture 2" descr="F:\Oscar Centeno Mora\PH- izquierda.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6556" y="2708920"/>
            <a:ext cx="6583680" cy="3326130"/>
          </a:xfrm>
          <a:prstGeom prst="rect">
            <a:avLst/>
          </a:prstGeom>
          <a:noFill/>
          <a:extLst>
            <a:ext uri="{909E8E84-426E-40DD-AFC4-6F175D3DCCD1}">
              <a14:hiddenFill xmlns:a14="http://schemas.microsoft.com/office/drawing/2010/main">
                <a:solidFill>
                  <a:srgbClr val="FFFFFF"/>
                </a:solidFill>
              </a14:hiddenFill>
            </a:ext>
          </a:extLst>
        </p:spPr>
      </p:pic>
      <p:cxnSp>
        <p:nvCxnSpPr>
          <p:cNvPr id="6" name="5 Conector recto"/>
          <p:cNvCxnSpPr/>
          <p:nvPr/>
        </p:nvCxnSpPr>
        <p:spPr>
          <a:xfrm>
            <a:off x="2627784" y="5661248"/>
            <a:ext cx="5400600"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7" name="6 Conector recto"/>
          <p:cNvCxnSpPr/>
          <p:nvPr/>
        </p:nvCxnSpPr>
        <p:spPr>
          <a:xfrm>
            <a:off x="1475656" y="5661248"/>
            <a:ext cx="1155973"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8" name="7 Rectángulo redondeado"/>
          <p:cNvSpPr/>
          <p:nvPr/>
        </p:nvSpPr>
        <p:spPr>
          <a:xfrm>
            <a:off x="1475656" y="5885509"/>
            <a:ext cx="1440160"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Rechazo</a:t>
            </a:r>
          </a:p>
        </p:txBody>
      </p:sp>
      <p:sp>
        <p:nvSpPr>
          <p:cNvPr id="9" name="8 Rectángulo redondeado"/>
          <p:cNvSpPr/>
          <p:nvPr/>
        </p:nvSpPr>
        <p:spPr>
          <a:xfrm>
            <a:off x="4139952" y="5876246"/>
            <a:ext cx="2622723" cy="641350"/>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No rechazo</a:t>
            </a:r>
          </a:p>
        </p:txBody>
      </p:sp>
      <p:cxnSp>
        <p:nvCxnSpPr>
          <p:cNvPr id="10" name="9 Conector recto"/>
          <p:cNvCxnSpPr/>
          <p:nvPr/>
        </p:nvCxnSpPr>
        <p:spPr>
          <a:xfrm flipV="1">
            <a:off x="2699792" y="4293096"/>
            <a:ext cx="0" cy="1008112"/>
          </a:xfrm>
          <a:prstGeom prst="line">
            <a:avLst/>
          </a:prstGeom>
        </p:spPr>
        <p:style>
          <a:lnRef idx="3">
            <a:schemeClr val="dk1"/>
          </a:lnRef>
          <a:fillRef idx="0">
            <a:schemeClr val="dk1"/>
          </a:fillRef>
          <a:effectRef idx="2">
            <a:schemeClr val="dk1"/>
          </a:effectRef>
          <a:fontRef idx="minor">
            <a:schemeClr val="tx1"/>
          </a:fontRef>
        </p:style>
      </p:cxnSp>
      <p:pic>
        <p:nvPicPr>
          <p:cNvPr id="1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49330" y="1042418"/>
            <a:ext cx="1525260" cy="11521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3" name="12 Conector recto de flecha"/>
          <p:cNvCxnSpPr/>
          <p:nvPr/>
        </p:nvCxnSpPr>
        <p:spPr>
          <a:xfrm>
            <a:off x="2195736" y="3456414"/>
            <a:ext cx="0" cy="1584176"/>
          </a:xfrm>
          <a:prstGeom prst="straightConnector1">
            <a:avLst/>
          </a:prstGeom>
          <a:ln>
            <a:tailEnd type="arrow"/>
          </a:ln>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14" name="13 CuadroTexto"/>
              <p:cNvSpPr txBox="1"/>
              <p:nvPr/>
            </p:nvSpPr>
            <p:spPr>
              <a:xfrm>
                <a:off x="1547664" y="3024366"/>
                <a:ext cx="122413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s-CR" i="1" dirty="0" smtClean="0">
                          <a:latin typeface="Cambria Math"/>
                          <a:ea typeface="Cambria Math"/>
                        </a:rPr>
                        <m:t>𝛼</m:t>
                      </m:r>
                      <m:r>
                        <a:rPr lang="es-CR" b="0" i="1" dirty="0" smtClean="0">
                          <a:latin typeface="Cambria Math"/>
                          <a:ea typeface="Cambria Math"/>
                        </a:rPr>
                        <m:t>=0.05</m:t>
                      </m:r>
                    </m:oMath>
                  </m:oMathPara>
                </a14:m>
                <a:endParaRPr lang="es-CR" dirty="0"/>
              </a:p>
            </p:txBody>
          </p:sp>
        </mc:Choice>
        <mc:Fallback xmlns="">
          <p:sp>
            <p:nvSpPr>
              <p:cNvPr id="14" name="13 CuadroTexto"/>
              <p:cNvSpPr txBox="1">
                <a:spLocks noRot="1" noChangeAspect="1" noMove="1" noResize="1" noEditPoints="1" noAdjustHandles="1" noChangeArrowheads="1" noChangeShapeType="1" noTextEdit="1"/>
              </p:cNvSpPr>
              <p:nvPr/>
            </p:nvSpPr>
            <p:spPr>
              <a:xfrm>
                <a:off x="1547664" y="3024366"/>
                <a:ext cx="1224137" cy="369332"/>
              </a:xfrm>
              <a:prstGeom prst="rect">
                <a:avLst/>
              </a:prstGeom>
              <a:blipFill rotWithShape="1">
                <a:blip r:embed="rId4"/>
                <a:stretch>
                  <a:fillRect/>
                </a:stretch>
              </a:blipFill>
            </p:spPr>
            <p:txBody>
              <a:bodyPr/>
              <a:lstStyle/>
              <a:p>
                <a:r>
                  <a:rPr lang="es-CR">
                    <a:noFill/>
                  </a:rPr>
                  <a:t> </a:t>
                </a:r>
              </a:p>
            </p:txBody>
          </p:sp>
        </mc:Fallback>
      </mc:AlternateContent>
      <p:sp>
        <p:nvSpPr>
          <p:cNvPr id="15" name="14 CuadroTexto"/>
          <p:cNvSpPr txBox="1"/>
          <p:nvPr/>
        </p:nvSpPr>
        <p:spPr>
          <a:xfrm>
            <a:off x="4211960" y="5301208"/>
            <a:ext cx="792088" cy="369332"/>
          </a:xfrm>
          <a:prstGeom prst="rect">
            <a:avLst/>
          </a:prstGeom>
          <a:noFill/>
        </p:spPr>
        <p:txBody>
          <a:bodyPr wrap="square" rtlCol="0">
            <a:spAutoFit/>
          </a:bodyPr>
          <a:lstStyle/>
          <a:p>
            <a:pPr algn="ctr"/>
            <a:r>
              <a:rPr lang="es-CR" dirty="0"/>
              <a:t>0</a:t>
            </a:r>
          </a:p>
        </p:txBody>
      </p:sp>
      <mc:AlternateContent xmlns:mc="http://schemas.openxmlformats.org/markup-compatibility/2006" xmlns:a14="http://schemas.microsoft.com/office/drawing/2010/main">
        <mc:Choice Requires="a14">
          <p:sp>
            <p:nvSpPr>
              <p:cNvPr id="16" name="15 CuadroTexto"/>
              <p:cNvSpPr txBox="1"/>
              <p:nvPr/>
            </p:nvSpPr>
            <p:spPr>
              <a:xfrm>
                <a:off x="2339752" y="3923764"/>
                <a:ext cx="79208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s-CR" b="0" i="1" dirty="0" smtClean="0">
                          <a:latin typeface="Cambria Math"/>
                        </a:rPr>
                        <m:t>−1.6</m:t>
                      </m:r>
                      <m:r>
                        <a:rPr lang="es-CR" b="0" i="1" dirty="0" smtClean="0">
                          <a:latin typeface="Cambria Math" panose="02040503050406030204" pitchFamily="18" charset="0"/>
                        </a:rPr>
                        <m:t>4</m:t>
                      </m:r>
                      <m:r>
                        <a:rPr lang="es-CR" b="0" i="1" dirty="0" smtClean="0">
                          <a:latin typeface="Cambria Math"/>
                        </a:rPr>
                        <m:t>5</m:t>
                      </m:r>
                    </m:oMath>
                  </m:oMathPara>
                </a14:m>
                <a:endParaRPr lang="es-CR" dirty="0"/>
              </a:p>
            </p:txBody>
          </p:sp>
        </mc:Choice>
        <mc:Fallback xmlns="">
          <p:sp>
            <p:nvSpPr>
              <p:cNvPr id="16" name="15 CuadroTexto"/>
              <p:cNvSpPr txBox="1">
                <a:spLocks noRot="1" noChangeAspect="1" noMove="1" noResize="1" noEditPoints="1" noAdjustHandles="1" noChangeArrowheads="1" noChangeShapeType="1" noTextEdit="1"/>
              </p:cNvSpPr>
              <p:nvPr/>
            </p:nvSpPr>
            <p:spPr>
              <a:xfrm>
                <a:off x="2339752" y="3923764"/>
                <a:ext cx="792088" cy="369332"/>
              </a:xfrm>
              <a:prstGeom prst="rect">
                <a:avLst/>
              </a:prstGeom>
              <a:blipFill>
                <a:blip r:embed="rId5"/>
                <a:stretch>
                  <a:fillRect r="-146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16 CuadroTexto"/>
              <p:cNvSpPr txBox="1"/>
              <p:nvPr/>
            </p:nvSpPr>
            <p:spPr>
              <a:xfrm>
                <a:off x="6012160" y="2807434"/>
                <a:ext cx="22322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s-CR" i="1" dirty="0" smtClean="0">
                          <a:latin typeface="Cambria Math"/>
                          <a:ea typeface="Cambria Math"/>
                        </a:rPr>
                        <m:t>𝐶</m:t>
                      </m:r>
                      <m:r>
                        <a:rPr lang="es-CR" b="0" i="1" dirty="0" smtClean="0">
                          <a:latin typeface="Cambria Math"/>
                          <a:ea typeface="Cambria Math"/>
                        </a:rPr>
                        <m:t>𝑜𝑛𝑓𝑖𝑎𝑛𝑧𝑎</m:t>
                      </m:r>
                      <m:r>
                        <a:rPr lang="es-CR" b="0" i="1" dirty="0" smtClean="0">
                          <a:latin typeface="Cambria Math"/>
                          <a:ea typeface="Cambria Math"/>
                        </a:rPr>
                        <m:t> </m:t>
                      </m:r>
                      <m:r>
                        <a:rPr lang="es-CR" b="0" i="1" dirty="0" smtClean="0">
                          <a:latin typeface="Cambria Math"/>
                          <a:ea typeface="Cambria Math"/>
                        </a:rPr>
                        <m:t>𝑑𝑒𝑙</m:t>
                      </m:r>
                      <m:r>
                        <a:rPr lang="es-CR" b="0" i="1" dirty="0" smtClean="0">
                          <a:latin typeface="Cambria Math"/>
                          <a:ea typeface="Cambria Math"/>
                        </a:rPr>
                        <m:t> 95%</m:t>
                      </m:r>
                    </m:oMath>
                  </m:oMathPara>
                </a14:m>
                <a:endParaRPr lang="es-CR" dirty="0"/>
              </a:p>
            </p:txBody>
          </p:sp>
        </mc:Choice>
        <mc:Fallback xmlns="">
          <p:sp>
            <p:nvSpPr>
              <p:cNvPr id="17" name="16 CuadroTexto"/>
              <p:cNvSpPr txBox="1">
                <a:spLocks noRot="1" noChangeAspect="1" noMove="1" noResize="1" noEditPoints="1" noAdjustHandles="1" noChangeArrowheads="1" noChangeShapeType="1" noTextEdit="1"/>
              </p:cNvSpPr>
              <p:nvPr/>
            </p:nvSpPr>
            <p:spPr>
              <a:xfrm>
                <a:off x="6012160" y="2807434"/>
                <a:ext cx="2232248" cy="369332"/>
              </a:xfrm>
              <a:prstGeom prst="rect">
                <a:avLst/>
              </a:prstGeom>
              <a:blipFill rotWithShape="1">
                <a:blip r:embed="rId6"/>
                <a:stretch>
                  <a:fillRect b="-10000"/>
                </a:stretch>
              </a:blipFill>
            </p:spPr>
            <p:txBody>
              <a:bodyPr/>
              <a:lstStyle/>
              <a:p>
                <a:r>
                  <a:rPr lang="es-CR">
                    <a:noFill/>
                  </a:rPr>
                  <a:t> </a:t>
                </a:r>
              </a:p>
            </p:txBody>
          </p:sp>
        </mc:Fallback>
      </mc:AlternateContent>
      <p:sp>
        <p:nvSpPr>
          <p:cNvPr id="18" name="Title 1">
            <a:extLst>
              <a:ext uri="{FF2B5EF4-FFF2-40B4-BE49-F238E27FC236}">
                <a16:creationId xmlns:a16="http://schemas.microsoft.com/office/drawing/2014/main" id="{57BE13E7-1492-4696-848E-0FDD672675A7}"/>
              </a:ext>
            </a:extLst>
          </p:cNvPr>
          <p:cNvSpPr txBox="1">
            <a:spLocks/>
          </p:cNvSpPr>
          <p:nvPr/>
        </p:nvSpPr>
        <p:spPr>
          <a:xfrm>
            <a:off x="0" y="44624"/>
            <a:ext cx="9144000" cy="792088"/>
          </a:xfrm>
          <a:prstGeom prst="rect">
            <a:avLst/>
          </a:prstGeom>
        </p:spPr>
        <p:txBody>
          <a:bodyPr bIns="91440" anchor="b" anchorCtr="0">
            <a:normAutofit/>
          </a:bodyPr>
          <a:lstStyle>
            <a:lvl1pPr algn="l" rtl="0" eaLnBrk="1" latinLnBrk="0" hangingPunct="1">
              <a:spcBef>
                <a:spcPct val="0"/>
              </a:spcBef>
              <a:buNone/>
              <a:defRPr kumimoji="0" sz="4000" kern="1200">
                <a:solidFill>
                  <a:schemeClr val="tx2"/>
                </a:solidFill>
                <a:latin typeface="+mj-lt"/>
                <a:ea typeface="+mj-ea"/>
                <a:cs typeface="+mj-cs"/>
              </a:defRPr>
            </a:lvl1pPr>
          </a:lstStyle>
          <a:p>
            <a:pPr algn="ctr"/>
            <a:r>
              <a:rPr lang="es-CR" dirty="0"/>
              <a:t>Prueba de Hipótesis: unilateral</a:t>
            </a:r>
            <a:endParaRPr lang="en-US" dirty="0"/>
          </a:p>
        </p:txBody>
      </p:sp>
    </p:spTree>
    <p:extLst>
      <p:ext uri="{BB962C8B-B14F-4D97-AF65-F5344CB8AC3E}">
        <p14:creationId xmlns:p14="http://schemas.microsoft.com/office/powerpoint/2010/main" val="2589496331"/>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F4295-7DBB-4F77-A604-D1C0281C9E02}"/>
              </a:ext>
            </a:extLst>
          </p:cNvPr>
          <p:cNvSpPr>
            <a:spLocks noGrp="1"/>
          </p:cNvSpPr>
          <p:nvPr>
            <p:ph type="title"/>
          </p:nvPr>
        </p:nvSpPr>
        <p:spPr>
          <a:xfrm>
            <a:off x="107504" y="1268760"/>
            <a:ext cx="8928992" cy="3312367"/>
          </a:xfrm>
        </p:spPr>
        <p:txBody>
          <a:bodyPr>
            <a:normAutofit/>
          </a:bodyPr>
          <a:lstStyle/>
          <a:p>
            <a:pPr algn="ctr"/>
            <a:r>
              <a:rPr lang="es-CR" dirty="0">
                <a:solidFill>
                  <a:schemeClr val="tx1"/>
                </a:solidFill>
              </a:rPr>
              <a:t>Hipótesis unilateral</a:t>
            </a:r>
            <a:br>
              <a:rPr lang="es-CR" dirty="0">
                <a:solidFill>
                  <a:schemeClr val="tx1"/>
                </a:solidFill>
              </a:rPr>
            </a:br>
            <a:br>
              <a:rPr lang="es-CR" dirty="0">
                <a:solidFill>
                  <a:schemeClr val="tx1"/>
                </a:solidFill>
              </a:rPr>
            </a:br>
            <a:r>
              <a:rPr lang="es-CR" dirty="0">
                <a:solidFill>
                  <a:schemeClr val="tx1"/>
                </a:solidFill>
              </a:rPr>
              <a:t>b) Los clientes pagan la deuda después de 15 días vencido el plazo de cobro.</a:t>
            </a:r>
            <a:br>
              <a:rPr lang="es-CR" sz="4000" dirty="0"/>
            </a:br>
            <a:endParaRPr lang="en-US" dirty="0">
              <a:solidFill>
                <a:schemeClr val="tx1"/>
              </a:solidFill>
            </a:endParaRPr>
          </a:p>
        </p:txBody>
      </p:sp>
    </p:spTree>
    <p:extLst>
      <p:ext uri="{BB962C8B-B14F-4D97-AF65-F5344CB8AC3E}">
        <p14:creationId xmlns:p14="http://schemas.microsoft.com/office/powerpoint/2010/main" val="1481653240"/>
      </p:ext>
    </p:extLst>
  </p:cSld>
  <p:clrMapOvr>
    <a:masterClrMapping/>
  </p:clrMapOvr>
  <p:transition spd="slow">
    <p:wipe/>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quidad">
  <a:themeElements>
    <a:clrScheme name="Equidad">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dad">
      <a:majorFont>
        <a:latin typeface="Franklin Gothic Book"/>
        <a:ea typeface=""/>
        <a:cs typeface=""/>
        <a:font script="Grek" typeface="Calibri"/>
        <a:font script="Cyrl" typeface="Calibri"/>
        <a:font script="Jpan" typeface="HGｺﾞｼｯｸM"/>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Perpetua"/>
        <a:ea typeface=""/>
        <a:cs typeface=""/>
        <a:font script="Grek" typeface="Cambria"/>
        <a:font script="Cyrl" typeface="Cambria"/>
        <a:font script="Jpan" typeface="HG創英ﾌﾟﾚｾﾞﾝｽEB"/>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Equidad">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Equity</Template>
  <TotalTime>5511</TotalTime>
  <Words>8702</Words>
  <Application>Microsoft Office PowerPoint</Application>
  <PresentationFormat>Presentación en pantalla (4:3)</PresentationFormat>
  <Paragraphs>1076</Paragraphs>
  <Slides>137</Slides>
  <Notes>0</Notes>
  <HiddenSlides>0</HiddenSlides>
  <MMClips>0</MMClips>
  <ScaleCrop>false</ScaleCrop>
  <HeadingPairs>
    <vt:vector size="6" baseType="variant">
      <vt:variant>
        <vt:lpstr>Fuentes usadas</vt:lpstr>
      </vt:variant>
      <vt:variant>
        <vt:i4>10</vt:i4>
      </vt:variant>
      <vt:variant>
        <vt:lpstr>Tema</vt:lpstr>
      </vt:variant>
      <vt:variant>
        <vt:i4>1</vt:i4>
      </vt:variant>
      <vt:variant>
        <vt:lpstr>Títulos de diapositiva</vt:lpstr>
      </vt:variant>
      <vt:variant>
        <vt:i4>137</vt:i4>
      </vt:variant>
    </vt:vector>
  </HeadingPairs>
  <TitlesOfParts>
    <vt:vector size="148" baseType="lpstr">
      <vt:lpstr>Arial</vt:lpstr>
      <vt:lpstr>Calibri</vt:lpstr>
      <vt:lpstr>Cambria Math</vt:lpstr>
      <vt:lpstr>Franklin Gothic Book</vt:lpstr>
      <vt:lpstr>Perpetua</vt:lpstr>
      <vt:lpstr>Symbol</vt:lpstr>
      <vt:lpstr>Tahoma</vt:lpstr>
      <vt:lpstr>Times New Roman</vt:lpstr>
      <vt:lpstr>Wingdings</vt:lpstr>
      <vt:lpstr>Wingdings 2</vt:lpstr>
      <vt:lpstr>Equidad</vt:lpstr>
      <vt:lpstr>Prueba de Hipótesis</vt:lpstr>
      <vt:lpstr>Problema de estudio</vt:lpstr>
      <vt:lpstr>Problema de estudio</vt:lpstr>
      <vt:lpstr>Problema de estudio</vt:lpstr>
      <vt:lpstr>Pasos de una prueba de hipótesis: resumen</vt:lpstr>
      <vt:lpstr>Presentación de PowerPoint</vt:lpstr>
      <vt:lpstr>Introducción</vt:lpstr>
      <vt:lpstr>Introducción</vt:lpstr>
      <vt:lpstr>Introducción</vt:lpstr>
      <vt:lpstr>Diferencia: estimación y prueba de hipótesis</vt:lpstr>
      <vt:lpstr>Introducción</vt:lpstr>
      <vt:lpstr>Índice</vt:lpstr>
      <vt:lpstr>Índice</vt:lpstr>
      <vt:lpstr>Significado de una hipótesis</vt:lpstr>
      <vt:lpstr>Significado de una hipótesis</vt:lpstr>
      <vt:lpstr>Índice</vt:lpstr>
      <vt:lpstr>Presentación de PowerPoint</vt:lpstr>
      <vt:lpstr>Tipos de PH</vt:lpstr>
      <vt:lpstr>Problema de estudio</vt:lpstr>
      <vt:lpstr>Índice</vt:lpstr>
      <vt:lpstr>Hipótesis bilateral   a) Los clientes no suelen pagar la deuda en 15 días vencido el plazo de cobro. </vt:lpstr>
      <vt:lpstr>Prueba de Hipótesis: bilateral</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Pasos de una prueba de hipótesis: estadística de prueba</vt:lpstr>
      <vt:lpstr>Prueba de hipótesis para una media</vt:lpstr>
      <vt:lpstr>Prueba de hipótesis para una media</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Índice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Hipótesis unilateral  b) Los clientes pagan la deuda después de 15 días vencido el plazo de cobro. </vt:lpstr>
      <vt:lpstr>Prueba de Hipótesis: unilateral </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¿Qué se debe realizar?</vt:lpstr>
      <vt:lpstr>Hipótesis unilateral  c) Los clientes pagan la deuda antes de 15 días vencido el plazo de cobro. </vt:lpstr>
      <vt:lpstr>Prueba de Hipótesis: bilateral</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Índice</vt:lpstr>
      <vt:lpstr>Otro tipo de comparaciones </vt:lpstr>
      <vt:lpstr>Otro tipo de comparaciones </vt:lpstr>
      <vt:lpstr>Cuadro resumen de valores críticos</vt:lpstr>
      <vt:lpstr>Prueba de hipótesis: ejemplo</vt:lpstr>
      <vt:lpstr>Presentación de PowerPoint</vt:lpstr>
      <vt:lpstr>Presentación de PowerPoint</vt:lpstr>
      <vt:lpstr>Presentación de PowerPoint</vt:lpstr>
      <vt:lpstr>Presentación de PowerPoint</vt:lpstr>
      <vt:lpstr>Presentación de PowerPoint</vt:lpstr>
      <vt:lpstr>Presentación de PowerPoint</vt:lpstr>
      <vt:lpstr>Conclusión</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Oscar</dc:creator>
  <cp:lastModifiedBy>Oscar Centeno Mora</cp:lastModifiedBy>
  <cp:revision>305</cp:revision>
  <dcterms:created xsi:type="dcterms:W3CDTF">2015-07-05T01:23:45Z</dcterms:created>
  <dcterms:modified xsi:type="dcterms:W3CDTF">2021-01-16T19:34:47Z</dcterms:modified>
</cp:coreProperties>
</file>